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5143500" type="screen16x9"/>
  <p:notesSz cx="6858000" cy="9144000"/>
  <p:embeddedFontLst>
    <p:embeddedFont>
      <p:font typeface="Inter" panose="02000503000000020004" pitchFamily="2" charset="0"/>
      <p:regular r:id="rId14"/>
      <p:bold r:id="rId15"/>
    </p:embeddedFont>
    <p:embeddedFont>
      <p:font typeface="Inter ExtraBold" panose="02000503000000020004" pitchFamily="2" charset="0"/>
      <p:bold r:id="rId16"/>
    </p:embeddedFont>
    <p:embeddedFont>
      <p:font typeface="Inter Light" panose="02000503000000020004" pitchFamily="2" charset="0"/>
      <p:regular r:id="rId17"/>
      <p:bold r:id="rId18"/>
    </p:embeddedFont>
    <p:embeddedFont>
      <p:font typeface="Noto Sans" panose="020B050204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58">
          <p15:clr>
            <a:srgbClr val="A4A3A4"/>
          </p15:clr>
        </p15:guide>
        <p15:guide id="2" pos="1814">
          <p15:clr>
            <a:srgbClr val="9AA0A6"/>
          </p15:clr>
        </p15:guide>
        <p15:guide id="3" pos="3946">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hHz0nstcVLc6AIdNnPCrAoNI1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62" d="100"/>
          <a:sy n="62" d="100"/>
        </p:scale>
        <p:origin x="200" y="1696"/>
      </p:cViewPr>
      <p:guideLst>
        <p:guide orient="horz" pos="2958"/>
        <p:guide pos="1814"/>
        <p:guide pos="39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ce96689b6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ce96689b6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ce96689b6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6ce96689b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o-NO"/>
              <a:t>Norske arbeidsplasser har mer utstyr, og færre på jobb. Alle kan ikke alt, og det bidrar til en usikkerhet i hverdagen.</a:t>
            </a:r>
            <a:endParaRPr/>
          </a:p>
          <a:p>
            <a:pPr marL="0" lvl="0" indent="0" algn="l" rtl="0">
              <a:lnSpc>
                <a:spcPct val="100000"/>
              </a:lnSpc>
              <a:spcBef>
                <a:spcPts val="0"/>
              </a:spcBef>
              <a:spcAft>
                <a:spcPts val="0"/>
              </a:spcAft>
              <a:buSzPts val="1100"/>
              <a:buNone/>
            </a:pPr>
            <a:r>
              <a:rPr lang="no-NO"/>
              <a:t>De som har ansvaret for opplæring bruker store deler av tiden sin på å svare på de samme spørsmålene i stedet for å bidra til verdiskaping.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no-NO"/>
              <a:t>Se for deg at du er student, du har nylig flyttet inn i ny bolig, og aldri bodd hjemmefra. Din nye bolig har en komfyr som du ikke skjønner bæret av. Hva gjør du? Ringer du huseier og spør om hjelp midt på natta? SÅ KLART IKKE!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6ce96689b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6ce96689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2575" algn="l" rtl="0">
              <a:spcBef>
                <a:spcPts val="0"/>
              </a:spcBef>
              <a:spcAft>
                <a:spcPts val="0"/>
              </a:spcAft>
              <a:buClr>
                <a:srgbClr val="414141"/>
              </a:buClr>
              <a:buSzPts val="850"/>
              <a:buFont typeface="Inter"/>
              <a:buChar char="●"/>
            </a:pPr>
            <a:r>
              <a:rPr lang="no-NO" sz="1214" b="1">
                <a:solidFill>
                  <a:srgbClr val="414141"/>
                </a:solidFill>
                <a:latin typeface="Inter"/>
                <a:ea typeface="Inter"/>
                <a:cs typeface="Inter"/>
                <a:sym typeface="Inter"/>
              </a:rPr>
              <a:t>Unifractal lar deg knytte data til alle objekter:</a:t>
            </a:r>
            <a:endParaRPr sz="850">
              <a:solidFill>
                <a:srgbClr val="414141"/>
              </a:solidFill>
              <a:latin typeface="Inter"/>
              <a:ea typeface="Inter"/>
              <a:cs typeface="Inter"/>
              <a:sym typeface="Inter"/>
            </a:endParaRPr>
          </a:p>
          <a:p>
            <a:pPr marL="457200" lvl="0" indent="-282575" algn="l" rtl="0">
              <a:lnSpc>
                <a:spcPct val="115000"/>
              </a:lnSpc>
              <a:spcBef>
                <a:spcPts val="0"/>
              </a:spcBef>
              <a:spcAft>
                <a:spcPts val="0"/>
              </a:spcAft>
              <a:buClr>
                <a:srgbClr val="414141"/>
              </a:buClr>
              <a:buSzPts val="850"/>
              <a:buFont typeface="Inter"/>
              <a:buChar char="●"/>
            </a:pPr>
            <a:r>
              <a:rPr lang="no-NO" sz="850">
                <a:solidFill>
                  <a:srgbClr val="414141"/>
                </a:solidFill>
                <a:latin typeface="Inter"/>
                <a:ea typeface="Inter"/>
                <a:cs typeface="Inter"/>
                <a:sym typeface="Inter"/>
              </a:rPr>
              <a:t>Kjenn igjen utstyr ved bruk av smarttelefon, støttet av maskinlæring</a:t>
            </a:r>
            <a:endParaRPr sz="850">
              <a:solidFill>
                <a:srgbClr val="414141"/>
              </a:solidFill>
              <a:latin typeface="Inter"/>
              <a:ea typeface="Inter"/>
              <a:cs typeface="Inter"/>
              <a:sym typeface="Inter"/>
            </a:endParaRPr>
          </a:p>
          <a:p>
            <a:pPr marL="457200" lvl="0" indent="-282575" algn="l" rtl="0">
              <a:lnSpc>
                <a:spcPct val="115000"/>
              </a:lnSpc>
              <a:spcBef>
                <a:spcPts val="0"/>
              </a:spcBef>
              <a:spcAft>
                <a:spcPts val="0"/>
              </a:spcAft>
              <a:buClr>
                <a:srgbClr val="414141"/>
              </a:buClr>
              <a:buSzPts val="850"/>
              <a:buFont typeface="Inter"/>
              <a:buChar char="●"/>
            </a:pPr>
            <a:r>
              <a:rPr lang="no-NO" sz="850">
                <a:solidFill>
                  <a:srgbClr val="414141"/>
                </a:solidFill>
                <a:latin typeface="Inter"/>
                <a:ea typeface="Inter"/>
                <a:cs typeface="Inter"/>
                <a:sym typeface="Inter"/>
              </a:rPr>
              <a:t>Del informative videoer og ressurser, finn fram til læring - raskt!</a:t>
            </a:r>
            <a:endParaRPr sz="850">
              <a:solidFill>
                <a:srgbClr val="414141"/>
              </a:solidFill>
              <a:latin typeface="Inter"/>
              <a:ea typeface="Inter"/>
              <a:cs typeface="Inter"/>
              <a:sym typeface="Inter"/>
            </a:endParaRPr>
          </a:p>
          <a:p>
            <a:pPr marL="457200" lvl="0" indent="-282575" algn="l" rtl="0">
              <a:lnSpc>
                <a:spcPct val="115000"/>
              </a:lnSpc>
              <a:spcBef>
                <a:spcPts val="0"/>
              </a:spcBef>
              <a:spcAft>
                <a:spcPts val="0"/>
              </a:spcAft>
              <a:buClr>
                <a:srgbClr val="414141"/>
              </a:buClr>
              <a:buSzPts val="850"/>
              <a:buFont typeface="Inter"/>
              <a:buChar char="●"/>
            </a:pPr>
            <a:r>
              <a:rPr lang="no-NO" sz="850">
                <a:solidFill>
                  <a:srgbClr val="414141"/>
                </a:solidFill>
                <a:latin typeface="Inter"/>
                <a:ea typeface="Inter"/>
                <a:cs typeface="Inter"/>
                <a:sym typeface="Inter"/>
              </a:rPr>
              <a:t>Innholdet er laget av de som har peiling, deles til et samfunn av brukere</a:t>
            </a:r>
            <a:endParaRPr sz="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6ce96689b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6ce96689b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6ce96689b6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6ce96689b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6ce96689b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6ce96689b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6ce96689b6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6ce96689b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6ce96689b6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6ce96689b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6ce96689b6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6ce96689b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46"/>
        <p:cNvGrpSpPr/>
        <p:nvPr/>
      </p:nvGrpSpPr>
      <p:grpSpPr>
        <a:xfrm>
          <a:off x="0" y="0"/>
          <a:ext cx="0" cy="0"/>
          <a:chOff x="0" y="0"/>
          <a:chExt cx="0" cy="0"/>
        </a:xfrm>
      </p:grpSpPr>
      <p:sp>
        <p:nvSpPr>
          <p:cNvPr id="47" name="Google Shape;47;p48"/>
          <p:cNvSpPr txBox="1">
            <a:spLocks noGrp="1"/>
          </p:cNvSpPr>
          <p:nvPr>
            <p:ph type="body" idx="1"/>
          </p:nvPr>
        </p:nvSpPr>
        <p:spPr>
          <a:xfrm>
            <a:off x="311700" y="1527175"/>
            <a:ext cx="3999900" cy="3041700"/>
          </a:xfrm>
          <a:prstGeom prst="rect">
            <a:avLst/>
          </a:prstGeom>
          <a:noFill/>
          <a:ln>
            <a:noFill/>
          </a:ln>
        </p:spPr>
        <p:txBody>
          <a:bodyPr spcFirstLastPara="1" wrap="square" lIns="91425" tIns="91425" rIns="91425" bIns="91425" anchor="t" anchorCtr="0">
            <a:noAutofit/>
          </a:bodyPr>
          <a:lstStyle>
            <a:lvl1pPr marL="457200" lvl="0" indent="-304800" algn="l">
              <a:lnSpc>
                <a:spcPct val="90000"/>
              </a:lnSpc>
              <a:spcBef>
                <a:spcPts val="300"/>
              </a:spcBef>
              <a:spcAft>
                <a:spcPts val="0"/>
              </a:spcAft>
              <a:buClr>
                <a:srgbClr val="595959"/>
              </a:buClr>
              <a:buSzPts val="1200"/>
              <a:buFont typeface="Noto Sans"/>
              <a:buChar char="▪"/>
              <a:defRPr sz="1000">
                <a:latin typeface="Inter"/>
                <a:ea typeface="Inter"/>
                <a:cs typeface="Inter"/>
                <a:sym typeface="Inter"/>
              </a:defRPr>
            </a:lvl1pPr>
            <a:lvl2pPr marL="914400" lvl="1" indent="-304800" algn="l">
              <a:lnSpc>
                <a:spcPct val="115000"/>
              </a:lnSpc>
              <a:spcBef>
                <a:spcPts val="30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8" name="Google Shape;48;p48"/>
          <p:cNvSpPr txBox="1">
            <a:spLocks noGrp="1"/>
          </p:cNvSpPr>
          <p:nvPr>
            <p:ph type="body" idx="2"/>
          </p:nvPr>
        </p:nvSpPr>
        <p:spPr>
          <a:xfrm>
            <a:off x="4832400" y="1527175"/>
            <a:ext cx="3999900" cy="3041700"/>
          </a:xfrm>
          <a:prstGeom prst="rect">
            <a:avLst/>
          </a:prstGeom>
          <a:noFill/>
          <a:ln>
            <a:noFill/>
          </a:ln>
        </p:spPr>
        <p:txBody>
          <a:bodyPr spcFirstLastPara="1" wrap="square" lIns="91425" tIns="91425" rIns="91425" bIns="91425" anchor="t" anchorCtr="0">
            <a:noAutofit/>
          </a:bodyPr>
          <a:lstStyle>
            <a:lvl1pPr marL="457200" lvl="0" indent="-304800" algn="l">
              <a:lnSpc>
                <a:spcPct val="90000"/>
              </a:lnSpc>
              <a:spcBef>
                <a:spcPts val="300"/>
              </a:spcBef>
              <a:spcAft>
                <a:spcPts val="0"/>
              </a:spcAft>
              <a:buClr>
                <a:srgbClr val="595959"/>
              </a:buClr>
              <a:buSzPts val="1200"/>
              <a:buFont typeface="Noto Sans"/>
              <a:buChar char="▪"/>
              <a:defRPr sz="1000">
                <a:latin typeface="Inter"/>
                <a:ea typeface="Inter"/>
                <a:cs typeface="Inter"/>
                <a:sym typeface="Inter"/>
              </a:defRPr>
            </a:lvl1pPr>
            <a:lvl2pPr marL="914400" lvl="1" indent="-304800" algn="l">
              <a:lnSpc>
                <a:spcPct val="115000"/>
              </a:lnSpc>
              <a:spcBef>
                <a:spcPts val="30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9" name="Google Shape;4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50" name="Google Shape;50;p48"/>
          <p:cNvSpPr txBox="1">
            <a:spLocks noGrp="1"/>
          </p:cNvSpPr>
          <p:nvPr>
            <p:ph type="ftr" idx="11"/>
          </p:nvPr>
        </p:nvSpPr>
        <p:spPr>
          <a:xfrm>
            <a:off x="311700" y="4663217"/>
            <a:ext cx="8160758" cy="39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1" name="Google Shape;51;p48"/>
          <p:cNvCxnSpPr/>
          <p:nvPr/>
        </p:nvCxnSpPr>
        <p:spPr>
          <a:xfrm>
            <a:off x="311700" y="4616046"/>
            <a:ext cx="8136000" cy="0"/>
          </a:xfrm>
          <a:prstGeom prst="straightConnector1">
            <a:avLst/>
          </a:prstGeom>
          <a:noFill/>
          <a:ln w="12700" cap="flat" cmpd="sng">
            <a:solidFill>
              <a:srgbClr val="595959"/>
            </a:solidFill>
            <a:prstDash val="solid"/>
            <a:round/>
            <a:headEnd type="none" w="sm" len="sm"/>
            <a:tailEnd type="none" w="sm" len="sm"/>
          </a:ln>
        </p:spPr>
      </p:cxnSp>
      <p:sp>
        <p:nvSpPr>
          <p:cNvPr id="52" name="Google Shape;52;p48"/>
          <p:cNvSpPr txBox="1">
            <a:spLocks noGrp="1"/>
          </p:cNvSpPr>
          <p:nvPr>
            <p:ph type="body" idx="3"/>
          </p:nvPr>
        </p:nvSpPr>
        <p:spPr>
          <a:xfrm>
            <a:off x="311150" y="1166813"/>
            <a:ext cx="4000500" cy="288925"/>
          </a:xfrm>
          <a:prstGeom prst="rect">
            <a:avLst/>
          </a:prstGeom>
          <a:solidFill>
            <a:srgbClr val="312783"/>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400"/>
              <a:buFont typeface="Inter"/>
              <a:buNone/>
              <a:defRPr sz="1400" b="1">
                <a:solidFill>
                  <a:schemeClr val="lt1"/>
                </a:solidFill>
                <a:latin typeface="Inter"/>
                <a:ea typeface="Inter"/>
                <a:cs typeface="Inter"/>
                <a:sym typeface="Inte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3" name="Google Shape;53;p48"/>
          <p:cNvSpPr txBox="1">
            <a:spLocks noGrp="1"/>
          </p:cNvSpPr>
          <p:nvPr>
            <p:ph type="body" idx="4"/>
          </p:nvPr>
        </p:nvSpPr>
        <p:spPr>
          <a:xfrm>
            <a:off x="4832352" y="1166813"/>
            <a:ext cx="4000500" cy="288925"/>
          </a:xfrm>
          <a:prstGeom prst="rect">
            <a:avLst/>
          </a:prstGeom>
          <a:solidFill>
            <a:srgbClr val="312783"/>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400"/>
              <a:buFont typeface="Inter"/>
              <a:buNone/>
              <a:defRPr sz="1400" b="1">
                <a:solidFill>
                  <a:schemeClr val="lt1"/>
                </a:solidFill>
                <a:latin typeface="Inter"/>
                <a:ea typeface="Inter"/>
                <a:cs typeface="Inter"/>
                <a:sym typeface="Inte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8"/>
          <p:cNvSpPr txBox="1">
            <a:spLocks noGrp="1"/>
          </p:cNvSpPr>
          <p:nvPr>
            <p:ph type="title"/>
          </p:nvPr>
        </p:nvSpPr>
        <p:spPr>
          <a:xfrm>
            <a:off x="311700" y="195263"/>
            <a:ext cx="8520600" cy="828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400">
                <a:solidFill>
                  <a:srgbClr val="312783"/>
                </a:solidFill>
                <a:latin typeface="Inter"/>
                <a:ea typeface="Inter"/>
                <a:cs typeface="Inter"/>
                <a:sym typeface="Inter"/>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4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atin typeface="Inter"/>
                <a:ea typeface="Inter"/>
                <a:cs typeface="Inter"/>
                <a:sym typeface="Inte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50"/>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0000">
                <a:solidFill>
                  <a:srgbClr val="312783"/>
                </a:solidFill>
                <a:latin typeface="Inter"/>
                <a:ea typeface="Inter"/>
                <a:cs typeface="Inter"/>
                <a:sym typeface="Inter"/>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0" name="Google Shape;60;p5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228600" algn="ctr">
              <a:lnSpc>
                <a:spcPct val="115000"/>
              </a:lnSpc>
              <a:spcBef>
                <a:spcPts val="0"/>
              </a:spcBef>
              <a:spcAft>
                <a:spcPts val="0"/>
              </a:spcAft>
              <a:buSzPts val="1800"/>
              <a:buNone/>
              <a:defRPr>
                <a:latin typeface="Inter"/>
                <a:ea typeface="Inter"/>
                <a:cs typeface="Inter"/>
                <a:sym typeface="Inte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1" name="Google Shape;6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cxnSp>
        <p:nvCxnSpPr>
          <p:cNvPr id="62" name="Google Shape;62;p50"/>
          <p:cNvCxnSpPr/>
          <p:nvPr/>
        </p:nvCxnSpPr>
        <p:spPr>
          <a:xfrm>
            <a:off x="311700" y="3116435"/>
            <a:ext cx="8520600" cy="0"/>
          </a:xfrm>
          <a:prstGeom prst="straightConnector1">
            <a:avLst/>
          </a:prstGeom>
          <a:noFill/>
          <a:ln w="28575" cap="flat" cmpd="sng">
            <a:solidFill>
              <a:srgbClr val="312783"/>
            </a:solidFill>
            <a:prstDash val="solid"/>
            <a:round/>
            <a:headEnd type="none" w="sm" len="sm"/>
            <a:tailEnd type="none" w="sm" len="sm"/>
          </a:ln>
        </p:spPr>
      </p:cxnSp>
      <p:sp>
        <p:nvSpPr>
          <p:cNvPr id="63" name="Google Shape;63;p50"/>
          <p:cNvSpPr txBox="1">
            <a:spLocks noGrp="1"/>
          </p:cNvSpPr>
          <p:nvPr>
            <p:ph type="ftr" idx="11"/>
          </p:nvPr>
        </p:nvSpPr>
        <p:spPr>
          <a:xfrm>
            <a:off x="311700" y="4663217"/>
            <a:ext cx="8160758" cy="39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 name="Google Shape;64;p50"/>
          <p:cNvCxnSpPr/>
          <p:nvPr/>
        </p:nvCxnSpPr>
        <p:spPr>
          <a:xfrm>
            <a:off x="311700" y="4616046"/>
            <a:ext cx="8136000" cy="0"/>
          </a:xfrm>
          <a:prstGeom prst="straightConnector1">
            <a:avLst/>
          </a:prstGeom>
          <a:noFill/>
          <a:ln w="12700" cap="flat" cmpd="sng">
            <a:solidFill>
              <a:srgbClr val="595959"/>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65"/>
        <p:cNvGrpSpPr/>
        <p:nvPr/>
      </p:nvGrpSpPr>
      <p:grpSpPr>
        <a:xfrm>
          <a:off x="0" y="0"/>
          <a:ext cx="0" cy="0"/>
          <a:chOff x="0" y="0"/>
          <a:chExt cx="0" cy="0"/>
        </a:xfrm>
      </p:grpSpPr>
      <p:sp>
        <p:nvSpPr>
          <p:cNvPr id="66" name="Google Shape;66;p51"/>
          <p:cNvSpPr txBox="1">
            <a:spLocks noGrp="1"/>
          </p:cNvSpPr>
          <p:nvPr>
            <p:ph type="body" idx="1"/>
          </p:nvPr>
        </p:nvSpPr>
        <p:spPr>
          <a:xfrm>
            <a:off x="311700" y="1186248"/>
            <a:ext cx="2808000" cy="3382752"/>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595959"/>
              </a:buClr>
              <a:buSzPts val="1200"/>
              <a:buChar char="●"/>
              <a:defRPr sz="1000">
                <a:latin typeface="Inter"/>
                <a:ea typeface="Inter"/>
                <a:cs typeface="Inter"/>
                <a:sym typeface="Inter"/>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7" name="Google Shape;6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pic>
        <p:nvPicPr>
          <p:cNvPr id="68" name="Google Shape;68;p51"/>
          <p:cNvPicPr preferRelativeResize="0"/>
          <p:nvPr/>
        </p:nvPicPr>
        <p:blipFill rotWithShape="1">
          <a:blip r:embed="rId2">
            <a:alphaModFix/>
          </a:blip>
          <a:srcRect/>
          <a:stretch/>
        </p:blipFill>
        <p:spPr>
          <a:xfrm>
            <a:off x="8533550" y="4474975"/>
            <a:ext cx="298752" cy="292052"/>
          </a:xfrm>
          <a:prstGeom prst="rect">
            <a:avLst/>
          </a:prstGeom>
          <a:noFill/>
          <a:ln>
            <a:noFill/>
          </a:ln>
        </p:spPr>
      </p:pic>
      <p:sp>
        <p:nvSpPr>
          <p:cNvPr id="69" name="Google Shape;69;p51"/>
          <p:cNvSpPr txBox="1">
            <a:spLocks noGrp="1"/>
          </p:cNvSpPr>
          <p:nvPr>
            <p:ph type="ftr" idx="11"/>
          </p:nvPr>
        </p:nvSpPr>
        <p:spPr>
          <a:xfrm>
            <a:off x="311700" y="4663217"/>
            <a:ext cx="8160758" cy="39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51"/>
          <p:cNvCxnSpPr/>
          <p:nvPr/>
        </p:nvCxnSpPr>
        <p:spPr>
          <a:xfrm>
            <a:off x="311700" y="4616046"/>
            <a:ext cx="8136000" cy="0"/>
          </a:xfrm>
          <a:prstGeom prst="straightConnector1">
            <a:avLst/>
          </a:prstGeom>
          <a:noFill/>
          <a:ln w="12700" cap="flat" cmpd="sng">
            <a:solidFill>
              <a:srgbClr val="595959"/>
            </a:solidFill>
            <a:prstDash val="solid"/>
            <a:round/>
            <a:headEnd type="none" w="sm" len="sm"/>
            <a:tailEnd type="none" w="sm" len="sm"/>
          </a:ln>
        </p:spPr>
      </p:cxnSp>
      <p:sp>
        <p:nvSpPr>
          <p:cNvPr id="71" name="Google Shape;71;p51"/>
          <p:cNvSpPr txBox="1">
            <a:spLocks noGrp="1"/>
          </p:cNvSpPr>
          <p:nvPr>
            <p:ph type="title"/>
          </p:nvPr>
        </p:nvSpPr>
        <p:spPr>
          <a:xfrm>
            <a:off x="311700" y="195263"/>
            <a:ext cx="8520600" cy="828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400">
                <a:solidFill>
                  <a:srgbClr val="312783"/>
                </a:solidFill>
                <a:latin typeface="Inter"/>
                <a:ea typeface="Inter"/>
                <a:cs typeface="Inter"/>
                <a:sym typeface="Inter"/>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3"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2"/>
        <p:cNvGrpSpPr/>
        <p:nvPr/>
      </p:nvGrpSpPr>
      <p:grpSpPr>
        <a:xfrm>
          <a:off x="0" y="0"/>
          <a:ext cx="0" cy="0"/>
          <a:chOff x="0" y="0"/>
          <a:chExt cx="0" cy="0"/>
        </a:xfrm>
      </p:grpSpPr>
      <p:pic>
        <p:nvPicPr>
          <p:cNvPr id="13" name="Google Shape;13;p40"/>
          <p:cNvPicPr preferRelativeResize="0"/>
          <p:nvPr/>
        </p:nvPicPr>
        <p:blipFill rotWithShape="1">
          <a:blip r:embed="rId2">
            <a:alphaModFix/>
          </a:blip>
          <a:srcRect/>
          <a:stretch/>
        </p:blipFill>
        <p:spPr>
          <a:xfrm>
            <a:off x="0" y="0"/>
            <a:ext cx="3094040" cy="396037"/>
          </a:xfrm>
          <a:prstGeom prst="rect">
            <a:avLst/>
          </a:prstGeom>
          <a:noFill/>
          <a:ln>
            <a:noFill/>
          </a:ln>
        </p:spPr>
      </p:pic>
      <p:sp>
        <p:nvSpPr>
          <p:cNvPr id="14" name="Google Shape;14;p40"/>
          <p:cNvSpPr txBox="1">
            <a:spLocks noGrp="1"/>
          </p:cNvSpPr>
          <p:nvPr>
            <p:ph type="title"/>
          </p:nvPr>
        </p:nvSpPr>
        <p:spPr>
          <a:xfrm>
            <a:off x="412122" y="37192"/>
            <a:ext cx="7886700" cy="690942"/>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1800" b="1" i="0">
                <a:latin typeface="Inter ExtraBold"/>
                <a:ea typeface="Inter ExtraBold"/>
                <a:cs typeface="Inter ExtraBold"/>
                <a:sym typeface="Inter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5"/>
        <p:cNvGrpSpPr/>
        <p:nvPr/>
      </p:nvGrpSpPr>
      <p:grpSpPr>
        <a:xfrm>
          <a:off x="0" y="0"/>
          <a:ext cx="0" cy="0"/>
          <a:chOff x="0" y="0"/>
          <a:chExt cx="0" cy="0"/>
        </a:xfrm>
      </p:grpSpPr>
      <p:pic>
        <p:nvPicPr>
          <p:cNvPr id="16" name="Google Shape;16;p41"/>
          <p:cNvPicPr preferRelativeResize="0"/>
          <p:nvPr/>
        </p:nvPicPr>
        <p:blipFill rotWithShape="1">
          <a:blip r:embed="rId2">
            <a:alphaModFix/>
          </a:blip>
          <a:srcRect r="3627" b="3696"/>
          <a:stretch/>
        </p:blipFill>
        <p:spPr>
          <a:xfrm>
            <a:off x="6042669" y="2044389"/>
            <a:ext cx="3101331" cy="3099111"/>
          </a:xfrm>
          <a:prstGeom prst="rect">
            <a:avLst/>
          </a:prstGeom>
          <a:noFill/>
          <a:ln>
            <a:noFill/>
          </a:ln>
        </p:spPr>
      </p:pic>
      <p:pic>
        <p:nvPicPr>
          <p:cNvPr id="17" name="Google Shape;17;p41"/>
          <p:cNvPicPr preferRelativeResize="0"/>
          <p:nvPr/>
        </p:nvPicPr>
        <p:blipFill rotWithShape="1">
          <a:blip r:embed="rId3">
            <a:alphaModFix/>
          </a:blip>
          <a:srcRect/>
          <a:stretch/>
        </p:blipFill>
        <p:spPr>
          <a:xfrm>
            <a:off x="6235129" y="59473"/>
            <a:ext cx="290887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
        <p:cNvGrpSpPr/>
        <p:nvPr/>
      </p:nvGrpSpPr>
      <p:grpSpPr>
        <a:xfrm>
          <a:off x="0" y="0"/>
          <a:ext cx="0" cy="0"/>
          <a:chOff x="0" y="0"/>
          <a:chExt cx="0" cy="0"/>
        </a:xfrm>
      </p:grpSpPr>
      <p:sp>
        <p:nvSpPr>
          <p:cNvPr id="19" name="Google Shape;19;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20" name="Google Shape;20;p42"/>
          <p:cNvSpPr txBox="1">
            <a:spLocks noGrp="1"/>
          </p:cNvSpPr>
          <p:nvPr>
            <p:ph type="title"/>
          </p:nvPr>
        </p:nvSpPr>
        <p:spPr>
          <a:xfrm>
            <a:off x="311700" y="195263"/>
            <a:ext cx="8520600" cy="828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400">
                <a:solidFill>
                  <a:srgbClr val="312783"/>
                </a:solidFill>
                <a:latin typeface="Inter"/>
                <a:ea typeface="Inter"/>
                <a:cs typeface="Inter"/>
                <a:sym typeface="Inter"/>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
        <p:cNvGrpSpPr/>
        <p:nvPr/>
      </p:nvGrpSpPr>
      <p:grpSpPr>
        <a:xfrm>
          <a:off x="0" y="0"/>
          <a:ext cx="0" cy="0"/>
          <a:chOff x="0" y="0"/>
          <a:chExt cx="0" cy="0"/>
        </a:xfrm>
      </p:grpSpPr>
      <p:sp>
        <p:nvSpPr>
          <p:cNvPr id="22" name="Google Shape;2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4"/>
          <p:cNvSpPr txBox="1">
            <a:spLocks noGrp="1"/>
          </p:cNvSpPr>
          <p:nvPr>
            <p:ph type="title"/>
          </p:nvPr>
        </p:nvSpPr>
        <p:spPr>
          <a:xfrm>
            <a:off x="311700" y="195263"/>
            <a:ext cx="8520600" cy="828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400">
                <a:solidFill>
                  <a:srgbClr val="312783"/>
                </a:solidFill>
                <a:latin typeface="Inter"/>
                <a:ea typeface="Inter"/>
                <a:cs typeface="Inter"/>
                <a:sym typeface="Inter"/>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4"/>
          <p:cNvSpPr txBox="1">
            <a:spLocks noGrp="1"/>
          </p:cNvSpPr>
          <p:nvPr>
            <p:ph type="body" idx="1"/>
          </p:nvPr>
        </p:nvSpPr>
        <p:spPr>
          <a:xfrm>
            <a:off x="311700" y="1166813"/>
            <a:ext cx="8520600" cy="3421059"/>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595959"/>
              </a:buClr>
              <a:buSzPts val="1800"/>
              <a:buChar char="●"/>
              <a:defRPr sz="1000">
                <a:latin typeface="Inter"/>
                <a:ea typeface="Inter"/>
                <a:cs typeface="Inter"/>
                <a:sym typeface="Inte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 name="Google Shape;2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27" name="Google Shape;27;p44"/>
          <p:cNvSpPr txBox="1">
            <a:spLocks noGrp="1"/>
          </p:cNvSpPr>
          <p:nvPr>
            <p:ph type="ftr" idx="11"/>
          </p:nvPr>
        </p:nvSpPr>
        <p:spPr>
          <a:xfrm>
            <a:off x="311700" y="4663217"/>
            <a:ext cx="8160758" cy="39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 name="Google Shape;28;p44"/>
          <p:cNvCxnSpPr/>
          <p:nvPr/>
        </p:nvCxnSpPr>
        <p:spPr>
          <a:xfrm>
            <a:off x="311700" y="4616046"/>
            <a:ext cx="8136000" cy="0"/>
          </a:xfrm>
          <a:prstGeom prst="straightConnector1">
            <a:avLst/>
          </a:prstGeom>
          <a:noFill/>
          <a:ln w="12700" cap="flat" cmpd="sng">
            <a:solidFill>
              <a:srgbClr val="595959"/>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
        <p:cNvGrpSpPr/>
        <p:nvPr/>
      </p:nvGrpSpPr>
      <p:grpSpPr>
        <a:xfrm>
          <a:off x="0" y="0"/>
          <a:ext cx="0" cy="0"/>
          <a:chOff x="0" y="0"/>
          <a:chExt cx="0" cy="0"/>
        </a:xfrm>
      </p:grpSpPr>
      <p:sp>
        <p:nvSpPr>
          <p:cNvPr id="30" name="Google Shape;3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31" name="Google Shape;31;p45"/>
          <p:cNvSpPr txBox="1">
            <a:spLocks noGrp="1"/>
          </p:cNvSpPr>
          <p:nvPr>
            <p:ph type="ftr" idx="11"/>
          </p:nvPr>
        </p:nvSpPr>
        <p:spPr>
          <a:xfrm>
            <a:off x="311700" y="4663217"/>
            <a:ext cx="8160758" cy="39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2" name="Google Shape;32;p45"/>
          <p:cNvCxnSpPr/>
          <p:nvPr/>
        </p:nvCxnSpPr>
        <p:spPr>
          <a:xfrm>
            <a:off x="311700" y="4616046"/>
            <a:ext cx="8136000" cy="0"/>
          </a:xfrm>
          <a:prstGeom prst="straightConnector1">
            <a:avLst/>
          </a:prstGeom>
          <a:noFill/>
          <a:ln w="12700" cap="flat" cmpd="sng">
            <a:solidFill>
              <a:srgbClr val="595959"/>
            </a:solidFill>
            <a:prstDash val="solid"/>
            <a:round/>
            <a:headEnd type="none" w="sm" len="sm"/>
            <a:tailEnd type="none" w="sm" len="sm"/>
          </a:ln>
        </p:spPr>
      </p:cxnSp>
      <p:sp>
        <p:nvSpPr>
          <p:cNvPr id="33" name="Google Shape;33;p45"/>
          <p:cNvSpPr txBox="1">
            <a:spLocks noGrp="1"/>
          </p:cNvSpPr>
          <p:nvPr>
            <p:ph type="title"/>
          </p:nvPr>
        </p:nvSpPr>
        <p:spPr>
          <a:xfrm>
            <a:off x="311700" y="195263"/>
            <a:ext cx="8520600" cy="828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400">
                <a:solidFill>
                  <a:srgbClr val="312783"/>
                </a:solidFill>
                <a:latin typeface="Inter"/>
                <a:ea typeface="Inter"/>
                <a:cs typeface="Inter"/>
                <a:sym typeface="Inter"/>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311700" y="195263"/>
            <a:ext cx="8520600" cy="828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sz="2400">
                <a:solidFill>
                  <a:srgbClr val="312783"/>
                </a:solidFill>
                <a:latin typeface="Inter"/>
                <a:ea typeface="Inter"/>
                <a:cs typeface="Inter"/>
                <a:sym typeface="Inter"/>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46"/>
          <p:cNvSpPr txBox="1">
            <a:spLocks noGrp="1"/>
          </p:cNvSpPr>
          <p:nvPr>
            <p:ph type="body" idx="1"/>
          </p:nvPr>
        </p:nvSpPr>
        <p:spPr>
          <a:xfrm>
            <a:off x="311700" y="1527178"/>
            <a:ext cx="8520600" cy="3060694"/>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595959"/>
              </a:buClr>
              <a:buSzPts val="1800"/>
              <a:buChar char="●"/>
              <a:defRPr sz="1000">
                <a:latin typeface="Inter"/>
                <a:ea typeface="Inter"/>
                <a:cs typeface="Inter"/>
                <a:sym typeface="Inte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7" name="Google Shape;3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38" name="Google Shape;38;p46"/>
          <p:cNvSpPr txBox="1">
            <a:spLocks noGrp="1"/>
          </p:cNvSpPr>
          <p:nvPr>
            <p:ph type="ftr" idx="11"/>
          </p:nvPr>
        </p:nvSpPr>
        <p:spPr>
          <a:xfrm>
            <a:off x="311700" y="4663217"/>
            <a:ext cx="8160758" cy="39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Inter"/>
                <a:ea typeface="Inter"/>
                <a:cs typeface="Inter"/>
                <a:sym typeface="Inte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46"/>
          <p:cNvCxnSpPr/>
          <p:nvPr/>
        </p:nvCxnSpPr>
        <p:spPr>
          <a:xfrm>
            <a:off x="311700" y="4616046"/>
            <a:ext cx="8136000" cy="0"/>
          </a:xfrm>
          <a:prstGeom prst="straightConnector1">
            <a:avLst/>
          </a:prstGeom>
          <a:noFill/>
          <a:ln w="12700" cap="flat" cmpd="sng">
            <a:solidFill>
              <a:srgbClr val="595959"/>
            </a:solidFill>
            <a:prstDash val="solid"/>
            <a:round/>
            <a:headEnd type="none" w="sm" len="sm"/>
            <a:tailEnd type="none" w="sm" len="sm"/>
          </a:ln>
        </p:spPr>
      </p:cxnSp>
      <p:sp>
        <p:nvSpPr>
          <p:cNvPr id="40" name="Google Shape;40;p46"/>
          <p:cNvSpPr txBox="1">
            <a:spLocks noGrp="1"/>
          </p:cNvSpPr>
          <p:nvPr>
            <p:ph type="body" idx="2"/>
          </p:nvPr>
        </p:nvSpPr>
        <p:spPr>
          <a:xfrm>
            <a:off x="311150" y="1166813"/>
            <a:ext cx="8520600" cy="288925"/>
          </a:xfrm>
          <a:prstGeom prst="rect">
            <a:avLst/>
          </a:prstGeom>
          <a:solidFill>
            <a:srgbClr val="312783"/>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400"/>
              <a:buFont typeface="Inter"/>
              <a:buNone/>
              <a:defRPr sz="1400" b="1">
                <a:solidFill>
                  <a:schemeClr val="lt1"/>
                </a:solidFill>
                <a:latin typeface="Inter"/>
                <a:ea typeface="Inter"/>
                <a:cs typeface="Inter"/>
                <a:sym typeface="Inte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4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solidFill>
                  <a:srgbClr val="312783"/>
                </a:solidFill>
                <a:latin typeface="Inter"/>
                <a:ea typeface="Inter"/>
                <a:cs typeface="Inter"/>
                <a:sym typeface="Inter"/>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 name="Google Shape;43;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44" name="Google Shape;44;p47"/>
          <p:cNvSpPr txBox="1">
            <a:spLocks noGrp="1"/>
          </p:cNvSpPr>
          <p:nvPr>
            <p:ph type="ftr" idx="11"/>
          </p:nvPr>
        </p:nvSpPr>
        <p:spPr>
          <a:xfrm>
            <a:off x="311700" y="4663217"/>
            <a:ext cx="8160758" cy="39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5" name="Google Shape;45;p47"/>
          <p:cNvCxnSpPr/>
          <p:nvPr/>
        </p:nvCxnSpPr>
        <p:spPr>
          <a:xfrm>
            <a:off x="311700" y="4616046"/>
            <a:ext cx="8136000" cy="0"/>
          </a:xfrm>
          <a:prstGeom prst="straightConnector1">
            <a:avLst/>
          </a:prstGeom>
          <a:noFill/>
          <a:ln w="12700" cap="flat" cmpd="sng">
            <a:solidFill>
              <a:srgbClr val="595959"/>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205740"/>
            <a:ext cx="8520600" cy="8280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8"/>
          <p:cNvSpPr txBox="1">
            <a:spLocks noGrp="1"/>
          </p:cNvSpPr>
          <p:nvPr>
            <p:ph type="body" idx="1"/>
          </p:nvPr>
        </p:nvSpPr>
        <p:spPr>
          <a:xfrm>
            <a:off x="311700" y="1166813"/>
            <a:ext cx="8520600" cy="342106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9" name="Google Shape;9;p38"/>
          <p:cNvSpPr txBox="1">
            <a:spLocks noGrp="1"/>
          </p:cNvSpPr>
          <p:nvPr>
            <p:ph type="ftr" idx="11"/>
          </p:nvPr>
        </p:nvSpPr>
        <p:spPr>
          <a:xfrm>
            <a:off x="311700" y="4663217"/>
            <a:ext cx="8160758" cy="393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0" name="Google Shape;10;p38"/>
          <p:cNvPicPr preferRelativeResize="0"/>
          <p:nvPr/>
        </p:nvPicPr>
        <p:blipFill rotWithShape="1">
          <a:blip r:embed="rId16">
            <a:alphaModFix/>
          </a:blip>
          <a:srcRect/>
          <a:stretch/>
        </p:blipFill>
        <p:spPr>
          <a:xfrm>
            <a:off x="8533550" y="4475762"/>
            <a:ext cx="298750" cy="2904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123">
          <p15:clr>
            <a:srgbClr val="F26B43"/>
          </p15:clr>
        </p15:guide>
        <p15:guide id="4" orient="horz" pos="735">
          <p15:clr>
            <a:srgbClr val="F26B43"/>
          </p15:clr>
        </p15:guide>
        <p15:guide id="5" orient="horz" pos="645">
          <p15:clr>
            <a:srgbClr val="F26B43"/>
          </p15:clr>
        </p15:guide>
        <p15:guide id="6" orient="horz" pos="2890">
          <p15:clr>
            <a:srgbClr val="F26B43"/>
          </p15:clr>
        </p15:guide>
        <p15:guide id="7" orient="horz" pos="962">
          <p15:clr>
            <a:srgbClr val="F26B43"/>
          </p15:clr>
        </p15:guide>
        <p15:guide id="8" orient="horz" pos="917">
          <p15:clr>
            <a:srgbClr val="F26B43"/>
          </p15:clr>
        </p15:guide>
        <p15:guide id="9" pos="181">
          <p15:clr>
            <a:srgbClr val="F26B43"/>
          </p15:clr>
        </p15:guide>
        <p15:guide id="10" pos="55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7c_Onw0QFeM?feature=oembed"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ideo" Target="https://www.youtube.com/embed/xXkTiP8qwYs?feature=oembed"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ideo" Target="https://www.youtube.com/embed/rob3kbikd0k?feature=oembed"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78" name="Google Shape;78;p1"/>
          <p:cNvPicPr preferRelativeResize="0"/>
          <p:nvPr/>
        </p:nvPicPr>
        <p:blipFill rotWithShape="1">
          <a:blip r:embed="rId4">
            <a:alphaModFix/>
          </a:blip>
          <a:srcRect/>
          <a:stretch/>
        </p:blipFill>
        <p:spPr>
          <a:xfrm>
            <a:off x="669898" y="2149167"/>
            <a:ext cx="4331473" cy="845165"/>
          </a:xfrm>
          <a:prstGeom prst="rect">
            <a:avLst/>
          </a:prstGeom>
          <a:noFill/>
          <a:ln>
            <a:noFill/>
          </a:ln>
        </p:spPr>
      </p:pic>
      <p:pic>
        <p:nvPicPr>
          <p:cNvPr id="79" name="Google Shape;79;p1"/>
          <p:cNvPicPr preferRelativeResize="0"/>
          <p:nvPr/>
        </p:nvPicPr>
        <p:blipFill rotWithShape="1">
          <a:blip r:embed="rId5">
            <a:alphaModFix/>
          </a:blip>
          <a:srcRect/>
          <a:stretch/>
        </p:blipFill>
        <p:spPr>
          <a:xfrm>
            <a:off x="6091352" y="0"/>
            <a:ext cx="2908871" cy="5143500"/>
          </a:xfrm>
          <a:prstGeom prst="rect">
            <a:avLst/>
          </a:prstGeom>
          <a:noFill/>
          <a:ln>
            <a:noFill/>
          </a:ln>
        </p:spPr>
      </p:pic>
      <p:pic>
        <p:nvPicPr>
          <p:cNvPr id="80" name="Google Shape;80;p1"/>
          <p:cNvPicPr preferRelativeResize="0"/>
          <p:nvPr/>
        </p:nvPicPr>
        <p:blipFill rotWithShape="1">
          <a:blip r:embed="rId6">
            <a:alphaModFix/>
          </a:blip>
          <a:srcRect/>
          <a:stretch/>
        </p:blipFill>
        <p:spPr>
          <a:xfrm>
            <a:off x="6838080" y="1655980"/>
            <a:ext cx="1458094" cy="1453315"/>
          </a:xfrm>
          <a:prstGeom prst="rect">
            <a:avLst/>
          </a:prstGeom>
          <a:noFill/>
          <a:ln>
            <a:noFill/>
          </a:ln>
        </p:spPr>
      </p:pic>
      <p:pic>
        <p:nvPicPr>
          <p:cNvPr id="81" name="Google Shape;81;p1"/>
          <p:cNvPicPr preferRelativeResize="0"/>
          <p:nvPr/>
        </p:nvPicPr>
        <p:blipFill rotWithShape="1">
          <a:blip r:embed="rId7">
            <a:alphaModFix/>
          </a:blip>
          <a:srcRect/>
          <a:stretch/>
        </p:blipFill>
        <p:spPr>
          <a:xfrm>
            <a:off x="7469190" y="4217803"/>
            <a:ext cx="195867" cy="1909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6ce96689b6_1_36"/>
          <p:cNvSpPr txBox="1"/>
          <p:nvPr/>
        </p:nvSpPr>
        <p:spPr>
          <a:xfrm>
            <a:off x="1347625" y="917100"/>
            <a:ext cx="6985200" cy="330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2900"/>
              <a:t>Utallige bruksområder:</a:t>
            </a:r>
            <a:endParaRPr sz="2900"/>
          </a:p>
          <a:p>
            <a:pPr marL="0" lvl="0" indent="0" algn="l" rtl="0">
              <a:spcBef>
                <a:spcPts val="0"/>
              </a:spcBef>
              <a:spcAft>
                <a:spcPts val="0"/>
              </a:spcAft>
              <a:buNone/>
            </a:pPr>
            <a:endParaRPr sz="2900"/>
          </a:p>
          <a:p>
            <a:pPr marL="457200" lvl="0" indent="-412750" algn="l" rtl="0">
              <a:spcBef>
                <a:spcPts val="0"/>
              </a:spcBef>
              <a:spcAft>
                <a:spcPts val="0"/>
              </a:spcAft>
              <a:buSzPts val="2900"/>
              <a:buChar char="-"/>
            </a:pPr>
            <a:r>
              <a:rPr lang="no-NO" sz="2900"/>
              <a:t>Utleieenheter</a:t>
            </a:r>
            <a:endParaRPr sz="2900"/>
          </a:p>
          <a:p>
            <a:pPr marL="457200" lvl="0" indent="-412750" algn="l" rtl="0">
              <a:spcBef>
                <a:spcPts val="0"/>
              </a:spcBef>
              <a:spcAft>
                <a:spcPts val="0"/>
              </a:spcAft>
              <a:buSzPts val="2900"/>
              <a:buChar char="-"/>
            </a:pPr>
            <a:r>
              <a:rPr lang="no-NO" sz="2900"/>
              <a:t>Næringseiendom</a:t>
            </a:r>
            <a:endParaRPr sz="2900"/>
          </a:p>
          <a:p>
            <a:pPr marL="457200" lvl="0" indent="-412750" algn="l" rtl="0">
              <a:spcBef>
                <a:spcPts val="0"/>
              </a:spcBef>
              <a:spcAft>
                <a:spcPts val="0"/>
              </a:spcAft>
              <a:buSzPts val="2900"/>
              <a:buChar char="-"/>
            </a:pPr>
            <a:r>
              <a:rPr lang="no-NO" sz="2900"/>
              <a:t>Coworkingsteder</a:t>
            </a:r>
            <a:endParaRPr sz="2900"/>
          </a:p>
          <a:p>
            <a:pPr marL="457200" lvl="0" indent="-412750" algn="l" rtl="0">
              <a:spcBef>
                <a:spcPts val="0"/>
              </a:spcBef>
              <a:spcAft>
                <a:spcPts val="0"/>
              </a:spcAft>
              <a:buSzPts val="2900"/>
              <a:buChar char="-"/>
            </a:pPr>
            <a:r>
              <a:rPr lang="no-NO" sz="2900"/>
              <a:t>Og mye mer… kommer du på no smart?</a:t>
            </a:r>
            <a:endParaRPr sz="2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6ce96689b6_1_11"/>
          <p:cNvSpPr txBox="1">
            <a:spLocks noGrp="1"/>
          </p:cNvSpPr>
          <p:nvPr>
            <p:ph type="title" idx="4294967295"/>
          </p:nvPr>
        </p:nvSpPr>
        <p:spPr>
          <a:xfrm>
            <a:off x="2980907" y="360424"/>
            <a:ext cx="7886700" cy="69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o-NO" sz="4900" dirty="0"/>
              <a:t>Ta kontak</a:t>
            </a:r>
            <a:r>
              <a:rPr lang="nb-NO" sz="4900" dirty="0"/>
              <a:t>t!</a:t>
            </a:r>
            <a:endParaRPr sz="4900" dirty="0"/>
          </a:p>
        </p:txBody>
      </p:sp>
      <p:sp>
        <p:nvSpPr>
          <p:cNvPr id="148" name="Google Shape;148;g16ce96689b6_1_11"/>
          <p:cNvSpPr txBox="1"/>
          <p:nvPr/>
        </p:nvSpPr>
        <p:spPr>
          <a:xfrm>
            <a:off x="258875" y="3683295"/>
            <a:ext cx="71262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100" dirty="0" err="1"/>
              <a:t>aksel@unifractal.com</a:t>
            </a:r>
            <a:endParaRPr sz="3100" dirty="0"/>
          </a:p>
        </p:txBody>
      </p:sp>
      <p:pic>
        <p:nvPicPr>
          <p:cNvPr id="150" name="Google Shape;150;g16ce96689b6_1_11"/>
          <p:cNvPicPr preferRelativeResize="0"/>
          <p:nvPr/>
        </p:nvPicPr>
        <p:blipFill>
          <a:blip r:embed="rId3">
            <a:alphaModFix/>
          </a:blip>
          <a:stretch>
            <a:fillRect/>
          </a:stretch>
        </p:blipFill>
        <p:spPr>
          <a:xfrm>
            <a:off x="1112114" y="1337074"/>
            <a:ext cx="1874346" cy="2312315"/>
          </a:xfrm>
          <a:prstGeom prst="rect">
            <a:avLst/>
          </a:prstGeom>
          <a:noFill/>
          <a:ln>
            <a:noFill/>
          </a:ln>
        </p:spPr>
      </p:pic>
      <p:pic>
        <p:nvPicPr>
          <p:cNvPr id="3" name="Bilde 2">
            <a:extLst>
              <a:ext uri="{FF2B5EF4-FFF2-40B4-BE49-F238E27FC236}">
                <a16:creationId xmlns:a16="http://schemas.microsoft.com/office/drawing/2014/main" id="{70061A07-F5F2-7F73-ACD0-6AB730E5A376}"/>
              </a:ext>
            </a:extLst>
          </p:cNvPr>
          <p:cNvPicPr>
            <a:picLocks noChangeAspect="1"/>
          </p:cNvPicPr>
          <p:nvPr/>
        </p:nvPicPr>
        <p:blipFill>
          <a:blip r:embed="rId4"/>
          <a:stretch>
            <a:fillRect/>
          </a:stretch>
        </p:blipFill>
        <p:spPr>
          <a:xfrm>
            <a:off x="5644286" y="1384300"/>
            <a:ext cx="2387600" cy="2374900"/>
          </a:xfrm>
          <a:prstGeom prst="rect">
            <a:avLst/>
          </a:prstGeom>
        </p:spPr>
      </p:pic>
      <p:sp>
        <p:nvSpPr>
          <p:cNvPr id="4" name="TekstSylinder 3">
            <a:extLst>
              <a:ext uri="{FF2B5EF4-FFF2-40B4-BE49-F238E27FC236}">
                <a16:creationId xmlns:a16="http://schemas.microsoft.com/office/drawing/2014/main" id="{5440ED21-B5CC-F612-7035-4D03DBD2F576}"/>
              </a:ext>
            </a:extLst>
          </p:cNvPr>
          <p:cNvSpPr txBox="1"/>
          <p:nvPr/>
        </p:nvSpPr>
        <p:spPr>
          <a:xfrm>
            <a:off x="5502729" y="3871256"/>
            <a:ext cx="3086100" cy="307777"/>
          </a:xfrm>
          <a:prstGeom prst="rect">
            <a:avLst/>
          </a:prstGeom>
          <a:noFill/>
        </p:spPr>
        <p:txBody>
          <a:bodyPr wrap="square" rtlCol="0">
            <a:spAutoFit/>
          </a:bodyPr>
          <a:lstStyle/>
          <a:p>
            <a:r>
              <a:rPr lang="nb-NO" dirty="0"/>
              <a:t>Og skann koden for å se demo!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p:nvPr/>
        </p:nvSpPr>
        <p:spPr>
          <a:xfrm>
            <a:off x="8031480" y="3901440"/>
            <a:ext cx="1013460" cy="1185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7" name="Google Shape;87;p3"/>
          <p:cNvPicPr preferRelativeResize="0"/>
          <p:nvPr/>
        </p:nvPicPr>
        <p:blipFill rotWithShape="1">
          <a:blip r:embed="rId3">
            <a:alphaModFix/>
          </a:blip>
          <a:srcRect/>
          <a:stretch/>
        </p:blipFill>
        <p:spPr>
          <a:xfrm>
            <a:off x="639278" y="1053421"/>
            <a:ext cx="3759130" cy="3759130"/>
          </a:xfrm>
          <a:prstGeom prst="rect">
            <a:avLst/>
          </a:prstGeom>
          <a:noFill/>
          <a:ln>
            <a:noFill/>
          </a:ln>
        </p:spPr>
      </p:pic>
      <p:pic>
        <p:nvPicPr>
          <p:cNvPr id="88" name="Google Shape;88;p3"/>
          <p:cNvPicPr preferRelativeResize="0"/>
          <p:nvPr/>
        </p:nvPicPr>
        <p:blipFill rotWithShape="1">
          <a:blip r:embed="rId4">
            <a:alphaModFix/>
          </a:blip>
          <a:srcRect/>
          <a:stretch/>
        </p:blipFill>
        <p:spPr>
          <a:xfrm>
            <a:off x="4922493" y="1052081"/>
            <a:ext cx="3761808" cy="3761808"/>
          </a:xfrm>
          <a:prstGeom prst="rect">
            <a:avLst/>
          </a:prstGeom>
          <a:noFill/>
          <a:ln>
            <a:noFill/>
          </a:ln>
        </p:spPr>
      </p:pic>
      <p:sp>
        <p:nvSpPr>
          <p:cNvPr id="89" name="Google Shape;89;p3"/>
          <p:cNvSpPr/>
          <p:nvPr/>
        </p:nvSpPr>
        <p:spPr>
          <a:xfrm>
            <a:off x="420762" y="849998"/>
            <a:ext cx="1317994" cy="1317994"/>
          </a:xfrm>
          <a:prstGeom prst="ellipse">
            <a:avLst/>
          </a:prstGeom>
          <a:solidFill>
            <a:srgbClr val="FFC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rgbClr val="000000"/>
              </a:solidFill>
              <a:latin typeface="Arial"/>
              <a:ea typeface="Arial"/>
              <a:cs typeface="Arial"/>
              <a:sym typeface="Arial"/>
            </a:endParaRPr>
          </a:p>
        </p:txBody>
      </p:sp>
      <p:sp>
        <p:nvSpPr>
          <p:cNvPr id="90" name="Google Shape;90;p3"/>
          <p:cNvSpPr txBox="1"/>
          <p:nvPr/>
        </p:nvSpPr>
        <p:spPr>
          <a:xfrm>
            <a:off x="864050" y="2242775"/>
            <a:ext cx="3395100" cy="164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no-NO" sz="2300" b="1" i="0" u="none" strike="noStrike" cap="none">
                <a:solidFill>
                  <a:schemeClr val="lt1"/>
                </a:solidFill>
                <a:latin typeface="Inter"/>
                <a:ea typeface="Inter"/>
                <a:cs typeface="Inter"/>
                <a:sym typeface="Inter"/>
              </a:rPr>
              <a:t>Mer utstyr og færre på jobb</a:t>
            </a:r>
            <a:r>
              <a:rPr lang="no-NO" sz="2300" b="0" i="0" u="none" strike="noStrike" cap="none">
                <a:solidFill>
                  <a:schemeClr val="lt1"/>
                </a:solidFill>
                <a:latin typeface="Inter Light"/>
                <a:ea typeface="Inter Light"/>
                <a:cs typeface="Inter Light"/>
                <a:sym typeface="Inter Light"/>
              </a:rPr>
              <a:t> - alle kan ikke alt</a:t>
            </a:r>
            <a:endParaRPr sz="2300" b="0" i="0" u="none" strike="noStrike" cap="none">
              <a:solidFill>
                <a:schemeClr val="lt1"/>
              </a:solidFill>
              <a:latin typeface="Inter Light"/>
              <a:ea typeface="Inter Light"/>
              <a:cs typeface="Inter Light"/>
              <a:sym typeface="Inter Light"/>
            </a:endParaRPr>
          </a:p>
        </p:txBody>
      </p:sp>
      <p:pic>
        <p:nvPicPr>
          <p:cNvPr id="91" name="Google Shape;91;p3"/>
          <p:cNvPicPr preferRelativeResize="0"/>
          <p:nvPr/>
        </p:nvPicPr>
        <p:blipFill rotWithShape="1">
          <a:blip r:embed="rId5">
            <a:alphaModFix/>
          </a:blip>
          <a:srcRect/>
          <a:stretch/>
        </p:blipFill>
        <p:spPr>
          <a:xfrm>
            <a:off x="556341" y="985577"/>
            <a:ext cx="1046836" cy="1046836"/>
          </a:xfrm>
          <a:prstGeom prst="rect">
            <a:avLst/>
          </a:prstGeom>
          <a:noFill/>
          <a:ln>
            <a:noFill/>
          </a:ln>
        </p:spPr>
      </p:pic>
      <p:sp>
        <p:nvSpPr>
          <p:cNvPr id="92" name="Google Shape;92;p3"/>
          <p:cNvSpPr/>
          <p:nvPr/>
        </p:nvSpPr>
        <p:spPr>
          <a:xfrm>
            <a:off x="4735369" y="849998"/>
            <a:ext cx="1317994" cy="1317994"/>
          </a:xfrm>
          <a:prstGeom prst="ellipse">
            <a:avLst/>
          </a:prstGeom>
          <a:solidFill>
            <a:srgbClr val="FFC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00" b="0" i="0" u="none" strike="noStrike" cap="none">
              <a:solidFill>
                <a:srgbClr val="000000"/>
              </a:solidFill>
              <a:latin typeface="Arial"/>
              <a:ea typeface="Arial"/>
              <a:cs typeface="Arial"/>
              <a:sym typeface="Arial"/>
            </a:endParaRPr>
          </a:p>
        </p:txBody>
      </p:sp>
      <p:pic>
        <p:nvPicPr>
          <p:cNvPr id="93" name="Google Shape;93;p3"/>
          <p:cNvPicPr preferRelativeResize="0"/>
          <p:nvPr/>
        </p:nvPicPr>
        <p:blipFill rotWithShape="1">
          <a:blip r:embed="rId6">
            <a:alphaModFix/>
          </a:blip>
          <a:srcRect/>
          <a:stretch/>
        </p:blipFill>
        <p:spPr>
          <a:xfrm>
            <a:off x="4735369" y="985577"/>
            <a:ext cx="1716898" cy="1357458"/>
          </a:xfrm>
          <a:prstGeom prst="rect">
            <a:avLst/>
          </a:prstGeom>
          <a:noFill/>
          <a:ln>
            <a:noFill/>
          </a:ln>
        </p:spPr>
      </p:pic>
      <p:sp>
        <p:nvSpPr>
          <p:cNvPr id="94" name="Google Shape;94;p3"/>
          <p:cNvSpPr txBox="1"/>
          <p:nvPr/>
        </p:nvSpPr>
        <p:spPr>
          <a:xfrm>
            <a:off x="4990425" y="2473000"/>
            <a:ext cx="3585600" cy="1185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no-NO" sz="2400" b="0" i="0" u="none" strike="noStrike" cap="none">
                <a:solidFill>
                  <a:schemeClr val="lt1"/>
                </a:solidFill>
                <a:latin typeface="Inter Light"/>
                <a:ea typeface="Inter Light"/>
                <a:cs typeface="Inter Light"/>
                <a:sym typeface="Inter Light"/>
              </a:rPr>
              <a:t>Ansvarlige bruker </a:t>
            </a:r>
            <a:r>
              <a:rPr lang="no-NO" sz="2300" b="0" i="0" u="none" strike="noStrike" cap="none">
                <a:solidFill>
                  <a:schemeClr val="lt1"/>
                </a:solidFill>
                <a:latin typeface="Inter Light"/>
                <a:ea typeface="Inter Light"/>
                <a:cs typeface="Inter Light"/>
                <a:sym typeface="Inter Light"/>
              </a:rPr>
              <a:t>store deler av tiden sin på de</a:t>
            </a:r>
            <a:r>
              <a:rPr lang="no-NO" sz="2300" b="1" i="0" u="none" strike="noStrike" cap="none">
                <a:solidFill>
                  <a:schemeClr val="lt1"/>
                </a:solidFill>
                <a:latin typeface="Inter"/>
                <a:ea typeface="Inter"/>
                <a:cs typeface="Inter"/>
                <a:sym typeface="Inter"/>
              </a:rPr>
              <a:t> samme spørsmålene</a:t>
            </a:r>
            <a:r>
              <a:rPr lang="no-NO" sz="2300" b="0" i="0" u="none" strike="noStrike" cap="none">
                <a:solidFill>
                  <a:schemeClr val="lt1"/>
                </a:solidFill>
                <a:latin typeface="Inter Light"/>
                <a:ea typeface="Inter Light"/>
                <a:cs typeface="Inter Light"/>
                <a:sym typeface="Inter Light"/>
              </a:rPr>
              <a:t> </a:t>
            </a:r>
            <a:endParaRPr sz="2000" b="0" i="0" u="none" strike="noStrike" cap="none">
              <a:solidFill>
                <a:srgbClr val="000000"/>
              </a:solidFill>
              <a:latin typeface="Arial"/>
              <a:ea typeface="Arial"/>
              <a:cs typeface="Arial"/>
              <a:sym typeface="Arial"/>
            </a:endParaRPr>
          </a:p>
        </p:txBody>
      </p:sp>
      <p:sp>
        <p:nvSpPr>
          <p:cNvPr id="95" name="Google Shape;95;p3"/>
          <p:cNvSpPr txBox="1">
            <a:spLocks noGrp="1"/>
          </p:cNvSpPr>
          <p:nvPr>
            <p:ph type="title"/>
          </p:nvPr>
        </p:nvSpPr>
        <p:spPr>
          <a:xfrm>
            <a:off x="3100022" y="118217"/>
            <a:ext cx="7886700" cy="690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800"/>
              <a:buNone/>
            </a:pPr>
            <a:r>
              <a:rPr lang="no-NO" sz="2800"/>
              <a:t>I 2022…</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6ce96689b6_0_0"/>
          <p:cNvSpPr txBox="1">
            <a:spLocks noGrp="1"/>
          </p:cNvSpPr>
          <p:nvPr>
            <p:ph type="title" idx="4294967295"/>
          </p:nvPr>
        </p:nvSpPr>
        <p:spPr>
          <a:xfrm>
            <a:off x="333050" y="1752775"/>
            <a:ext cx="3427500" cy="914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no-NO" b="1">
                <a:solidFill>
                  <a:srgbClr val="000096"/>
                </a:solidFill>
              </a:rPr>
              <a:t>Vi knytter læring </a:t>
            </a:r>
            <a:br>
              <a:rPr lang="no-NO" b="1">
                <a:solidFill>
                  <a:srgbClr val="000096"/>
                </a:solidFill>
              </a:rPr>
            </a:br>
            <a:r>
              <a:rPr lang="no-NO" b="1">
                <a:solidFill>
                  <a:srgbClr val="000096"/>
                </a:solidFill>
              </a:rPr>
              <a:t>til tingene rundt deg</a:t>
            </a:r>
            <a:endParaRPr b="1">
              <a:solidFill>
                <a:srgbClr val="000096"/>
              </a:solidFill>
            </a:endParaRPr>
          </a:p>
        </p:txBody>
      </p:sp>
      <p:pic>
        <p:nvPicPr>
          <p:cNvPr id="101" name="Google Shape;101;g16ce96689b6_0_0"/>
          <p:cNvPicPr preferRelativeResize="0"/>
          <p:nvPr/>
        </p:nvPicPr>
        <p:blipFill>
          <a:blip r:embed="rId3">
            <a:alphaModFix/>
          </a:blip>
          <a:stretch>
            <a:fillRect/>
          </a:stretch>
        </p:blipFill>
        <p:spPr>
          <a:xfrm>
            <a:off x="4117225" y="152400"/>
            <a:ext cx="4841194" cy="4838699"/>
          </a:xfrm>
          <a:prstGeom prst="rect">
            <a:avLst/>
          </a:prstGeom>
          <a:noFill/>
          <a:ln>
            <a:noFill/>
          </a:ln>
        </p:spPr>
      </p:pic>
      <p:sp>
        <p:nvSpPr>
          <p:cNvPr id="102" name="Google Shape;102;g16ce96689b6_0_0"/>
          <p:cNvSpPr txBox="1"/>
          <p:nvPr/>
        </p:nvSpPr>
        <p:spPr>
          <a:xfrm>
            <a:off x="5658875" y="352100"/>
            <a:ext cx="1758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1200" b="1">
                <a:solidFill>
                  <a:schemeClr val="lt1"/>
                </a:solidFill>
                <a:latin typeface="Inter"/>
                <a:ea typeface="Inter"/>
                <a:cs typeface="Inter"/>
                <a:sym typeface="Inter"/>
              </a:rPr>
              <a:t>Visuelt søk</a:t>
            </a:r>
            <a:endParaRPr sz="1200" b="1">
              <a:solidFill>
                <a:schemeClr val="lt1"/>
              </a:solidFill>
              <a:latin typeface="Inter"/>
              <a:ea typeface="Inter"/>
              <a:cs typeface="Inter"/>
              <a:sym typeface="Inter"/>
            </a:endParaRPr>
          </a:p>
        </p:txBody>
      </p:sp>
      <p:sp>
        <p:nvSpPr>
          <p:cNvPr id="103" name="Google Shape;103;g16ce96689b6_0_0"/>
          <p:cNvSpPr txBox="1"/>
          <p:nvPr/>
        </p:nvSpPr>
        <p:spPr>
          <a:xfrm>
            <a:off x="4589875" y="4500575"/>
            <a:ext cx="1365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1200" b="1">
                <a:solidFill>
                  <a:schemeClr val="lt1"/>
                </a:solidFill>
                <a:latin typeface="Inter"/>
                <a:ea typeface="Inter"/>
                <a:cs typeface="Inter"/>
                <a:sym typeface="Inter"/>
              </a:rPr>
              <a:t>Instruksjoner</a:t>
            </a:r>
            <a:endParaRPr sz="1200" b="1">
              <a:solidFill>
                <a:schemeClr val="lt1"/>
              </a:solidFill>
              <a:latin typeface="Inter"/>
              <a:ea typeface="Inter"/>
              <a:cs typeface="Inter"/>
              <a:sym typeface="Inter"/>
            </a:endParaRPr>
          </a:p>
        </p:txBody>
      </p:sp>
      <p:sp>
        <p:nvSpPr>
          <p:cNvPr id="104" name="Google Shape;104;g16ce96689b6_0_0"/>
          <p:cNvSpPr txBox="1"/>
          <p:nvPr/>
        </p:nvSpPr>
        <p:spPr>
          <a:xfrm>
            <a:off x="7143750" y="4500575"/>
            <a:ext cx="1410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1200" b="1">
                <a:solidFill>
                  <a:schemeClr val="lt1"/>
                </a:solidFill>
                <a:latin typeface="Inter"/>
                <a:ea typeface="Inter"/>
                <a:cs typeface="Inter"/>
                <a:sym typeface="Inter"/>
              </a:rPr>
              <a:t>Læring</a:t>
            </a:r>
            <a:endParaRPr sz="1200" b="1">
              <a:solidFill>
                <a:schemeClr val="lt1"/>
              </a:solidFill>
              <a:latin typeface="Inter"/>
              <a:ea typeface="Inter"/>
              <a:cs typeface="Inter"/>
              <a:sym typeface="Inter"/>
            </a:endParaRPr>
          </a:p>
        </p:txBody>
      </p:sp>
      <p:pic>
        <p:nvPicPr>
          <p:cNvPr id="105" name="Google Shape;105;g16ce96689b6_0_0"/>
          <p:cNvPicPr preferRelativeResize="0"/>
          <p:nvPr/>
        </p:nvPicPr>
        <p:blipFill rotWithShape="1">
          <a:blip r:embed="rId4">
            <a:alphaModFix/>
          </a:blip>
          <a:srcRect l="44552" t="45966"/>
          <a:stretch/>
        </p:blipFill>
        <p:spPr>
          <a:xfrm>
            <a:off x="1" y="0"/>
            <a:ext cx="1035127" cy="103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 name="Media på Internett 1">
            <a:hlinkClick r:id="" action="ppaction://media"/>
            <a:extLst>
              <a:ext uri="{FF2B5EF4-FFF2-40B4-BE49-F238E27FC236}">
                <a16:creationId xmlns:a16="http://schemas.microsoft.com/office/drawing/2014/main" id="{C7E8898B-373F-3F5B-F8D2-71478624394A}"/>
              </a:ext>
            </a:extLst>
          </p:cNvPr>
          <p:cNvPicPr>
            <a:picLocks noRot="1" noChangeAspect="1"/>
          </p:cNvPicPr>
          <p:nvPr>
            <a:videoFile r:link="rId1"/>
          </p:nvPr>
        </p:nvPicPr>
        <p:blipFill>
          <a:blip r:embed="rId4"/>
          <a:stretch>
            <a:fillRect/>
          </a:stretch>
        </p:blipFill>
        <p:spPr>
          <a:xfrm>
            <a:off x="0" y="-68580"/>
            <a:ext cx="9224920" cy="5212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6ce96689b6_0_69"/>
          <p:cNvSpPr txBox="1">
            <a:spLocks noGrp="1"/>
          </p:cNvSpPr>
          <p:nvPr>
            <p:ph type="title"/>
          </p:nvPr>
        </p:nvSpPr>
        <p:spPr>
          <a:xfrm>
            <a:off x="1082397" y="836267"/>
            <a:ext cx="7886700" cy="690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no-NO"/>
              <a:t>Med andre ord: </a:t>
            </a:r>
            <a:endParaRPr/>
          </a:p>
        </p:txBody>
      </p:sp>
      <p:sp>
        <p:nvSpPr>
          <p:cNvPr id="116" name="Google Shape;116;g16ce96689b6_0_69"/>
          <p:cNvSpPr txBox="1"/>
          <p:nvPr/>
        </p:nvSpPr>
        <p:spPr>
          <a:xfrm>
            <a:off x="1206475" y="1658075"/>
            <a:ext cx="6829800" cy="22164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SzPts val="2400"/>
              <a:buChar char="-"/>
            </a:pPr>
            <a:r>
              <a:rPr lang="no-NO" sz="2400"/>
              <a:t>Ingen behov for QR-koder</a:t>
            </a:r>
            <a:endParaRPr sz="2400"/>
          </a:p>
          <a:p>
            <a:pPr marL="457200" lvl="0" indent="-381000" algn="l" rtl="0">
              <a:lnSpc>
                <a:spcPct val="150000"/>
              </a:lnSpc>
              <a:spcBef>
                <a:spcPts val="0"/>
              </a:spcBef>
              <a:spcAft>
                <a:spcPts val="0"/>
              </a:spcAft>
              <a:buSzPts val="2400"/>
              <a:buChar char="-"/>
            </a:pPr>
            <a:r>
              <a:rPr lang="no-NO" sz="2400"/>
              <a:t>Ingen behov for forkunnskap om gjenstanden</a:t>
            </a:r>
            <a:endParaRPr sz="2400"/>
          </a:p>
          <a:p>
            <a:pPr marL="457200" lvl="0" indent="-381000" algn="l" rtl="0">
              <a:lnSpc>
                <a:spcPct val="150000"/>
              </a:lnSpc>
              <a:spcBef>
                <a:spcPts val="0"/>
              </a:spcBef>
              <a:spcAft>
                <a:spcPts val="0"/>
              </a:spcAft>
              <a:buSzPts val="2400"/>
              <a:buChar char="-"/>
            </a:pPr>
            <a:r>
              <a:rPr lang="no-NO" sz="2400"/>
              <a:t>Skalerbart. Samme vannlås i 400 leiligheter? Ingen problem.</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 name="Media på Internett 1">
            <a:hlinkClick r:id="" action="ppaction://media"/>
            <a:extLst>
              <a:ext uri="{FF2B5EF4-FFF2-40B4-BE49-F238E27FC236}">
                <a16:creationId xmlns:a16="http://schemas.microsoft.com/office/drawing/2014/main" id="{92279EE1-6455-2842-62C7-5305426359E8}"/>
              </a:ext>
            </a:extLst>
          </p:cNvPr>
          <p:cNvPicPr>
            <a:picLocks noRot="1" noChangeAspect="1"/>
          </p:cNvPicPr>
          <p:nvPr>
            <a:videoFile r:link="rId1"/>
          </p:nvPr>
        </p:nvPicPr>
        <p:blipFill>
          <a:blip r:embed="rId4"/>
          <a:stretch>
            <a:fillRect/>
          </a:stretch>
        </p:blipFill>
        <p:spPr>
          <a:xfrm>
            <a:off x="0" y="-11430"/>
            <a:ext cx="9144000" cy="5166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6ce96689b6_1_27"/>
          <p:cNvSpPr txBox="1">
            <a:spLocks noGrp="1"/>
          </p:cNvSpPr>
          <p:nvPr>
            <p:ph type="title" idx="4294967295"/>
          </p:nvPr>
        </p:nvSpPr>
        <p:spPr>
          <a:xfrm>
            <a:off x="1082397" y="836267"/>
            <a:ext cx="7886700" cy="690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no-NO"/>
              <a:t>Med andre ord: </a:t>
            </a:r>
            <a:endParaRPr/>
          </a:p>
        </p:txBody>
      </p:sp>
      <p:sp>
        <p:nvSpPr>
          <p:cNvPr id="127" name="Google Shape;127;g16ce96689b6_1_27"/>
          <p:cNvSpPr txBox="1"/>
          <p:nvPr/>
        </p:nvSpPr>
        <p:spPr>
          <a:xfrm>
            <a:off x="1206475" y="1658075"/>
            <a:ext cx="6829800" cy="16623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0"/>
              </a:spcBef>
              <a:spcAft>
                <a:spcPts val="0"/>
              </a:spcAft>
              <a:buSzPts val="2400"/>
              <a:buChar char="-"/>
            </a:pPr>
            <a:r>
              <a:rPr lang="no-NO" sz="2400"/>
              <a:t>Alt innhold kan produseres raskt, rett fra mobilen</a:t>
            </a:r>
            <a:endParaRPr sz="2400"/>
          </a:p>
          <a:p>
            <a:pPr marL="457200" lvl="0" indent="-381000" algn="l" rtl="0">
              <a:lnSpc>
                <a:spcPct val="150000"/>
              </a:lnSpc>
              <a:spcBef>
                <a:spcPts val="0"/>
              </a:spcBef>
              <a:spcAft>
                <a:spcPts val="0"/>
              </a:spcAft>
              <a:buSzPts val="2400"/>
              <a:buChar char="-"/>
            </a:pPr>
            <a:r>
              <a:rPr lang="no-NO" sz="2400"/>
              <a:t>På et par minutter er det gjort!</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6ce96689b6_1_32"/>
          <p:cNvSpPr txBox="1"/>
          <p:nvPr/>
        </p:nvSpPr>
        <p:spPr>
          <a:xfrm>
            <a:off x="1963057" y="1417603"/>
            <a:ext cx="6307800" cy="230829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b-NO" sz="6900" dirty="0"/>
              <a:t>Men ikke nok med det!</a:t>
            </a:r>
            <a:endParaRPr sz="6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2" name="Media på Internett 1">
            <a:hlinkClick r:id="" action="ppaction://media"/>
            <a:extLst>
              <a:ext uri="{FF2B5EF4-FFF2-40B4-BE49-F238E27FC236}">
                <a16:creationId xmlns:a16="http://schemas.microsoft.com/office/drawing/2014/main" id="{2FDD711E-C47F-55B7-3537-A18517894D09}"/>
              </a:ext>
            </a:extLst>
          </p:cNvPr>
          <p:cNvPicPr>
            <a:picLocks noRot="1" noChangeAspect="1"/>
          </p:cNvPicPr>
          <p:nvPr>
            <a:videoFile r:link="rId1"/>
          </p:nvPr>
        </p:nvPicPr>
        <p:blipFill>
          <a:blip r:embed="rId4"/>
          <a:stretch>
            <a:fillRect/>
          </a:stretch>
        </p:blipFill>
        <p:spPr>
          <a:xfrm>
            <a:off x="0" y="0"/>
            <a:ext cx="9144000" cy="5166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Words>
  <Application>Microsoft Macintosh PowerPoint</Application>
  <PresentationFormat>Skjermfremvisning (16:9)</PresentationFormat>
  <Paragraphs>32</Paragraphs>
  <Slides>11</Slides>
  <Notes>11</Notes>
  <HiddenSlides>0</HiddenSlides>
  <MMClips>3</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11</vt:i4>
      </vt:variant>
    </vt:vector>
  </HeadingPairs>
  <TitlesOfParts>
    <vt:vector size="17" baseType="lpstr">
      <vt:lpstr>Inter ExtraBold</vt:lpstr>
      <vt:lpstr>Inter</vt:lpstr>
      <vt:lpstr>Noto Sans</vt:lpstr>
      <vt:lpstr>Arial</vt:lpstr>
      <vt:lpstr>Inter Light</vt:lpstr>
      <vt:lpstr>Simple Light</vt:lpstr>
      <vt:lpstr>PowerPoint-presentasjon</vt:lpstr>
      <vt:lpstr>I 2022…</vt:lpstr>
      <vt:lpstr>Vi knytter læring  til tingene rundt deg</vt:lpstr>
      <vt:lpstr>PowerPoint-presentasjon</vt:lpstr>
      <vt:lpstr>Med andre ord: </vt:lpstr>
      <vt:lpstr>PowerPoint-presentasjon</vt:lpstr>
      <vt:lpstr>Med andre ord: </vt:lpstr>
      <vt:lpstr>PowerPoint-presentasjon</vt:lpstr>
      <vt:lpstr>PowerPoint-presentasjon</vt:lpstr>
      <vt:lpstr>PowerPoint-presentasjon</vt:lpstr>
      <vt:lpstr>Ta 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Aksel Grunnvåg</cp:lastModifiedBy>
  <cp:revision>2</cp:revision>
  <dcterms:modified xsi:type="dcterms:W3CDTF">2022-10-19T09:03:23Z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0x010100B156AEC79305EB45912A675174DC35F1</vt:lpwstr>
  </property>
  <property fmtid="{D5CDD505-2E9C-101B-9397-08002B2CF9AE}" pid="3" name="MediaServiceImageTags">
    <vt:lpwstr/>
  </property>
</Properties>
</file>