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5" r:id="rId7"/>
    <p:sldId id="260" r:id="rId8"/>
    <p:sldId id="263" r:id="rId9"/>
    <p:sldId id="262" r:id="rId10"/>
    <p:sldId id="26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3C8A07-29C2-4E1A-8591-D2C2570F3899}" v="13" dt="2022-10-17T11:29:42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32" autoAdjust="0"/>
    <p:restoredTop sz="67819" autoAdjust="0"/>
  </p:normalViewPr>
  <p:slideViewPr>
    <p:cSldViewPr snapToGrid="0">
      <p:cViewPr varScale="1">
        <p:scale>
          <a:sx n="70" d="100"/>
          <a:sy n="70" d="100"/>
        </p:scale>
        <p:origin x="80" y="540"/>
      </p:cViewPr>
      <p:guideLst/>
    </p:cSldViewPr>
  </p:slideViewPr>
  <p:notesTextViewPr>
    <p:cViewPr>
      <p:scale>
        <a:sx n="1" d="1"/>
        <a:sy n="1" d="1"/>
      </p:scale>
      <p:origin x="0" y="-138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Rist" userId="660ac874-3b73-42a5-8dd1-cda9b51671b2" providerId="ADAL" clId="{FB3C8A07-29C2-4E1A-8591-D2C2570F3899}"/>
    <pc:docChg chg="custSel modSld">
      <pc:chgData name="Hans Rist" userId="660ac874-3b73-42a5-8dd1-cda9b51671b2" providerId="ADAL" clId="{FB3C8A07-29C2-4E1A-8591-D2C2570F3899}" dt="2022-10-17T11:38:54.995" v="2156" actId="20577"/>
      <pc:docMkLst>
        <pc:docMk/>
      </pc:docMkLst>
      <pc:sldChg chg="modNotesTx">
        <pc:chgData name="Hans Rist" userId="660ac874-3b73-42a5-8dd1-cda9b51671b2" providerId="ADAL" clId="{FB3C8A07-29C2-4E1A-8591-D2C2570F3899}" dt="2022-10-17T11:29:47.370" v="1890" actId="20577"/>
        <pc:sldMkLst>
          <pc:docMk/>
          <pc:sldMk cId="3840054427" sldId="256"/>
        </pc:sldMkLst>
      </pc:sldChg>
      <pc:sldChg chg="modNotesTx">
        <pc:chgData name="Hans Rist" userId="660ac874-3b73-42a5-8dd1-cda9b51671b2" providerId="ADAL" clId="{FB3C8A07-29C2-4E1A-8591-D2C2570F3899}" dt="2022-10-17T08:31:01.260" v="565" actId="20577"/>
        <pc:sldMkLst>
          <pc:docMk/>
          <pc:sldMk cId="232572275" sldId="257"/>
        </pc:sldMkLst>
      </pc:sldChg>
      <pc:sldChg chg="modNotesTx">
        <pc:chgData name="Hans Rist" userId="660ac874-3b73-42a5-8dd1-cda9b51671b2" providerId="ADAL" clId="{FB3C8A07-29C2-4E1A-8591-D2C2570F3899}" dt="2022-10-17T11:31:25.769" v="1912" actId="20577"/>
        <pc:sldMkLst>
          <pc:docMk/>
          <pc:sldMk cId="2063506703" sldId="259"/>
        </pc:sldMkLst>
      </pc:sldChg>
      <pc:sldChg chg="modNotesTx">
        <pc:chgData name="Hans Rist" userId="660ac874-3b73-42a5-8dd1-cda9b51671b2" providerId="ADAL" clId="{FB3C8A07-29C2-4E1A-8591-D2C2570F3899}" dt="2022-10-17T11:32:25.748" v="1945" actId="20577"/>
        <pc:sldMkLst>
          <pc:docMk/>
          <pc:sldMk cId="827368120" sldId="260"/>
        </pc:sldMkLst>
      </pc:sldChg>
      <pc:sldChg chg="modNotesTx">
        <pc:chgData name="Hans Rist" userId="660ac874-3b73-42a5-8dd1-cda9b51671b2" providerId="ADAL" clId="{FB3C8A07-29C2-4E1A-8591-D2C2570F3899}" dt="2022-10-17T11:34:55.077" v="2060" actId="20577"/>
        <pc:sldMkLst>
          <pc:docMk/>
          <pc:sldMk cId="2251866061" sldId="262"/>
        </pc:sldMkLst>
      </pc:sldChg>
      <pc:sldChg chg="modNotesTx">
        <pc:chgData name="Hans Rist" userId="660ac874-3b73-42a5-8dd1-cda9b51671b2" providerId="ADAL" clId="{FB3C8A07-29C2-4E1A-8591-D2C2570F3899}" dt="2022-10-17T11:34:28.308" v="2058" actId="20577"/>
        <pc:sldMkLst>
          <pc:docMk/>
          <pc:sldMk cId="2867992621" sldId="263"/>
        </pc:sldMkLst>
      </pc:sldChg>
      <pc:sldChg chg="modNotesTx">
        <pc:chgData name="Hans Rist" userId="660ac874-3b73-42a5-8dd1-cda9b51671b2" providerId="ADAL" clId="{FB3C8A07-29C2-4E1A-8591-D2C2570F3899}" dt="2022-10-17T11:38:54.995" v="2156" actId="20577"/>
        <pc:sldMkLst>
          <pc:docMk/>
          <pc:sldMk cId="2222427817" sldId="264"/>
        </pc:sldMkLst>
      </pc:sldChg>
      <pc:sldChg chg="modNotesTx">
        <pc:chgData name="Hans Rist" userId="660ac874-3b73-42a5-8dd1-cda9b51671b2" providerId="ADAL" clId="{FB3C8A07-29C2-4E1A-8591-D2C2570F3899}" dt="2022-10-17T11:35:42.452" v="2066" actId="20577"/>
        <pc:sldMkLst>
          <pc:docMk/>
          <pc:sldMk cId="1878845506" sldId="2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ris02\Downloads\bygning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hanris02\Downloads\bygning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Akkumulert</a:t>
            </a:r>
            <a:r>
              <a:rPr lang="en-US" baseline="0"/>
              <a:t> BTA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v>BTA</c:v>
          </c:tx>
          <c:spPr>
            <a:solidFill>
              <a:srgbClr val="000000">
                <a:alpha val="47059"/>
              </a:srgb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cat>
            <c:numRef>
              <c:f>'Ark6'!$C$3:$C$56</c:f>
              <c:numCache>
                <c:formatCode>0</c:formatCode>
                <c:ptCount val="54"/>
                <c:pt idx="0">
                  <c:v>1960</c:v>
                </c:pt>
                <c:pt idx="1">
                  <c:v>1961</c:v>
                </c:pt>
                <c:pt idx="2">
                  <c:v>1963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1980</c:v>
                </c:pt>
                <c:pt idx="18">
                  <c:v>1981</c:v>
                </c:pt>
                <c:pt idx="19">
                  <c:v>1982</c:v>
                </c:pt>
                <c:pt idx="20">
                  <c:v>1983</c:v>
                </c:pt>
                <c:pt idx="21">
                  <c:v>1984</c:v>
                </c:pt>
                <c:pt idx="22">
                  <c:v>1985</c:v>
                </c:pt>
                <c:pt idx="23">
                  <c:v>1986</c:v>
                </c:pt>
                <c:pt idx="24">
                  <c:v>1987</c:v>
                </c:pt>
                <c:pt idx="25">
                  <c:v>1988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  <c:pt idx="53">
                  <c:v>2019</c:v>
                </c:pt>
              </c:numCache>
            </c:numRef>
          </c:cat>
          <c:val>
            <c:numRef>
              <c:f>'Ark6'!$D$3:$D$56</c:f>
              <c:numCache>
                <c:formatCode>0</c:formatCode>
                <c:ptCount val="54"/>
                <c:pt idx="0">
                  <c:v>32482.400000000001</c:v>
                </c:pt>
                <c:pt idx="1">
                  <c:v>35924.400000000001</c:v>
                </c:pt>
                <c:pt idx="2">
                  <c:v>36874.400000000001</c:v>
                </c:pt>
                <c:pt idx="3">
                  <c:v>42024.4</c:v>
                </c:pt>
                <c:pt idx="4">
                  <c:v>42777.4</c:v>
                </c:pt>
                <c:pt idx="5">
                  <c:v>42877.4</c:v>
                </c:pt>
                <c:pt idx="6">
                  <c:v>46827.4</c:v>
                </c:pt>
                <c:pt idx="7">
                  <c:v>61769.100000000006</c:v>
                </c:pt>
                <c:pt idx="8">
                  <c:v>72681.100000000006</c:v>
                </c:pt>
                <c:pt idx="9">
                  <c:v>73540.100000000006</c:v>
                </c:pt>
                <c:pt idx="10">
                  <c:v>79655.900000000009</c:v>
                </c:pt>
                <c:pt idx="11">
                  <c:v>90766.700000000012</c:v>
                </c:pt>
                <c:pt idx="12">
                  <c:v>94741.700000000012</c:v>
                </c:pt>
                <c:pt idx="13">
                  <c:v>95638.700000000012</c:v>
                </c:pt>
                <c:pt idx="14">
                  <c:v>108684.70000000001</c:v>
                </c:pt>
                <c:pt idx="15">
                  <c:v>112363.70000000001</c:v>
                </c:pt>
                <c:pt idx="16">
                  <c:v>120691.70000000001</c:v>
                </c:pt>
                <c:pt idx="17">
                  <c:v>128416.70000000001</c:v>
                </c:pt>
                <c:pt idx="18">
                  <c:v>128923.70000000001</c:v>
                </c:pt>
                <c:pt idx="19">
                  <c:v>129459.6</c:v>
                </c:pt>
                <c:pt idx="20">
                  <c:v>143867</c:v>
                </c:pt>
                <c:pt idx="21">
                  <c:v>148171</c:v>
                </c:pt>
                <c:pt idx="22">
                  <c:v>149256</c:v>
                </c:pt>
                <c:pt idx="23">
                  <c:v>149256</c:v>
                </c:pt>
                <c:pt idx="24">
                  <c:v>151794</c:v>
                </c:pt>
                <c:pt idx="25">
                  <c:v>157332.6</c:v>
                </c:pt>
                <c:pt idx="26">
                  <c:v>160050.70000000001</c:v>
                </c:pt>
                <c:pt idx="27">
                  <c:v>162373.70000000001</c:v>
                </c:pt>
                <c:pt idx="28">
                  <c:v>164346.70000000001</c:v>
                </c:pt>
                <c:pt idx="29">
                  <c:v>170786.7</c:v>
                </c:pt>
                <c:pt idx="30">
                  <c:v>173236.1</c:v>
                </c:pt>
                <c:pt idx="31">
                  <c:v>173966.1</c:v>
                </c:pt>
                <c:pt idx="32">
                  <c:v>175053.1</c:v>
                </c:pt>
                <c:pt idx="33">
                  <c:v>191026.1</c:v>
                </c:pt>
                <c:pt idx="34">
                  <c:v>196532.1</c:v>
                </c:pt>
                <c:pt idx="35">
                  <c:v>210197.1</c:v>
                </c:pt>
                <c:pt idx="36">
                  <c:v>218081.1</c:v>
                </c:pt>
                <c:pt idx="37">
                  <c:v>219586.1</c:v>
                </c:pt>
                <c:pt idx="38">
                  <c:v>225123.1</c:v>
                </c:pt>
                <c:pt idx="39">
                  <c:v>234159.1</c:v>
                </c:pt>
                <c:pt idx="40">
                  <c:v>257340.2</c:v>
                </c:pt>
                <c:pt idx="41">
                  <c:v>264905.40000000002</c:v>
                </c:pt>
                <c:pt idx="42">
                  <c:v>267694.80000000005</c:v>
                </c:pt>
                <c:pt idx="43">
                  <c:v>273528.00000000006</c:v>
                </c:pt>
                <c:pt idx="44">
                  <c:v>275518.00000000006</c:v>
                </c:pt>
                <c:pt idx="45">
                  <c:v>286254.90000000008</c:v>
                </c:pt>
                <c:pt idx="46">
                  <c:v>296031.90000000008</c:v>
                </c:pt>
                <c:pt idx="47">
                  <c:v>299113.90000000008</c:v>
                </c:pt>
                <c:pt idx="48">
                  <c:v>299715.90000000008</c:v>
                </c:pt>
                <c:pt idx="49">
                  <c:v>300472.90000000008</c:v>
                </c:pt>
                <c:pt idx="50">
                  <c:v>311807.90000000008</c:v>
                </c:pt>
                <c:pt idx="51">
                  <c:v>323471.90000000008</c:v>
                </c:pt>
                <c:pt idx="52">
                  <c:v>341071.90000000008</c:v>
                </c:pt>
                <c:pt idx="53">
                  <c:v>345532.10000000009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2-4DFA-B452-3AE1BC2D4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1071679"/>
        <c:axId val="1041072927"/>
      </c:areaChart>
      <c:catAx>
        <c:axId val="1041071679"/>
        <c:scaling>
          <c:orientation val="minMax"/>
        </c:scaling>
        <c:delete val="0"/>
        <c:axPos val="b"/>
        <c:numFmt formatCode="0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41072927"/>
        <c:crosses val="autoZero"/>
        <c:auto val="1"/>
        <c:lblAlgn val="ctr"/>
        <c:lblOffset val="100"/>
        <c:noMultiLvlLbl val="0"/>
      </c:catAx>
      <c:valAx>
        <c:axId val="1041072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41071679"/>
        <c:crosses val="autoZero"/>
        <c:crossBetween val="midCat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'Ark8'!$E$2:$E$14</cx:f>
        <cx:lvl ptCount="13">
          <cx:pt idx="0">Kultur - 46</cx:pt>
          <cx:pt idx="1">Idrett - 20</cx:pt>
          <cx:pt idx="2">Skole - 78</cx:pt>
          <cx:pt idx="3">Helse - 32</cx:pt>
          <cx:pt idx="4">Barnehage - 53</cx:pt>
          <cx:pt idx="5">Administrasjon m.m. - 18</cx:pt>
        </cx:lvl>
      </cx:strDim>
      <cx:numDim type="size">
        <cx:f>'Ark8'!$F$2:$F$14</cx:f>
        <cx:lvl ptCount="13" formatCode="Standard">
          <cx:pt idx="0">46</cx:pt>
          <cx:pt idx="1">20</cx:pt>
          <cx:pt idx="2">78</cx:pt>
          <cx:pt idx="3">32</cx:pt>
          <cx:pt idx="4">53</cx:pt>
          <cx:pt idx="5">18</cx:pt>
        </cx:lvl>
      </cx:numDim>
    </cx:data>
  </cx:chartData>
  <cx:chart>
    <cx:plotArea>
      <cx:plotAreaRegion>
        <cx:series layoutId="sunburst" uniqueId="{92D3F917-5971-47A6-B857-57E7678C8BFC}"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/>
                </a:pPr>
                <a:endParaRPr lang="nb-NO" sz="2000" b="0" i="0" u="none" strike="noStrike" baseline="0">
                  <a:solidFill>
                    <a:prstClr val="white"/>
                  </a:solidFill>
                  <a:latin typeface="Calibri" panose="020F0502020204030204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649FC-E55D-4D98-B9D3-63A3F5E7B646}" type="doc">
      <dgm:prSet loTypeId="urn:microsoft.com/office/officeart/2018/2/layout/IconLabelList" loCatId="icon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09EF264D-D715-4AD3-8A01-ED214E9D0A85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250</a:t>
          </a:r>
          <a:endParaRPr lang="en-US" dirty="0"/>
        </a:p>
      </dgm:t>
    </dgm:pt>
    <dgm:pt modelId="{16678E4F-700D-4C39-BD75-D6167C1BA76F}" type="parTrans" cxnId="{E495D926-D1A0-44D6-83E6-4146E0977533}">
      <dgm:prSet/>
      <dgm:spPr/>
      <dgm:t>
        <a:bodyPr/>
        <a:lstStyle/>
        <a:p>
          <a:endParaRPr lang="en-US"/>
        </a:p>
      </dgm:t>
    </dgm:pt>
    <dgm:pt modelId="{AE4505C0-5FB4-403F-8201-A6EEA7D2A8BE}" type="sibTrans" cxnId="{E495D926-D1A0-44D6-83E6-4146E0977533}">
      <dgm:prSet/>
      <dgm:spPr/>
      <dgm:t>
        <a:bodyPr/>
        <a:lstStyle/>
        <a:p>
          <a:endParaRPr lang="en-US"/>
        </a:p>
      </dgm:t>
    </dgm:pt>
    <dgm:pt modelId="{33DB4087-C522-4463-9FC6-6EB521F5E1C1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350 000 m</a:t>
          </a:r>
          <a:r>
            <a:rPr lang="nb-NO" baseline="30000" dirty="0"/>
            <a:t>2</a:t>
          </a:r>
          <a:endParaRPr lang="en-US" dirty="0"/>
        </a:p>
      </dgm:t>
    </dgm:pt>
    <dgm:pt modelId="{0A9C2C24-BD5E-4421-B725-D9B57680FF9D}" type="parTrans" cxnId="{81F9DE3E-77BE-4024-BAE0-C5F73A02DFDE}">
      <dgm:prSet/>
      <dgm:spPr/>
      <dgm:t>
        <a:bodyPr/>
        <a:lstStyle/>
        <a:p>
          <a:endParaRPr lang="en-US"/>
        </a:p>
      </dgm:t>
    </dgm:pt>
    <dgm:pt modelId="{EE332CC5-3669-462E-912D-04B3DE864FC0}" type="sibTrans" cxnId="{81F9DE3E-77BE-4024-BAE0-C5F73A02DFDE}">
      <dgm:prSet/>
      <dgm:spPr/>
      <dgm:t>
        <a:bodyPr/>
        <a:lstStyle/>
        <a:p>
          <a:endParaRPr lang="en-US"/>
        </a:p>
      </dgm:t>
    </dgm:pt>
    <dgm:pt modelId="{FF0ECA8B-A2A5-4292-A291-7E06423A5107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70 000</a:t>
          </a:r>
          <a:endParaRPr lang="en-US" dirty="0"/>
        </a:p>
      </dgm:t>
    </dgm:pt>
    <dgm:pt modelId="{20E7B7AD-488E-4D0A-AA44-8AB2052C3762}" type="parTrans" cxnId="{D7A21AE8-3B47-45B9-905A-419203830F78}">
      <dgm:prSet/>
      <dgm:spPr/>
      <dgm:t>
        <a:bodyPr/>
        <a:lstStyle/>
        <a:p>
          <a:endParaRPr lang="en-US"/>
        </a:p>
      </dgm:t>
    </dgm:pt>
    <dgm:pt modelId="{6CE69B56-E5B2-4942-A8C2-65A5E55F3BA8}" type="sibTrans" cxnId="{D7A21AE8-3B47-45B9-905A-419203830F78}">
      <dgm:prSet/>
      <dgm:spPr/>
      <dgm:t>
        <a:bodyPr/>
        <a:lstStyle/>
        <a:p>
          <a:endParaRPr lang="en-US"/>
        </a:p>
      </dgm:t>
    </dgm:pt>
    <dgm:pt modelId="{D3EB66BD-EBCD-4E18-B595-ED2902E99840}" type="pres">
      <dgm:prSet presAssocID="{52B649FC-E55D-4D98-B9D3-63A3F5E7B646}" presName="root" presStyleCnt="0">
        <dgm:presLayoutVars>
          <dgm:dir/>
          <dgm:resizeHandles val="exact"/>
        </dgm:presLayoutVars>
      </dgm:prSet>
      <dgm:spPr/>
    </dgm:pt>
    <dgm:pt modelId="{802304F0-91D2-42A4-BC17-E4FA5BC4EAE1}" type="pres">
      <dgm:prSet presAssocID="{09EF264D-D715-4AD3-8A01-ED214E9D0A85}" presName="compNode" presStyleCnt="0"/>
      <dgm:spPr/>
    </dgm:pt>
    <dgm:pt modelId="{9C4FF945-41E6-4793-B105-74E111F70CF5}" type="pres">
      <dgm:prSet presAssocID="{09EF264D-D715-4AD3-8A01-ED214E9D0A8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jem"/>
        </a:ext>
      </dgm:extLst>
    </dgm:pt>
    <dgm:pt modelId="{5088473D-D953-47C9-803B-A00F5514ACB7}" type="pres">
      <dgm:prSet presAssocID="{09EF264D-D715-4AD3-8A01-ED214E9D0A85}" presName="spaceRect" presStyleCnt="0"/>
      <dgm:spPr/>
    </dgm:pt>
    <dgm:pt modelId="{014244A2-A8C2-4C8F-A2FE-2B96E0D02871}" type="pres">
      <dgm:prSet presAssocID="{09EF264D-D715-4AD3-8A01-ED214E9D0A85}" presName="textRect" presStyleLbl="revTx" presStyleIdx="0" presStyleCnt="3">
        <dgm:presLayoutVars>
          <dgm:chMax val="1"/>
          <dgm:chPref val="1"/>
        </dgm:presLayoutVars>
      </dgm:prSet>
      <dgm:spPr/>
    </dgm:pt>
    <dgm:pt modelId="{C412AF9E-7D52-4BC1-A74D-0FE044B5DD30}" type="pres">
      <dgm:prSet presAssocID="{AE4505C0-5FB4-403F-8201-A6EEA7D2A8BE}" presName="sibTrans" presStyleCnt="0"/>
      <dgm:spPr/>
    </dgm:pt>
    <dgm:pt modelId="{AB8FBCEC-8B38-44A0-B112-94BD63698905}" type="pres">
      <dgm:prSet presAssocID="{33DB4087-C522-4463-9FC6-6EB521F5E1C1}" presName="compNode" presStyleCnt="0"/>
      <dgm:spPr/>
    </dgm:pt>
    <dgm:pt modelId="{4A0898DA-DAB6-4134-865A-CCF420688A24}" type="pres">
      <dgm:prSet presAssocID="{33DB4087-C522-4463-9FC6-6EB521F5E1C1}" presName="iconRect" presStyleLbl="node1" presStyleIdx="1" presStyleCnt="3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merking"/>
        </a:ext>
      </dgm:extLst>
    </dgm:pt>
    <dgm:pt modelId="{408025E3-06C8-44A1-BDA1-B5554D81EA5E}" type="pres">
      <dgm:prSet presAssocID="{33DB4087-C522-4463-9FC6-6EB521F5E1C1}" presName="spaceRect" presStyleCnt="0"/>
      <dgm:spPr/>
    </dgm:pt>
    <dgm:pt modelId="{5838FD4D-AD91-454D-84C5-1837A4D4CA61}" type="pres">
      <dgm:prSet presAssocID="{33DB4087-C522-4463-9FC6-6EB521F5E1C1}" presName="textRect" presStyleLbl="revTx" presStyleIdx="1" presStyleCnt="3">
        <dgm:presLayoutVars>
          <dgm:chMax val="1"/>
          <dgm:chPref val="1"/>
        </dgm:presLayoutVars>
      </dgm:prSet>
      <dgm:spPr/>
    </dgm:pt>
    <dgm:pt modelId="{78317F69-ADBD-4303-88D5-3459B8DD7964}" type="pres">
      <dgm:prSet presAssocID="{EE332CC5-3669-462E-912D-04B3DE864FC0}" presName="sibTrans" presStyleCnt="0"/>
      <dgm:spPr/>
    </dgm:pt>
    <dgm:pt modelId="{96E293E8-8036-4A44-A76D-1C985F9336A3}" type="pres">
      <dgm:prSet presAssocID="{FF0ECA8B-A2A5-4292-A291-7E06423A5107}" presName="compNode" presStyleCnt="0"/>
      <dgm:spPr/>
    </dgm:pt>
    <dgm:pt modelId="{A152EEF5-59EE-4E24-B073-A8F2744F14E6}" type="pres">
      <dgm:prSet presAssocID="{FF0ECA8B-A2A5-4292-A291-7E06423A510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F7B531EF-65AD-4687-9672-CB9DE7F5B439}" type="pres">
      <dgm:prSet presAssocID="{FF0ECA8B-A2A5-4292-A291-7E06423A5107}" presName="spaceRect" presStyleCnt="0"/>
      <dgm:spPr/>
    </dgm:pt>
    <dgm:pt modelId="{DA525C2A-A9B9-42B8-8F14-B1D88F2D0774}" type="pres">
      <dgm:prSet presAssocID="{FF0ECA8B-A2A5-4292-A291-7E06423A510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495D926-D1A0-44D6-83E6-4146E0977533}" srcId="{52B649FC-E55D-4D98-B9D3-63A3F5E7B646}" destId="{09EF264D-D715-4AD3-8A01-ED214E9D0A85}" srcOrd="0" destOrd="0" parTransId="{16678E4F-700D-4C39-BD75-D6167C1BA76F}" sibTransId="{AE4505C0-5FB4-403F-8201-A6EEA7D2A8BE}"/>
    <dgm:cxn modelId="{81F9DE3E-77BE-4024-BAE0-C5F73A02DFDE}" srcId="{52B649FC-E55D-4D98-B9D3-63A3F5E7B646}" destId="{33DB4087-C522-4463-9FC6-6EB521F5E1C1}" srcOrd="1" destOrd="0" parTransId="{0A9C2C24-BD5E-4421-B725-D9B57680FF9D}" sibTransId="{EE332CC5-3669-462E-912D-04B3DE864FC0}"/>
    <dgm:cxn modelId="{4E13824C-D98F-4063-B673-2D7DCE0C96C6}" type="presOf" srcId="{52B649FC-E55D-4D98-B9D3-63A3F5E7B646}" destId="{D3EB66BD-EBCD-4E18-B595-ED2902E99840}" srcOrd="0" destOrd="0" presId="urn:microsoft.com/office/officeart/2018/2/layout/IconLabelList"/>
    <dgm:cxn modelId="{C693077C-B1B6-4838-A67A-5D9F6A0E860F}" type="presOf" srcId="{33DB4087-C522-4463-9FC6-6EB521F5E1C1}" destId="{5838FD4D-AD91-454D-84C5-1837A4D4CA61}" srcOrd="0" destOrd="0" presId="urn:microsoft.com/office/officeart/2018/2/layout/IconLabelList"/>
    <dgm:cxn modelId="{EB9E797D-152F-4040-9DEC-D12C01282193}" type="presOf" srcId="{FF0ECA8B-A2A5-4292-A291-7E06423A5107}" destId="{DA525C2A-A9B9-42B8-8F14-B1D88F2D0774}" srcOrd="0" destOrd="0" presId="urn:microsoft.com/office/officeart/2018/2/layout/IconLabelList"/>
    <dgm:cxn modelId="{B52C36B4-C54E-4B6F-89E8-9405B1B6919D}" type="presOf" srcId="{09EF264D-D715-4AD3-8A01-ED214E9D0A85}" destId="{014244A2-A8C2-4C8F-A2FE-2B96E0D02871}" srcOrd="0" destOrd="0" presId="urn:microsoft.com/office/officeart/2018/2/layout/IconLabelList"/>
    <dgm:cxn modelId="{D7A21AE8-3B47-45B9-905A-419203830F78}" srcId="{52B649FC-E55D-4D98-B9D3-63A3F5E7B646}" destId="{FF0ECA8B-A2A5-4292-A291-7E06423A5107}" srcOrd="2" destOrd="0" parTransId="{20E7B7AD-488E-4D0A-AA44-8AB2052C3762}" sibTransId="{6CE69B56-E5B2-4942-A8C2-65A5E55F3BA8}"/>
    <dgm:cxn modelId="{3764A4A0-9697-47E8-9254-656CBBA3F483}" type="presParOf" srcId="{D3EB66BD-EBCD-4E18-B595-ED2902E99840}" destId="{802304F0-91D2-42A4-BC17-E4FA5BC4EAE1}" srcOrd="0" destOrd="0" presId="urn:microsoft.com/office/officeart/2018/2/layout/IconLabelList"/>
    <dgm:cxn modelId="{E8030196-320E-4522-A1DF-F150F0D49E02}" type="presParOf" srcId="{802304F0-91D2-42A4-BC17-E4FA5BC4EAE1}" destId="{9C4FF945-41E6-4793-B105-74E111F70CF5}" srcOrd="0" destOrd="0" presId="urn:microsoft.com/office/officeart/2018/2/layout/IconLabelList"/>
    <dgm:cxn modelId="{9DE78A1C-A04A-469C-B5C3-59C3E85F0267}" type="presParOf" srcId="{802304F0-91D2-42A4-BC17-E4FA5BC4EAE1}" destId="{5088473D-D953-47C9-803B-A00F5514ACB7}" srcOrd="1" destOrd="0" presId="urn:microsoft.com/office/officeart/2018/2/layout/IconLabelList"/>
    <dgm:cxn modelId="{44E1040F-08BB-4776-906B-1C27C93BF0BE}" type="presParOf" srcId="{802304F0-91D2-42A4-BC17-E4FA5BC4EAE1}" destId="{014244A2-A8C2-4C8F-A2FE-2B96E0D02871}" srcOrd="2" destOrd="0" presId="urn:microsoft.com/office/officeart/2018/2/layout/IconLabelList"/>
    <dgm:cxn modelId="{DA0A7388-1688-4D0B-9F07-C5D5312D09C8}" type="presParOf" srcId="{D3EB66BD-EBCD-4E18-B595-ED2902E99840}" destId="{C412AF9E-7D52-4BC1-A74D-0FE044B5DD30}" srcOrd="1" destOrd="0" presId="urn:microsoft.com/office/officeart/2018/2/layout/IconLabelList"/>
    <dgm:cxn modelId="{3BDCE62D-AF66-472D-A682-72ECB5732EDE}" type="presParOf" srcId="{D3EB66BD-EBCD-4E18-B595-ED2902E99840}" destId="{AB8FBCEC-8B38-44A0-B112-94BD63698905}" srcOrd="2" destOrd="0" presId="urn:microsoft.com/office/officeart/2018/2/layout/IconLabelList"/>
    <dgm:cxn modelId="{847C96AE-436E-47F1-9C7F-F0E430ABA7E4}" type="presParOf" srcId="{AB8FBCEC-8B38-44A0-B112-94BD63698905}" destId="{4A0898DA-DAB6-4134-865A-CCF420688A24}" srcOrd="0" destOrd="0" presId="urn:microsoft.com/office/officeart/2018/2/layout/IconLabelList"/>
    <dgm:cxn modelId="{950CC987-EA8B-4784-813C-8442ED3389E3}" type="presParOf" srcId="{AB8FBCEC-8B38-44A0-B112-94BD63698905}" destId="{408025E3-06C8-44A1-BDA1-B5554D81EA5E}" srcOrd="1" destOrd="0" presId="urn:microsoft.com/office/officeart/2018/2/layout/IconLabelList"/>
    <dgm:cxn modelId="{FFF26DF5-A7F0-4E62-977F-12AC97A7EEED}" type="presParOf" srcId="{AB8FBCEC-8B38-44A0-B112-94BD63698905}" destId="{5838FD4D-AD91-454D-84C5-1837A4D4CA61}" srcOrd="2" destOrd="0" presId="urn:microsoft.com/office/officeart/2018/2/layout/IconLabelList"/>
    <dgm:cxn modelId="{3A2F9182-BF13-43AE-B89B-25989ACC41CE}" type="presParOf" srcId="{D3EB66BD-EBCD-4E18-B595-ED2902E99840}" destId="{78317F69-ADBD-4303-88D5-3459B8DD7964}" srcOrd="3" destOrd="0" presId="urn:microsoft.com/office/officeart/2018/2/layout/IconLabelList"/>
    <dgm:cxn modelId="{21E06742-176D-41A4-9B01-7256AD310366}" type="presParOf" srcId="{D3EB66BD-EBCD-4E18-B595-ED2902E99840}" destId="{96E293E8-8036-4A44-A76D-1C985F9336A3}" srcOrd="4" destOrd="0" presId="urn:microsoft.com/office/officeart/2018/2/layout/IconLabelList"/>
    <dgm:cxn modelId="{5A0D6084-A90D-49EE-93D6-8F74E6E1E79D}" type="presParOf" srcId="{96E293E8-8036-4A44-A76D-1C985F9336A3}" destId="{A152EEF5-59EE-4E24-B073-A8F2744F14E6}" srcOrd="0" destOrd="0" presId="urn:microsoft.com/office/officeart/2018/2/layout/IconLabelList"/>
    <dgm:cxn modelId="{87701B06-21F1-49C1-95CE-901CE3AE9307}" type="presParOf" srcId="{96E293E8-8036-4A44-A76D-1C985F9336A3}" destId="{F7B531EF-65AD-4687-9672-CB9DE7F5B439}" srcOrd="1" destOrd="0" presId="urn:microsoft.com/office/officeart/2018/2/layout/IconLabelList"/>
    <dgm:cxn modelId="{E37FDA7A-FE51-42EC-906D-FA009ED62D27}" type="presParOf" srcId="{96E293E8-8036-4A44-A76D-1C985F9336A3}" destId="{DA525C2A-A9B9-42B8-8F14-B1D88F2D077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FF945-41E6-4793-B105-74E111F70CF5}">
      <dsp:nvSpPr>
        <dsp:cNvPr id="0" name=""/>
        <dsp:cNvSpPr/>
      </dsp:nvSpPr>
      <dsp:spPr>
        <a:xfrm>
          <a:off x="1266910" y="286955"/>
          <a:ext cx="1140282" cy="11402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244A2-A8C2-4C8F-A2FE-2B96E0D02871}">
      <dsp:nvSpPr>
        <dsp:cNvPr id="0" name=""/>
        <dsp:cNvSpPr/>
      </dsp:nvSpPr>
      <dsp:spPr>
        <a:xfrm>
          <a:off x="570071" y="1755677"/>
          <a:ext cx="25339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/>
            <a:t>250</a:t>
          </a:r>
          <a:endParaRPr lang="en-US" sz="3600" kern="1200" dirty="0"/>
        </a:p>
      </dsp:txBody>
      <dsp:txXfrm>
        <a:off x="570071" y="1755677"/>
        <a:ext cx="2533960" cy="720000"/>
      </dsp:txXfrm>
    </dsp:sp>
    <dsp:sp modelId="{4A0898DA-DAB6-4134-865A-CCF420688A24}">
      <dsp:nvSpPr>
        <dsp:cNvPr id="0" name=""/>
        <dsp:cNvSpPr/>
      </dsp:nvSpPr>
      <dsp:spPr>
        <a:xfrm>
          <a:off x="4244313" y="286955"/>
          <a:ext cx="1140282" cy="11402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8FD4D-AD91-454D-84C5-1837A4D4CA61}">
      <dsp:nvSpPr>
        <dsp:cNvPr id="0" name=""/>
        <dsp:cNvSpPr/>
      </dsp:nvSpPr>
      <dsp:spPr>
        <a:xfrm>
          <a:off x="3547474" y="1755677"/>
          <a:ext cx="25339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/>
            <a:t>350 000 m</a:t>
          </a:r>
          <a:r>
            <a:rPr lang="nb-NO" sz="3600" kern="1200" baseline="30000" dirty="0"/>
            <a:t>2</a:t>
          </a:r>
          <a:endParaRPr lang="en-US" sz="3600" kern="1200" dirty="0"/>
        </a:p>
      </dsp:txBody>
      <dsp:txXfrm>
        <a:off x="3547474" y="1755677"/>
        <a:ext cx="2533960" cy="720000"/>
      </dsp:txXfrm>
    </dsp:sp>
    <dsp:sp modelId="{A152EEF5-59EE-4E24-B073-A8F2744F14E6}">
      <dsp:nvSpPr>
        <dsp:cNvPr id="0" name=""/>
        <dsp:cNvSpPr/>
      </dsp:nvSpPr>
      <dsp:spPr>
        <a:xfrm>
          <a:off x="7221716" y="286955"/>
          <a:ext cx="1140282" cy="11402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25C2A-A9B9-42B8-8F14-B1D88F2D0774}">
      <dsp:nvSpPr>
        <dsp:cNvPr id="0" name=""/>
        <dsp:cNvSpPr/>
      </dsp:nvSpPr>
      <dsp:spPr>
        <a:xfrm>
          <a:off x="6524877" y="1755677"/>
          <a:ext cx="25339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/>
            <a:t>70 000</a:t>
          </a:r>
          <a:endParaRPr lang="en-US" sz="3600" kern="1200" dirty="0"/>
        </a:p>
      </dsp:txBody>
      <dsp:txXfrm>
        <a:off x="6524877" y="1755677"/>
        <a:ext cx="253396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6C80F-7ACA-4DB3-82DC-6E5EE051D661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31265-5525-41C3-B26B-58E111A1B8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058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Hans Rist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Prosjektleder for ENØK-prosjekter på bygg per d.d.</a:t>
            </a:r>
          </a:p>
          <a:p>
            <a:r>
              <a:rPr lang="nb-NO" dirty="0"/>
              <a:t>Petroleumsingeniør med mastergrad i prosjektledelse</a:t>
            </a:r>
          </a:p>
          <a:p>
            <a:r>
              <a:rPr lang="nb-NO" dirty="0"/>
              <a:t>Erfaring fra oljeindustrien, bygningsbransjen og offentlig anskaffelse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1265-5525-41C3-B26B-58E111A1B8E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9501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har overvåkning og store datamengder fra BMS, SD-anlegg og EOS i bygg. Datafangst er ikke problemet. </a:t>
            </a:r>
          </a:p>
          <a:p>
            <a:endParaRPr lang="nb-NO" dirty="0"/>
          </a:p>
          <a:p>
            <a:r>
              <a:rPr lang="nb-NO" dirty="0"/>
              <a:t>Vi har mange digitale verktøy, mange benyttes mer eller mindre.</a:t>
            </a:r>
          </a:p>
          <a:p>
            <a:endParaRPr lang="nb-NO" dirty="0"/>
          </a:p>
          <a:p>
            <a:r>
              <a:rPr lang="nb-NO" dirty="0"/>
              <a:t>De krever implementering internt, ressurser og samhandlingsrutiner i organisasjonen. </a:t>
            </a:r>
          </a:p>
          <a:p>
            <a:endParaRPr lang="nb-NO" dirty="0"/>
          </a:p>
          <a:p>
            <a:r>
              <a:rPr lang="nb-NO" dirty="0"/>
              <a:t>Energiforbruket avhenger av at prosjekter overtas uten store mangler, det er ressurser til god drift, og at vi bruker byggene rett.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1265-5525-41C3-B26B-58E111A1B8E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7576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Oversikt bygg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Hundrevis av bygg, tusenvis av rom, hundrevis av personer som gjør endringer.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Temperaturer endres, rom bygges om, bruk endres, flere flytter inn på ett kontor.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Endringer skjer uten at det registreres. Dette skaper problemer som gjør energioppfølging og forvaltning vanskelig.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Som nevnt ikke mangel på digitale verktøy, men rutiner. </a:t>
            </a:r>
          </a:p>
          <a:p>
            <a:endParaRPr lang="nb-NO" dirty="0"/>
          </a:p>
          <a:p>
            <a:r>
              <a:rPr lang="nb-NO" b="1" dirty="0" err="1"/>
              <a:t>IoT</a:t>
            </a:r>
            <a:r>
              <a:rPr lang="nb-NO" b="1" dirty="0"/>
              <a:t>-systemer</a:t>
            </a:r>
          </a:p>
          <a:p>
            <a:r>
              <a:rPr lang="nb-NO" dirty="0" err="1"/>
              <a:t>IoT</a:t>
            </a:r>
            <a:r>
              <a:rPr lang="nb-NO" dirty="0"/>
              <a:t>-systemer er ofte ikke egnet for stordrift. Batteripakker og </a:t>
            </a:r>
            <a:r>
              <a:rPr lang="nb-NO" dirty="0" err="1"/>
              <a:t>lingende</a:t>
            </a:r>
            <a:r>
              <a:rPr lang="nb-NO" dirty="0"/>
              <a:t> ofte ikke egnet for drift, krever oppfølging. </a:t>
            </a:r>
          </a:p>
          <a:p>
            <a:r>
              <a:rPr lang="nb-NO" dirty="0"/>
              <a:t>Men nye </a:t>
            </a:r>
            <a:r>
              <a:rPr lang="nb-NO" dirty="0" err="1"/>
              <a:t>IoT</a:t>
            </a:r>
            <a:r>
              <a:rPr lang="nb-NO" dirty="0"/>
              <a:t>-systemer er ofte brukervennlig. Datadeling mellom systemer i dagens industrisystemer er vanskelig.</a:t>
            </a:r>
          </a:p>
          <a:p>
            <a:r>
              <a:rPr lang="nb-NO" dirty="0"/>
              <a:t>For effektiv arealutnyttelse trenger man oversikt over bruk. Dette kan forbedres med systemer som snakker sammen med åpne </a:t>
            </a:r>
            <a:r>
              <a:rPr lang="nb-NO" dirty="0" err="1"/>
              <a:t>APIer</a:t>
            </a:r>
            <a:r>
              <a:rPr lang="nb-NO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Effektiv arealforvaltning kan forbedres med digitale systemer.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Energimerking, energiinformasjon til eiere og brukere kan digitaliseres. For å øke fokuset på forbruk.</a:t>
            </a:r>
          </a:p>
          <a:p>
            <a:endParaRPr lang="nb-NO" dirty="0"/>
          </a:p>
          <a:p>
            <a:r>
              <a:rPr lang="nb-NO" b="1" dirty="0"/>
              <a:t>Dokumentasjon</a:t>
            </a:r>
          </a:p>
          <a:p>
            <a:r>
              <a:rPr lang="nb-NO" dirty="0"/>
              <a:t>Detaljnivå og format</a:t>
            </a:r>
          </a:p>
          <a:p>
            <a:r>
              <a:rPr lang="nb-NO" dirty="0"/>
              <a:t>drift og vedlikehold av tegninger, oppdatering</a:t>
            </a:r>
          </a:p>
          <a:p>
            <a:r>
              <a:rPr lang="nb-NO" dirty="0"/>
              <a:t>bruk i </a:t>
            </a:r>
            <a:r>
              <a:rPr lang="nb-NO" dirty="0" err="1"/>
              <a:t>rehab.prosjekter</a:t>
            </a:r>
            <a:endParaRPr lang="nb-NO" dirty="0"/>
          </a:p>
          <a:p>
            <a:r>
              <a:rPr lang="nb-NO" dirty="0"/>
              <a:t>kompetanse internt til oppdatering</a:t>
            </a:r>
          </a:p>
          <a:p>
            <a:endParaRPr lang="nb-NO" dirty="0"/>
          </a:p>
          <a:p>
            <a:r>
              <a:rPr lang="nb-NO" b="1" dirty="0"/>
              <a:t>Kravspesifikasjon</a:t>
            </a:r>
          </a:p>
          <a:p>
            <a:r>
              <a:rPr lang="nb-NO" dirty="0"/>
              <a:t>Fagkompetanse internt, kunnskap om oppdaterte krav, hvilke løsninger skal vi gå for, valg av løsninger, bruker NKF fagmiljø. Aktuelt med verktøy som kan hjelpe med dette.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Det var kort:</a:t>
            </a:r>
          </a:p>
          <a:p>
            <a:pPr marL="171450" indent="-171450">
              <a:buFontTx/>
              <a:buChar char="-"/>
            </a:pPr>
            <a:r>
              <a:rPr lang="nb-NO" sz="1200" dirty="0">
                <a:solidFill>
                  <a:schemeClr val="tx2"/>
                </a:solidFill>
              </a:rPr>
              <a:t>Portefølje</a:t>
            </a:r>
          </a:p>
          <a:p>
            <a:pPr marL="171450" indent="-171450">
              <a:buFontTx/>
              <a:buChar char="-"/>
            </a:pPr>
            <a:r>
              <a:rPr lang="nb-NO" sz="1200" dirty="0">
                <a:solidFill>
                  <a:schemeClr val="tx2"/>
                </a:solidFill>
              </a:rPr>
              <a:t>Prosjekter</a:t>
            </a:r>
          </a:p>
          <a:p>
            <a:pPr marL="171450" indent="-171450">
              <a:buFontTx/>
              <a:buChar char="-"/>
            </a:pPr>
            <a:r>
              <a:rPr lang="nb-NO" sz="1200" dirty="0">
                <a:solidFill>
                  <a:schemeClr val="tx2"/>
                </a:solidFill>
              </a:rPr>
              <a:t>Energi og teknologi</a:t>
            </a:r>
          </a:p>
          <a:p>
            <a:endParaRPr lang="nb-NO" dirty="0"/>
          </a:p>
          <a:p>
            <a:r>
              <a:rPr lang="nb-NO" dirty="0"/>
              <a:t>Takk </a:t>
            </a:r>
            <a:r>
              <a:rPr lang="nb-NO"/>
              <a:t>for meg. 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1265-5525-41C3-B26B-58E111A1B8E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21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1265-5525-41C3-B26B-58E111A1B8E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7258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administrasjonen har vi tre avdelinger:</a:t>
            </a:r>
          </a:p>
          <a:p>
            <a:pPr marL="228600" indent="-228600">
              <a:buAutoNum type="arabicPeriod"/>
            </a:pPr>
            <a:r>
              <a:rPr lang="nb-NO" dirty="0"/>
              <a:t>oppvekst, utdanning og kultur</a:t>
            </a:r>
          </a:p>
          <a:p>
            <a:pPr marL="228600" indent="-228600">
              <a:buAutoNum type="arabicPeriod"/>
            </a:pPr>
            <a:r>
              <a:rPr lang="nb-NO" dirty="0"/>
              <a:t>helse og omsorg</a:t>
            </a:r>
          </a:p>
          <a:p>
            <a:pPr marL="228600" indent="-228600">
              <a:buAutoNum type="arabicPeriod"/>
            </a:pPr>
            <a:r>
              <a:rPr lang="nb-NO" dirty="0"/>
              <a:t>bymiljø</a:t>
            </a:r>
          </a:p>
          <a:p>
            <a:endParaRPr lang="nb-NO" dirty="0"/>
          </a:p>
          <a:p>
            <a:r>
              <a:rPr lang="nb-NO" dirty="0"/>
              <a:t>Under bymiljø finner vi Seksjon for bygg som jeg nå snakker for.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1265-5525-41C3-B26B-58E111A1B8E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57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Tromsø kommune drifter og forvalter ca. 250 formålsbygg.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1265-5525-41C3-B26B-58E111A1B8E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8417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akkumulerte brutto totalarealet vi drifter og forvalter nærmer seg 350 000 m2. Denne presentasjonen viser også hvor mye av arealet som er fra de forskjellige byggeårene. Lite er revet.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1265-5525-41C3-B26B-58E111A1B8E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349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250 formålsbygg</a:t>
            </a:r>
          </a:p>
          <a:p>
            <a:endParaRPr lang="nb-NO" dirty="0"/>
          </a:p>
          <a:p>
            <a:r>
              <a:rPr lang="nb-NO" dirty="0"/>
              <a:t>350 000 brutto total kvadratmeter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70 000 digitale FDV-dokumenter</a:t>
            </a:r>
            <a:endParaRPr lang="en-US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1265-5525-41C3-B26B-58E111A1B8E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0473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Kommende prosjekter:</a:t>
            </a:r>
          </a:p>
          <a:p>
            <a:r>
              <a:rPr lang="nb-NO" dirty="0"/>
              <a:t>Vi har noen store nybyggprosjekter som pågår i tidlig fase, deriblant ny ungdomsskole på Kvaløya og ny legevakt. Vi begynner også ferdigstille nye boliger på Sommerlyst. Vi stiller krav til BREEM-</a:t>
            </a:r>
            <a:r>
              <a:rPr lang="nb-NO" dirty="0" err="1"/>
              <a:t>sertifiserring</a:t>
            </a:r>
            <a:r>
              <a:rPr lang="nb-NO" dirty="0"/>
              <a:t> for disse prosjektene. Vi har også flere småhus hvor vi stiller krav til BREEM.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Kravspesifikasjoner: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Det jobbes nå med å utarbeide tekniske kravspesifikasjoner per fag til bruk i alle prosjekter. Likt andre storkommuner har. </a:t>
            </a:r>
            <a:r>
              <a:rPr lang="nb-NO" dirty="0" err="1"/>
              <a:t>Henynta</a:t>
            </a:r>
            <a:r>
              <a:rPr lang="nb-NO" dirty="0"/>
              <a:t> bærekraft og energi.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FDV-dokumentasjon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Vi ser også på muligheten for å overta dokumentasjon på komponentnivå i IFC/BIM-filer. Her er detaljnivå en kost/nytte-vurdering som vi ikke har landet helt enda.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Klima og miljø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Vi har sett på hvilke muligheter vi har til å vurdere klima og miljø i anskaffelser. EPD-dokumentasjon eller tilsvarende er en mulighet, men det er ikke utbredt nok i dag.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1265-5525-41C3-B26B-58E111A1B8E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707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Ikke tilstrekkelig ressurser til god energioppfølging siste år. Stort behov. Ønskelig å jobbe etter ISO 50 001.</a:t>
            </a:r>
          </a:p>
          <a:p>
            <a:endParaRPr lang="nb-NO" dirty="0"/>
          </a:p>
          <a:p>
            <a:r>
              <a:rPr lang="nb-NO" dirty="0"/>
              <a:t>EPC-prosjekt, lys-prosjekt, ventilasjon, isolering, vindusbytte, automatikk.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Tekniske tiltak har raskest inntjeningstid, bygningstiltak dekker flere behov.</a:t>
            </a:r>
          </a:p>
          <a:p>
            <a:endParaRPr lang="nb-NO" dirty="0"/>
          </a:p>
          <a:p>
            <a:r>
              <a:rPr lang="nb-NO" dirty="0"/>
              <a:t>Vi vet hvilke tiltak som skal til: optimalisering i SD-anlegg, glatte ut effekttopper, fysiske tiltak på tekniske anlegg og i bygg.</a:t>
            </a:r>
          </a:p>
          <a:p>
            <a:endParaRPr lang="nb-NO" dirty="0"/>
          </a:p>
          <a:p>
            <a:r>
              <a:rPr lang="nb-NO" dirty="0"/>
              <a:t>Utfordringen har vært dedikerte ressurser til energiledelse. Men det er kanskje i endring nå, bygge opp tekniske ressurser.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1265-5525-41C3-B26B-58E111A1B8E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4358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Søylene viser spesifikt forbruk i ti kommunene som er med NKF storbynettverk. Tromsø har høyest spesifikt forbruk. Ikke graddagskorrigert, men viser et stort potensiale for forbruksreduksjon. De lavt-hengende fruktene er ikke plukket.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1265-5525-41C3-B26B-58E111A1B8E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597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ABBF-44D8-4803-B695-56D29FED7509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676-5339-41B3-AC64-2316EB88A0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294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ABBF-44D8-4803-B695-56D29FED7509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676-5339-41B3-AC64-2316EB88A0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961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ABBF-44D8-4803-B695-56D29FED7509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676-5339-41B3-AC64-2316EB88A0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22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ABBF-44D8-4803-B695-56D29FED7509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676-5339-41B3-AC64-2316EB88A0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479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ABBF-44D8-4803-B695-56D29FED7509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676-5339-41B3-AC64-2316EB88A0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60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ABBF-44D8-4803-B695-56D29FED7509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676-5339-41B3-AC64-2316EB88A0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053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ABBF-44D8-4803-B695-56D29FED7509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676-5339-41B3-AC64-2316EB88A0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462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ABBF-44D8-4803-B695-56D29FED7509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676-5339-41B3-AC64-2316EB88A0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5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ABBF-44D8-4803-B695-56D29FED7509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676-5339-41B3-AC64-2316EB88A0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369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ABBF-44D8-4803-B695-56D29FED7509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676-5339-41B3-AC64-2316EB88A0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860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ABBF-44D8-4803-B695-56D29FED7509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E676-5339-41B3-AC64-2316EB88A0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865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ABBF-44D8-4803-B695-56D29FED7509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1E676-5339-41B3-AC64-2316EB88A0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424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s.no/asss-hjem/asss-2022/artikler/tabeller-og-figurer/asss-samlet/asss-samlet-eiendomsforvaltn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10">
            <a:extLst>
              <a:ext uri="{FF2B5EF4-FFF2-40B4-BE49-F238E27FC236}">
                <a16:creationId xmlns:a16="http://schemas.microsoft.com/office/drawing/2014/main" id="{49D32930-DADA-4C66-B51B-BEBA39F74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92573"/>
            <a:ext cx="9144000" cy="3265227"/>
          </a:xfrm>
        </p:spPr>
        <p:txBody>
          <a:bodyPr>
            <a:normAutofit/>
          </a:bodyPr>
          <a:lstStyle/>
          <a:p>
            <a:pPr algn="l"/>
            <a:r>
              <a:rPr lang="nb-NO" sz="4000" b="1" dirty="0">
                <a:solidFill>
                  <a:srgbClr val="002060"/>
                </a:solidFill>
              </a:rPr>
              <a:t>Teknologi for utvikling og drift av grønne og bærekraftige bygg</a:t>
            </a:r>
            <a:endParaRPr lang="nb-NO" sz="2000" b="1" dirty="0">
              <a:solidFill>
                <a:srgbClr val="002060"/>
              </a:solidFill>
            </a:endParaRPr>
          </a:p>
          <a:p>
            <a:pPr algn="l"/>
            <a:r>
              <a:rPr lang="nb-NO" sz="2000" b="1" dirty="0">
                <a:solidFill>
                  <a:srgbClr val="002060"/>
                </a:solidFill>
              </a:rPr>
              <a:t>Hans Rist, Tromsø kommune</a:t>
            </a:r>
          </a:p>
          <a:p>
            <a:pPr algn="l"/>
            <a:r>
              <a:rPr lang="nb-NO" sz="2000" b="1" dirty="0">
                <a:solidFill>
                  <a:srgbClr val="002060"/>
                </a:solidFill>
              </a:rPr>
              <a:t>19.10.22</a:t>
            </a:r>
          </a:p>
        </p:txBody>
      </p:sp>
    </p:spTree>
    <p:extLst>
      <p:ext uri="{BB962C8B-B14F-4D97-AF65-F5344CB8AC3E}">
        <p14:creationId xmlns:p14="http://schemas.microsoft.com/office/powerpoint/2010/main" val="384005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6D94AF8-C103-1F97-844F-407571FD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35" y="1812213"/>
            <a:ext cx="3794872" cy="52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D443B23-88E2-D975-EAD4-4B6D1929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530" y="2845877"/>
            <a:ext cx="2350436" cy="151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BC1C271-D82F-BC8F-C6EE-A7F2B7D9F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00" y="2408257"/>
            <a:ext cx="2350435" cy="179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0D37581-4A81-14A9-4E5F-8AD100367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1933" y="1734313"/>
            <a:ext cx="1870834" cy="187083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7968AC3-5706-4ACE-BC57-7F2B365883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9935" y="4843605"/>
            <a:ext cx="3082507" cy="1518540"/>
          </a:xfrm>
          <a:prstGeom prst="rect">
            <a:avLst/>
          </a:prstGeom>
        </p:spPr>
      </p:pic>
      <p:pic>
        <p:nvPicPr>
          <p:cNvPr id="2" name="Picture 2" descr="Facilit FDVU | Facility Management AS | FDVU-system for byggforvaltning">
            <a:extLst>
              <a:ext uri="{FF2B5EF4-FFF2-40B4-BE49-F238E27FC236}">
                <a16:creationId xmlns:a16="http://schemas.microsoft.com/office/drawing/2014/main" id="{5C425702-60B1-4A84-8BC8-6FFCF8C7F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53" y="4767839"/>
            <a:ext cx="3200519" cy="85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43129848-B9E2-43BF-8D5A-D3247787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119449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chemeClr val="tx2"/>
                </a:solidFill>
              </a:rPr>
              <a:t>Innføring av «ny» teknologi</a:t>
            </a:r>
          </a:p>
        </p:txBody>
      </p:sp>
    </p:spTree>
    <p:extLst>
      <p:ext uri="{BB962C8B-B14F-4D97-AF65-F5344CB8AC3E}">
        <p14:creationId xmlns:p14="http://schemas.microsoft.com/office/powerpoint/2010/main" val="187884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53A9A3-123C-7489-B2AE-0248201C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17" y="1831968"/>
            <a:ext cx="3669161" cy="2760098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chemeClr val="tx2"/>
                </a:solidFill>
              </a:rPr>
              <a:t>Utfordringer og muligheter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4CDC98-709E-ADB5-372B-661607C6D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916" y="1023538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nb-NO" sz="1800" dirty="0">
                <a:solidFill>
                  <a:schemeClr val="tx2"/>
                </a:solidFill>
              </a:rPr>
              <a:t>Oversikt over bygg</a:t>
            </a:r>
          </a:p>
          <a:p>
            <a:endParaRPr lang="nb-NO" sz="1800" dirty="0">
              <a:solidFill>
                <a:schemeClr val="tx2"/>
              </a:solidFill>
            </a:endParaRPr>
          </a:p>
          <a:p>
            <a:r>
              <a:rPr lang="nb-NO" sz="1800" dirty="0" err="1">
                <a:solidFill>
                  <a:schemeClr val="tx2"/>
                </a:solidFill>
              </a:rPr>
              <a:t>IoT</a:t>
            </a:r>
            <a:r>
              <a:rPr lang="nb-NO" sz="1800" dirty="0">
                <a:solidFill>
                  <a:schemeClr val="tx2"/>
                </a:solidFill>
              </a:rPr>
              <a:t>-systemer</a:t>
            </a:r>
          </a:p>
          <a:p>
            <a:endParaRPr lang="nb-NO" sz="1800" dirty="0">
              <a:solidFill>
                <a:schemeClr val="tx2"/>
              </a:solidFill>
            </a:endParaRPr>
          </a:p>
          <a:p>
            <a:r>
              <a:rPr lang="nb-NO" sz="1800" dirty="0">
                <a:solidFill>
                  <a:schemeClr val="tx2"/>
                </a:solidFill>
              </a:rPr>
              <a:t>FDV-dokumentasjon</a:t>
            </a:r>
          </a:p>
          <a:p>
            <a:endParaRPr lang="nb-NO" sz="1800" dirty="0">
              <a:solidFill>
                <a:schemeClr val="tx2"/>
              </a:solidFill>
            </a:endParaRPr>
          </a:p>
          <a:p>
            <a:r>
              <a:rPr lang="nb-NO" sz="1800" dirty="0">
                <a:solidFill>
                  <a:schemeClr val="tx2"/>
                </a:solidFill>
              </a:rPr>
              <a:t>Kravspesifikasjoner</a:t>
            </a:r>
          </a:p>
          <a:p>
            <a:pPr>
              <a:buFontTx/>
              <a:buChar char="-"/>
            </a:pPr>
            <a:endParaRPr lang="nb-NO" sz="18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nb-NO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2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2C9C08-3E60-0AF5-4C3F-C509225F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704" y="2037134"/>
            <a:ext cx="3669161" cy="2760098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chemeClr val="tx2"/>
                </a:solidFill>
              </a:rPr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E78E0A-D16C-7EA6-CAE7-2B7EA6B2F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nb-NO" sz="1800" dirty="0">
                <a:solidFill>
                  <a:schemeClr val="tx2"/>
                </a:solidFill>
              </a:rPr>
              <a:t>Portefølje</a:t>
            </a:r>
          </a:p>
          <a:p>
            <a:endParaRPr lang="nb-NO" sz="1800" dirty="0">
              <a:solidFill>
                <a:schemeClr val="tx2"/>
              </a:solidFill>
            </a:endParaRPr>
          </a:p>
          <a:p>
            <a:r>
              <a:rPr lang="nb-NO" sz="1800" dirty="0">
                <a:solidFill>
                  <a:schemeClr val="tx2"/>
                </a:solidFill>
              </a:rPr>
              <a:t>Prosjekter</a:t>
            </a:r>
          </a:p>
          <a:p>
            <a:endParaRPr lang="nb-NO" sz="1800" dirty="0">
              <a:solidFill>
                <a:schemeClr val="tx2"/>
              </a:solidFill>
            </a:endParaRPr>
          </a:p>
          <a:p>
            <a:r>
              <a:rPr lang="nb-NO" sz="1800" dirty="0">
                <a:solidFill>
                  <a:schemeClr val="tx2"/>
                </a:solidFill>
              </a:rPr>
              <a:t>Energi og teknologi</a:t>
            </a:r>
          </a:p>
        </p:txBody>
      </p:sp>
    </p:spTree>
    <p:extLst>
      <p:ext uri="{BB962C8B-B14F-4D97-AF65-F5344CB8AC3E}">
        <p14:creationId xmlns:p14="http://schemas.microsoft.com/office/powerpoint/2010/main" val="341464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916B9C7-CC0F-E2BE-80E6-6791BCB86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867467AF-931D-35CF-3042-B49BDFB848D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60089590"/>
                  </p:ext>
                </p:extLst>
              </p:nvPr>
            </p:nvGraphicFramePr>
            <p:xfrm>
              <a:off x="2030412" y="50800"/>
              <a:ext cx="8131176" cy="67564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Diagram 3">
                <a:extLst>
                  <a:ext uri="{FF2B5EF4-FFF2-40B4-BE49-F238E27FC236}">
                    <a16:creationId xmlns:a16="http://schemas.microsoft.com/office/drawing/2014/main" id="{867467AF-931D-35CF-3042-B49BDFB848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0412" y="50800"/>
                <a:ext cx="8131176" cy="675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976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D394815-A9A0-D64F-15A9-2CC2AD9905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192379"/>
              </p:ext>
            </p:extLst>
          </p:nvPr>
        </p:nvGraphicFramePr>
        <p:xfrm>
          <a:off x="658678" y="224724"/>
          <a:ext cx="10872061" cy="6098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350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7B8E1539-5A4E-79E4-5BE5-0D5550B4A5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921291"/>
              </p:ext>
            </p:extLst>
          </p:nvPr>
        </p:nvGraphicFramePr>
        <p:xfrm>
          <a:off x="1281545" y="2258291"/>
          <a:ext cx="9628909" cy="276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300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DCC50F-6E4C-F627-858C-2B959DEEE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0" y="979777"/>
            <a:ext cx="3855720" cy="4371974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chemeClr val="tx2"/>
                </a:solidFill>
              </a:rPr>
              <a:t>Kommende prosjekter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389165-2A7E-9B9C-2A89-609EDE47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79777"/>
            <a:ext cx="5221224" cy="5230368"/>
          </a:xfrm>
        </p:spPr>
        <p:txBody>
          <a:bodyPr anchor="ctr">
            <a:normAutofit/>
          </a:bodyPr>
          <a:lstStyle/>
          <a:p>
            <a:r>
              <a:rPr lang="nb-NO" sz="1800" dirty="0">
                <a:solidFill>
                  <a:schemeClr val="tx2"/>
                </a:solidFill>
              </a:rPr>
              <a:t>Spesifikasjoner</a:t>
            </a:r>
          </a:p>
          <a:p>
            <a:pPr marL="0" indent="0">
              <a:buNone/>
            </a:pPr>
            <a:endParaRPr lang="nb-NO" sz="1800" dirty="0">
              <a:solidFill>
                <a:schemeClr val="tx2"/>
              </a:solidFill>
            </a:endParaRPr>
          </a:p>
          <a:p>
            <a:r>
              <a:rPr lang="nb-NO" sz="1800" dirty="0">
                <a:solidFill>
                  <a:schemeClr val="tx2"/>
                </a:solidFill>
              </a:rPr>
              <a:t>FDV-dokumentasjon</a:t>
            </a:r>
          </a:p>
          <a:p>
            <a:endParaRPr lang="nb-NO" sz="1800" dirty="0">
              <a:solidFill>
                <a:schemeClr val="tx2"/>
              </a:solidFill>
            </a:endParaRPr>
          </a:p>
          <a:p>
            <a:r>
              <a:rPr lang="nb-NO" sz="1800" dirty="0">
                <a:solidFill>
                  <a:schemeClr val="tx2"/>
                </a:solidFill>
              </a:rPr>
              <a:t>Klima og miljø som tildelingskriterium</a:t>
            </a:r>
          </a:p>
          <a:p>
            <a:pPr marL="0" indent="0">
              <a:buNone/>
            </a:pPr>
            <a:endParaRPr lang="nb-NO" sz="1800" dirty="0">
              <a:solidFill>
                <a:schemeClr val="tx2"/>
              </a:solidFill>
            </a:endParaRPr>
          </a:p>
          <a:p>
            <a:endParaRPr lang="nb-NO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6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67ECAC-4F8C-5BD7-A03E-D079B7171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1" y="979777"/>
            <a:ext cx="3855720" cy="4371974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chemeClr val="tx2"/>
                </a:solidFill>
              </a:rPr>
              <a:t>Energiledelse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761304-79DB-D311-D952-CE874A18E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nb-NO" sz="1800" dirty="0">
                <a:solidFill>
                  <a:schemeClr val="tx2"/>
                </a:solidFill>
              </a:rPr>
              <a:t>Tekniske tiltak og bygningsmessige tiltak</a:t>
            </a:r>
          </a:p>
          <a:p>
            <a:endParaRPr lang="nb-NO" sz="1800" dirty="0">
              <a:solidFill>
                <a:schemeClr val="tx2"/>
              </a:solidFill>
            </a:endParaRPr>
          </a:p>
          <a:p>
            <a:r>
              <a:rPr lang="nb-NO" sz="1800" dirty="0">
                <a:solidFill>
                  <a:schemeClr val="tx2"/>
                </a:solidFill>
              </a:rPr>
              <a:t>ENØK-prosjekter</a:t>
            </a:r>
          </a:p>
          <a:p>
            <a:endParaRPr lang="nb-NO" sz="1800" dirty="0">
              <a:solidFill>
                <a:schemeClr val="tx2"/>
              </a:solidFill>
            </a:endParaRPr>
          </a:p>
          <a:p>
            <a:r>
              <a:rPr lang="nb-NO" sz="1800" dirty="0">
                <a:solidFill>
                  <a:schemeClr val="tx2"/>
                </a:solidFill>
              </a:rPr>
              <a:t>Oppfølging</a:t>
            </a:r>
          </a:p>
          <a:p>
            <a:endParaRPr lang="nb-NO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9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DCFDDD9-E7FF-3D2E-28D3-63BFDA707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527" y="15647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2049" name="Bilde 1">
            <a:extLst>
              <a:ext uri="{FF2B5EF4-FFF2-40B4-BE49-F238E27FC236}">
                <a16:creationId xmlns:a16="http://schemas.microsoft.com/office/drawing/2014/main" id="{43871D16-BB4A-8715-9EEC-B5F9DCEB5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2"/>
          <a:stretch>
            <a:fillRect/>
          </a:stretch>
        </p:blipFill>
        <p:spPr bwMode="auto">
          <a:xfrm>
            <a:off x="0" y="59546"/>
            <a:ext cx="12192000" cy="673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960BFA5-78F5-4E78-80DD-F38F06AFF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24" y="61461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Kilde: 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ASSS eiendomsforvaltning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66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738</Words>
  <Application>Microsoft Office PowerPoint</Application>
  <PresentationFormat>Widescreen</PresentationFormat>
  <Paragraphs>133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PowerPoint-presentasjon</vt:lpstr>
      <vt:lpstr>Innhold</vt:lpstr>
      <vt:lpstr>PowerPoint-presentasjon</vt:lpstr>
      <vt:lpstr>PowerPoint-presentasjon</vt:lpstr>
      <vt:lpstr>PowerPoint-presentasjon</vt:lpstr>
      <vt:lpstr>PowerPoint-presentasjon</vt:lpstr>
      <vt:lpstr>Kommende prosjekter</vt:lpstr>
      <vt:lpstr>Energiledelse</vt:lpstr>
      <vt:lpstr>PowerPoint-presentasjon</vt:lpstr>
      <vt:lpstr>Innføring av «ny» teknologi</vt:lpstr>
      <vt:lpstr>Utfordringer og muligheter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Hans Rist</dc:creator>
  <cp:lastModifiedBy>Hans Rist</cp:lastModifiedBy>
  <cp:revision>2</cp:revision>
  <dcterms:created xsi:type="dcterms:W3CDTF">2022-10-16T19:59:55Z</dcterms:created>
  <dcterms:modified xsi:type="dcterms:W3CDTF">2022-10-17T11:39:00Z</dcterms:modified>
</cp:coreProperties>
</file>