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80" r:id="rId4"/>
    <p:sldId id="267" r:id="rId5"/>
    <p:sldId id="268" r:id="rId6"/>
    <p:sldId id="274" r:id="rId7"/>
    <p:sldId id="276" r:id="rId8"/>
    <p:sldId id="281" r:id="rId9"/>
    <p:sldId id="269" r:id="rId10"/>
    <p:sldId id="270" r:id="rId11"/>
    <p:sldId id="271" r:id="rId12"/>
    <p:sldId id="272" r:id="rId13"/>
    <p:sldId id="273" r:id="rId14"/>
    <p:sldId id="275" r:id="rId15"/>
    <p:sldId id="278" r:id="rId16"/>
    <p:sldId id="277" r:id="rId17"/>
    <p:sldId id="279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94"/>
  </p:normalViewPr>
  <p:slideViewPr>
    <p:cSldViewPr snapToGrid="0">
      <p:cViewPr>
        <p:scale>
          <a:sx n="111" d="100"/>
          <a:sy n="111" d="100"/>
        </p:scale>
        <p:origin x="576" y="7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[Tagline]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Hei, jeg heter Alf og er grunderen bak SiteSense.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Som bakgrunnen forhåpentligvis illustrerer, så har vi utviklet et system for å spare energi og på alle måter styre bygg på en bedre måte.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07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038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011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221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619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873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009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992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331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370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09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874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705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617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67b4b92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67b4b92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196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3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325" y="-36875"/>
            <a:ext cx="9358848" cy="544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030884" y="353067"/>
            <a:ext cx="5985793" cy="510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styring av varmtvann er en annen løsning som potensielt sparer store strømutgifter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Systemet vil for eksempel kunne varme vannet i perioder med lav strømpris.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 perioder med høy strømpris vil systemet slå av oppvarming av vann.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Systemet vil gjøre dette 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dynamisk utfra forventet forbruk av vann.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På denne måten vil ikke løsningen gå utover komfort eller hygiene</a:t>
            </a: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Potensielt 20-30% besparelse, avhengig av bruk. 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Systemet krever en fast installert, solid og godkjent effektbryter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«Et sykehjem, med flere beboere, har ulikt mønster for forbruk av varmtvann. Systemet vil automatisere og gjenkjenne bruksmønster og automatisk tilpasse og forbedre den smarte styringen av de ulike VVB. Potensialet i denne løsningen er enormt ».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71385"/>
            <a:ext cx="5321300" cy="2032000"/>
          </a:xfrm>
          <a:prstGeom prst="rect">
            <a:avLst/>
          </a:prstGeom>
        </p:spPr>
      </p:pic>
      <p:pic>
        <p:nvPicPr>
          <p:cNvPr id="9" name="Bilde 8" descr="Et bilde som inneholder innendørs, komfyr, kjøkken apparat&#10;&#10;Automatisk generert beskrivelse">
            <a:extLst>
              <a:ext uri="{FF2B5EF4-FFF2-40B4-BE49-F238E27FC236}">
                <a16:creationId xmlns:a16="http://schemas.microsoft.com/office/drawing/2014/main" id="{D2AEC97E-6CF8-03CA-415B-DFAC73569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2" y="1690032"/>
            <a:ext cx="1580084" cy="334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0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030885" y="353067"/>
            <a:ext cx="5075948" cy="489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styring av ventilasjon er en kompleks løsning som bør jobbe sammen med oppvarmingsbehov.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Systemet vil automatisk styre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tilluft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etter behov (CO2 og/eller tilstedeværelse)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Installasjon av sonespjeld vil senke den totale effekten.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Estimert besparing på et smart ventilasjonssystem er 30-    60%.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SiteSense kan gjenbruke de fleste eksisterende anlegg.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«Ved å registrere tilstedeværelse i et rom vil systemet styre </a:t>
            </a:r>
            <a:r>
              <a:rPr lang="nb-NO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tilluft</a:t>
            </a:r>
            <a:r>
              <a:rPr lang="nb-NO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På denne måten slipper bygget å ventilere areal som ikke er i bruk. Dette er en effektiv måte å spare strøm på. I øyeblikket systemet registrerer bruk av arealet vil ventilasjonsanlegget starte ventileringen».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46236"/>
            <a:ext cx="5321300" cy="2032000"/>
          </a:xfrm>
          <a:prstGeom prst="rect">
            <a:avLst/>
          </a:prstGeom>
        </p:spPr>
      </p:pic>
      <p:pic>
        <p:nvPicPr>
          <p:cNvPr id="2" name="Google Shape;127;p21">
            <a:extLst>
              <a:ext uri="{FF2B5EF4-FFF2-40B4-BE49-F238E27FC236}">
                <a16:creationId xmlns:a16="http://schemas.microsoft.com/office/drawing/2014/main" id="{905A9C2C-0D34-E7C1-DB41-11233BB37BA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715" y="2883494"/>
            <a:ext cx="2475163" cy="20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687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030885" y="353067"/>
            <a:ext cx="5075948" cy="5539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energilagring i batteripakker</a:t>
            </a:r>
            <a:endParaRPr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Batterilagring er fremtiden. Dette gir enorme muligheter for sparing av kostnader knyttet til strøm. Systemet vårt kan smartstyre batteriet ved å analysere strømprisen og/eller værvarsel. </a:t>
            </a:r>
            <a:b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batteri kan: 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Lades når strømmen er billig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Selge strøm når strømmen er dyr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Aktivt brukes i smartsystem ved at systemet bruker strømmen fra batteriet når det er dyr strømpris. 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Utjevne energibehovet i nærområdet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Batterilagring er mest fornuftig sammen med solceller.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 bygget allerede et batteri kan vi integrere løsningen i vårt system. Vi leverer også batterier gjennom vårt økende kontaktnettverk av elektrikere og produsenter.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56868"/>
            <a:ext cx="5321300" cy="2032000"/>
          </a:xfrm>
          <a:prstGeom prst="rect">
            <a:avLst/>
          </a:prstGeom>
        </p:spPr>
      </p:pic>
      <p:pic>
        <p:nvPicPr>
          <p:cNvPr id="4" name="Google Shape;134;p22">
            <a:extLst>
              <a:ext uri="{FF2B5EF4-FFF2-40B4-BE49-F238E27FC236}">
                <a16:creationId xmlns:a16="http://schemas.microsoft.com/office/drawing/2014/main" id="{24F174FE-6BC1-339F-E509-DD3BB43C8F7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43567" y="2536068"/>
            <a:ext cx="4643901" cy="2607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49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030885" y="353067"/>
            <a:ext cx="5075948" cy="393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Solceller </a:t>
            </a:r>
            <a:endParaRPr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Gjennom våre samarbeidspartnere kan vi levere, installere og smartstyre solceller til ethvert bygg. Solceller er den enkleste måten å produsere egen energi på. 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Sammen med en batteriløsning og SiteSense smartløsning fungerer systemet enda bedre.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Vanlig nedbetalingstid er 5-7 år på solceller. Dette avhenger av fremtidig strømpris.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96056"/>
            <a:ext cx="5321300" cy="2032000"/>
          </a:xfrm>
          <a:prstGeom prst="rect">
            <a:avLst/>
          </a:prstGeom>
        </p:spPr>
      </p:pic>
      <p:pic>
        <p:nvPicPr>
          <p:cNvPr id="6" name="Bilde 5" descr="Et bilde som inneholder solcelle, utendørs, utendørsobjekt&#10;&#10;Automatisk generert beskrivelse">
            <a:extLst>
              <a:ext uri="{FF2B5EF4-FFF2-40B4-BE49-F238E27FC236}">
                <a16:creationId xmlns:a16="http://schemas.microsoft.com/office/drawing/2014/main" id="{D45C7BF4-203B-1AB8-EE1F-1F5C79D79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65" y="3696056"/>
            <a:ext cx="1786202" cy="13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85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030885" y="353067"/>
            <a:ext cx="5075948" cy="541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Løsningen </a:t>
            </a:r>
            <a:endParaRPr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SiteSense programvare og skyløsning er en abonnementsløsning.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Kunde velger selv hvem som har tilgang til løsningen. Tilganger kan også begrenses til den enkelte bruker. 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Installasjonskostnaden varierer etter hvor mange løsninger kunden ønsker å integrere i systemet og hvor mange nye komponenter som kreves. 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SiteSense har som formål å </a:t>
            </a:r>
            <a:r>
              <a:rPr lang="nb-NO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gjenbruke </a:t>
            </a: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eksisterende systemer. Dette senker totalkostnaden betraktelig.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aller fleste eksisterende systemer, gamle som nye, kan gjenbrukes og integreres i vårt system. 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SiteSense skreddersyr dashbord etter kundens ønsker.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Løsningen vil redusere humankapitalen hos kunde. Enkelt å bruke, sammen med fjernstyring av integrerte systemer = mindre bruk av tid på å regulere temperatur og annet.  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Systemet settes opp etter kundens behov og kan endres kontinuerlig, både manuelt og automatisk.   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96056"/>
            <a:ext cx="5321300" cy="2032000"/>
          </a:xfrm>
          <a:prstGeom prst="rect">
            <a:avLst/>
          </a:prstGeom>
        </p:spPr>
      </p:pic>
      <p:pic>
        <p:nvPicPr>
          <p:cNvPr id="4" name="Google Shape;107;p18">
            <a:extLst>
              <a:ext uri="{FF2B5EF4-FFF2-40B4-BE49-F238E27FC236}">
                <a16:creationId xmlns:a16="http://schemas.microsoft.com/office/drawing/2014/main" id="{E51D6B94-53F7-1172-3F38-9BF9A7A8C69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703" y="3805699"/>
            <a:ext cx="1805725" cy="1337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937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83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4572000" y="124020"/>
            <a:ext cx="1906875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Samarbeidspartnere</a:t>
            </a:r>
            <a:endParaRPr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96056"/>
            <a:ext cx="5321300" cy="2032000"/>
          </a:xfrm>
          <a:prstGeom prst="rect">
            <a:avLst/>
          </a:prstGeom>
        </p:spPr>
      </p:pic>
      <p:pic>
        <p:nvPicPr>
          <p:cNvPr id="4" name="Google Shape;67;p15">
            <a:extLst>
              <a:ext uri="{FF2B5EF4-FFF2-40B4-BE49-F238E27FC236}">
                <a16:creationId xmlns:a16="http://schemas.microsoft.com/office/drawing/2014/main" id="{2846AA5B-3379-CB3C-4524-30C710FEBD2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0277" y="3065291"/>
            <a:ext cx="3258830" cy="9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;p15">
            <a:extLst>
              <a:ext uri="{FF2B5EF4-FFF2-40B4-BE49-F238E27FC236}">
                <a16:creationId xmlns:a16="http://schemas.microsoft.com/office/drawing/2014/main" id="{2E9F2E09-6759-E771-1F77-09B5422D5CB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71952" y="673808"/>
            <a:ext cx="3428325" cy="10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;p15">
            <a:extLst>
              <a:ext uri="{FF2B5EF4-FFF2-40B4-BE49-F238E27FC236}">
                <a16:creationId xmlns:a16="http://schemas.microsoft.com/office/drawing/2014/main" id="{51D5BE3A-89DA-0BBF-FD94-33CBF8C135E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2977" y="1135171"/>
            <a:ext cx="2370181" cy="93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2;p15">
            <a:extLst>
              <a:ext uri="{FF2B5EF4-FFF2-40B4-BE49-F238E27FC236}">
                <a16:creationId xmlns:a16="http://schemas.microsoft.com/office/drawing/2014/main" id="{BF8E3271-0E21-04E6-4718-164FB935E5F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2902" y="2580233"/>
            <a:ext cx="2965393" cy="8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9;p15">
            <a:extLst>
              <a:ext uri="{FF2B5EF4-FFF2-40B4-BE49-F238E27FC236}">
                <a16:creationId xmlns:a16="http://schemas.microsoft.com/office/drawing/2014/main" id="{E119D96A-81FD-7B56-CE3C-92177F7EFE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0986" y="1708704"/>
            <a:ext cx="1982034" cy="7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8;p15">
            <a:extLst>
              <a:ext uri="{FF2B5EF4-FFF2-40B4-BE49-F238E27FC236}">
                <a16:creationId xmlns:a16="http://schemas.microsoft.com/office/drawing/2014/main" id="{0091CA41-6D22-7037-7415-DA10AE9BE1E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161" y="48577"/>
            <a:ext cx="3523349" cy="7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48A119C-D64F-3896-66A2-AC76E5C683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17" y="3778515"/>
            <a:ext cx="1879500" cy="6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86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" y="7299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4439250" y="57936"/>
            <a:ext cx="1410486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Utvalgte kunder</a:t>
            </a: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96056"/>
            <a:ext cx="5321300" cy="2032000"/>
          </a:xfrm>
          <a:prstGeom prst="rect">
            <a:avLst/>
          </a:prstGeom>
        </p:spPr>
      </p:pic>
      <p:pic>
        <p:nvPicPr>
          <p:cNvPr id="2" name="Google Shape;80;p16">
            <a:extLst>
              <a:ext uri="{FF2B5EF4-FFF2-40B4-BE49-F238E27FC236}">
                <a16:creationId xmlns:a16="http://schemas.microsoft.com/office/drawing/2014/main" id="{E591E926-863C-7C18-68AD-C4DFDB925F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031" y="4506686"/>
            <a:ext cx="1861929" cy="55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9;p16">
            <a:extLst>
              <a:ext uri="{FF2B5EF4-FFF2-40B4-BE49-F238E27FC236}">
                <a16:creationId xmlns:a16="http://schemas.microsoft.com/office/drawing/2014/main" id="{BE5D0627-A74D-2BC6-9DEA-680859988CC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4106" y="1044373"/>
            <a:ext cx="340438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1;p16">
            <a:extLst>
              <a:ext uri="{FF2B5EF4-FFF2-40B4-BE49-F238E27FC236}">
                <a16:creationId xmlns:a16="http://schemas.microsoft.com/office/drawing/2014/main" id="{C3C26471-80A6-F128-5894-D4779CE7C6E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44257" y="877362"/>
            <a:ext cx="17526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7;p16">
            <a:extLst>
              <a:ext uri="{FF2B5EF4-FFF2-40B4-BE49-F238E27FC236}">
                <a16:creationId xmlns:a16="http://schemas.microsoft.com/office/drawing/2014/main" id="{D875F7B6-B6E2-3370-2F97-0D3381A38E0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47608" y="1676491"/>
            <a:ext cx="2760689" cy="6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4;p16">
            <a:extLst>
              <a:ext uri="{FF2B5EF4-FFF2-40B4-BE49-F238E27FC236}">
                <a16:creationId xmlns:a16="http://schemas.microsoft.com/office/drawing/2014/main" id="{DCEEDDE0-3B25-41EF-273E-093ECA9E3F7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4285" y="2432209"/>
            <a:ext cx="16383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;p16">
            <a:extLst>
              <a:ext uri="{FF2B5EF4-FFF2-40B4-BE49-F238E27FC236}">
                <a16:creationId xmlns:a16="http://schemas.microsoft.com/office/drawing/2014/main" id="{8E0FD14D-D479-6CFC-909A-4D791597D09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98842" y="3434706"/>
            <a:ext cx="3631294" cy="6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6;p16">
            <a:extLst>
              <a:ext uri="{FF2B5EF4-FFF2-40B4-BE49-F238E27FC236}">
                <a16:creationId xmlns:a16="http://schemas.microsoft.com/office/drawing/2014/main" id="{E9AE597A-9FDA-E009-9C7B-7C0EB0C90820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49506" y="2612424"/>
            <a:ext cx="1638300" cy="604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;p16">
            <a:extLst>
              <a:ext uri="{FF2B5EF4-FFF2-40B4-BE49-F238E27FC236}">
                <a16:creationId xmlns:a16="http://schemas.microsoft.com/office/drawing/2014/main" id="{0A83DAC4-1BE2-4322-DCB1-3FB33A5A1EB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34304" y="177143"/>
            <a:ext cx="2300325" cy="4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3;p16">
            <a:extLst>
              <a:ext uri="{FF2B5EF4-FFF2-40B4-BE49-F238E27FC236}">
                <a16:creationId xmlns:a16="http://schemas.microsoft.com/office/drawing/2014/main" id="{C76F7E58-684A-A779-7DA2-05BB7AE9A8CC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6795" y="83294"/>
            <a:ext cx="2118738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2;p16">
            <a:extLst>
              <a:ext uri="{FF2B5EF4-FFF2-40B4-BE49-F238E27FC236}">
                <a16:creationId xmlns:a16="http://schemas.microsoft.com/office/drawing/2014/main" id="{EE082A77-5D1C-EFC0-D73D-E876F173B268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6471" y="996043"/>
            <a:ext cx="12954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2;p16">
            <a:extLst>
              <a:ext uri="{FF2B5EF4-FFF2-40B4-BE49-F238E27FC236}">
                <a16:creationId xmlns:a16="http://schemas.microsoft.com/office/drawing/2014/main" id="{9EBF80AC-AD48-A1E3-6376-DFFD8FE5C503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700632" y="1958396"/>
            <a:ext cx="1752600" cy="99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5;p16">
            <a:extLst>
              <a:ext uri="{FF2B5EF4-FFF2-40B4-BE49-F238E27FC236}">
                <a16:creationId xmlns:a16="http://schemas.microsoft.com/office/drawing/2014/main" id="{E42439CB-8556-151E-C2BC-C8CA2A53A07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618269" y="1917332"/>
            <a:ext cx="1500948" cy="4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0;p16">
            <a:extLst>
              <a:ext uri="{FF2B5EF4-FFF2-40B4-BE49-F238E27FC236}">
                <a16:creationId xmlns:a16="http://schemas.microsoft.com/office/drawing/2014/main" id="{F27F0493-8ED9-CA09-01A7-F788E0042968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736892" y="3427712"/>
            <a:ext cx="1056975" cy="107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F8783DF3-C72A-56E0-5F39-3727FAF54A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65770" y="2485088"/>
            <a:ext cx="1957917" cy="6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06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030885" y="353067"/>
            <a:ext cx="5075948" cy="4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Takk for oss! </a:t>
            </a:r>
            <a:endParaRPr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gjerne ned denne presentasjonen her: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www.sitesense.no/sitesense.pdf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Besøk også gjerne vår nettside for mer informasjon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96056"/>
            <a:ext cx="5321300" cy="2032000"/>
          </a:xfrm>
          <a:prstGeom prst="rect">
            <a:avLst/>
          </a:prstGeom>
        </p:spPr>
      </p:pic>
      <p:pic>
        <p:nvPicPr>
          <p:cNvPr id="15" name="Bilde 14" descr="Et bilde som inneholder bord, innendørs, person&#10;&#10;Automatisk generert beskrivelse">
            <a:extLst>
              <a:ext uri="{FF2B5EF4-FFF2-40B4-BE49-F238E27FC236}">
                <a16:creationId xmlns:a16="http://schemas.microsoft.com/office/drawing/2014/main" id="{9EAAFEA8-5D95-6D49-BDC7-166ECDB08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3" y="3206187"/>
            <a:ext cx="2521974" cy="16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9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262" y="-11251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471047" y="0"/>
            <a:ext cx="3665184" cy="381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 oss</a:t>
            </a:r>
            <a:endParaRPr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Etablert 2018 (2016)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 fokus på utvikling av BMS løsningen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Hovedkontor i Alta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Avdelingskontor for sørnorge i Grimstad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Økende nettverk av innstallatører i hele landet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371" y="3706334"/>
            <a:ext cx="5321300" cy="2032000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31AB0A21-D341-7701-ADAA-973D9EEA6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0" y="3203547"/>
            <a:ext cx="3281790" cy="1658848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74665A44-9CE9-A8BF-F894-5BA1D58A7ED3}"/>
              </a:ext>
            </a:extLst>
          </p:cNvPr>
          <p:cNvSpPr txBox="1"/>
          <p:nvPr/>
        </p:nvSpPr>
        <p:spPr>
          <a:xfrm>
            <a:off x="2443276" y="1939953"/>
            <a:ext cx="6457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«Lav inngangspris, gjenbruk av eksisterende utstyr og løsninger kombinert med muligheter for oppgradering, gjør oss til den perfekte partner i både offentlig og privat sektor!» </a:t>
            </a:r>
          </a:p>
          <a:p>
            <a:endParaRPr lang="nb-NO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12513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744" y="3665238"/>
            <a:ext cx="5321300" cy="2032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10B1162-391E-3F3E-9155-BA7BE75C4868}"/>
              </a:ext>
            </a:extLst>
          </p:cNvPr>
          <p:cNvSpPr txBox="1"/>
          <p:nvPr/>
        </p:nvSpPr>
        <p:spPr>
          <a:xfrm>
            <a:off x="2224057" y="1432861"/>
            <a:ext cx="16438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Alf Solli</a:t>
            </a:r>
          </a:p>
          <a:p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Hovedgrùnder og teknisk ansvarlig for SiteSense</a:t>
            </a:r>
            <a:endParaRPr lang="nb-N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8F77A77-2127-05FF-1E63-7BF1FC00B16F}"/>
              </a:ext>
            </a:extLst>
          </p:cNvPr>
          <p:cNvSpPr txBox="1"/>
          <p:nvPr/>
        </p:nvSpPr>
        <p:spPr>
          <a:xfrm>
            <a:off x="2214627" y="3427506"/>
            <a:ext cx="15230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Bjarne Tveit </a:t>
            </a:r>
          </a:p>
          <a:p>
            <a:r>
              <a:rPr lang="nb-N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Daglig leder </a:t>
            </a:r>
          </a:p>
          <a:p>
            <a:r>
              <a:rPr lang="nb-N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SiteSense sør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F95A0E6-6841-21A5-86FB-8006B811448D}"/>
              </a:ext>
            </a:extLst>
          </p:cNvPr>
          <p:cNvSpPr txBox="1"/>
          <p:nvPr/>
        </p:nvSpPr>
        <p:spPr>
          <a:xfrm>
            <a:off x="3974300" y="1421080"/>
            <a:ext cx="13548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Karin Åsheim</a:t>
            </a:r>
          </a:p>
          <a:p>
            <a:r>
              <a:rPr lang="nb-N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Salg og markedsføring</a:t>
            </a:r>
          </a:p>
          <a:p>
            <a:r>
              <a:rPr lang="nb-N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SiteSense sør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7260927-C8BF-3F0D-D4B4-51DB8D95C936}"/>
              </a:ext>
            </a:extLst>
          </p:cNvPr>
          <p:cNvSpPr txBox="1"/>
          <p:nvPr/>
        </p:nvSpPr>
        <p:spPr>
          <a:xfrm>
            <a:off x="3939929" y="3427507"/>
            <a:ext cx="15776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Kristensen</a:t>
            </a:r>
          </a:p>
          <a:p>
            <a:r>
              <a:rPr lang="nb-N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Daglig leder </a:t>
            </a:r>
          </a:p>
          <a:p>
            <a:r>
              <a:rPr lang="nb-N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SiteSense nord 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5B541DD-67D5-B0D3-8CA0-38109DE78DED}"/>
              </a:ext>
            </a:extLst>
          </p:cNvPr>
          <p:cNvSpPr txBox="1"/>
          <p:nvPr/>
        </p:nvSpPr>
        <p:spPr>
          <a:xfrm>
            <a:off x="102742" y="359596"/>
            <a:ext cx="1818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Hvem møter du hos SiteSense? </a:t>
            </a:r>
          </a:p>
        </p:txBody>
      </p:sp>
      <p:pic>
        <p:nvPicPr>
          <p:cNvPr id="9" name="Bilde 8" descr="Et bilde som inneholder person, vegg, mann, innendørs&#10;&#10;Automatisk generert beskrivelse">
            <a:extLst>
              <a:ext uri="{FF2B5EF4-FFF2-40B4-BE49-F238E27FC236}">
                <a16:creationId xmlns:a16="http://schemas.microsoft.com/office/drawing/2014/main" id="{8BF3D4EB-0CF8-0C14-9DEC-E7B0687016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2224057" y="93805"/>
            <a:ext cx="1485900" cy="1346200"/>
          </a:xfrm>
          <a:prstGeom prst="rect">
            <a:avLst/>
          </a:prstGeom>
        </p:spPr>
      </p:pic>
      <p:pic>
        <p:nvPicPr>
          <p:cNvPr id="15" name="Bilde 14" descr="Et bilde som inneholder person, mann, vegg, innendørs&#10;&#10;Automatisk generert beskrivelse">
            <a:extLst>
              <a:ext uri="{FF2B5EF4-FFF2-40B4-BE49-F238E27FC236}">
                <a16:creationId xmlns:a16="http://schemas.microsoft.com/office/drawing/2014/main" id="{D891352F-DE09-1E8E-0967-7E5ADA96C7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2224057" y="2055558"/>
            <a:ext cx="1485900" cy="1339056"/>
          </a:xfrm>
          <a:prstGeom prst="rect">
            <a:avLst/>
          </a:prstGeom>
        </p:spPr>
      </p:pic>
      <p:pic>
        <p:nvPicPr>
          <p:cNvPr id="19" name="Bilde 18" descr="Et bilde som inneholder person, vegg, innendørs, klær&#10;&#10;Automatisk generert beskrivelse">
            <a:extLst>
              <a:ext uri="{FF2B5EF4-FFF2-40B4-BE49-F238E27FC236}">
                <a16:creationId xmlns:a16="http://schemas.microsoft.com/office/drawing/2014/main" id="{B01E4400-457C-EDD6-02FD-4E377E62EA4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4023652" y="93805"/>
            <a:ext cx="1485900" cy="1346200"/>
          </a:xfrm>
          <a:prstGeom prst="rect">
            <a:avLst/>
          </a:prstGeom>
        </p:spPr>
      </p:pic>
      <p:pic>
        <p:nvPicPr>
          <p:cNvPr id="21" name="Bilde 20" descr="Et bilde som inneholder person, mann, vegg, innendørs&#10;&#10;Automatisk generert beskrivelse">
            <a:extLst>
              <a:ext uri="{FF2B5EF4-FFF2-40B4-BE49-F238E27FC236}">
                <a16:creationId xmlns:a16="http://schemas.microsoft.com/office/drawing/2014/main" id="{C81A5389-1746-2B6D-209B-D8356735012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4023652" y="2055558"/>
            <a:ext cx="1485900" cy="1339056"/>
          </a:xfrm>
          <a:prstGeom prst="rect">
            <a:avLst/>
          </a:prstGeom>
        </p:spPr>
      </p:pic>
      <p:pic>
        <p:nvPicPr>
          <p:cNvPr id="27" name="Bilde 26" descr="Et bilde som inneholder person, vegg, mann, innendørs&#10;&#10;Automatisk generert beskrivelse">
            <a:extLst>
              <a:ext uri="{FF2B5EF4-FFF2-40B4-BE49-F238E27FC236}">
                <a16:creationId xmlns:a16="http://schemas.microsoft.com/office/drawing/2014/main" id="{FDD46D0B-5F8F-2A3C-A578-C729AA16C6B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5823248" y="93806"/>
            <a:ext cx="1374458" cy="1346199"/>
          </a:xfrm>
          <a:prstGeom prst="rect">
            <a:avLst/>
          </a:prstGeom>
        </p:spPr>
      </p:pic>
      <p:pic>
        <p:nvPicPr>
          <p:cNvPr id="29" name="Bilde 28" descr="Et bilde som inneholder person, mann, vegg, innendørs&#10;&#10;Automatisk generert beskrivelse">
            <a:extLst>
              <a:ext uri="{FF2B5EF4-FFF2-40B4-BE49-F238E27FC236}">
                <a16:creationId xmlns:a16="http://schemas.microsoft.com/office/drawing/2014/main" id="{7FA61E9B-7CFC-110B-0266-D1837D5D78E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5823247" y="2048414"/>
            <a:ext cx="1374458" cy="1346198"/>
          </a:xfrm>
          <a:prstGeom prst="rect">
            <a:avLst/>
          </a:prstGeom>
        </p:spPr>
      </p:pic>
      <p:sp>
        <p:nvSpPr>
          <p:cNvPr id="30" name="TekstSylinder 29">
            <a:extLst>
              <a:ext uri="{FF2B5EF4-FFF2-40B4-BE49-F238E27FC236}">
                <a16:creationId xmlns:a16="http://schemas.microsoft.com/office/drawing/2014/main" id="{5842F90C-8FCD-C800-0523-161845A5C2B4}"/>
              </a:ext>
            </a:extLst>
          </p:cNvPr>
          <p:cNvSpPr txBox="1"/>
          <p:nvPr/>
        </p:nvSpPr>
        <p:spPr>
          <a:xfrm>
            <a:off x="5716209" y="3396683"/>
            <a:ext cx="14814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Henrik Hauglund </a:t>
            </a:r>
          </a:p>
          <a:p>
            <a:r>
              <a:rPr lang="nb-N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Regionleder </a:t>
            </a:r>
          </a:p>
          <a:p>
            <a:r>
              <a:rPr lang="nb-N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SiteSense sør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E3F15317-91DB-6EDD-1000-236F39B3DBA2}"/>
              </a:ext>
            </a:extLst>
          </p:cNvPr>
          <p:cNvSpPr txBox="1"/>
          <p:nvPr/>
        </p:nvSpPr>
        <p:spPr>
          <a:xfrm>
            <a:off x="5716209" y="1440005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David Solli </a:t>
            </a:r>
          </a:p>
          <a:p>
            <a:r>
              <a:rPr lang="nb-N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Systemutvikler</a:t>
            </a:r>
          </a:p>
        </p:txBody>
      </p:sp>
    </p:spTree>
    <p:extLst>
      <p:ext uri="{BB962C8B-B14F-4D97-AF65-F5344CB8AC3E}">
        <p14:creationId xmlns:p14="http://schemas.microsoft.com/office/powerpoint/2010/main" val="161296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030885" y="353067"/>
            <a:ext cx="5075948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 gjør vi? </a:t>
            </a:r>
            <a:endParaRPr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SiteSense spesialiserer seg på bygg-automasjonsløsninger. Løsningen vår er et skreddersydd dashbord som legges over alle nåværende systemer i næringsbygg.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skiller oss fra andre leverandører der vi kan integrere allerede investerte løsninger og komponenter. </a:t>
            </a:r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Vårt system baserer seg på kunstig intelligens til å forutse faktiske behov</a:t>
            </a: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På denne måten kan vår teknologi muliggjøre smartere bygg og dermed </a:t>
            </a:r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spare både miljøet og strømkostnader!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45909"/>
            <a:ext cx="5321300" cy="2032000"/>
          </a:xfrm>
          <a:prstGeom prst="rect">
            <a:avLst/>
          </a:prstGeom>
        </p:spPr>
      </p:pic>
      <p:pic>
        <p:nvPicPr>
          <p:cNvPr id="2" name="Google Shape;100;p17">
            <a:extLst>
              <a:ext uri="{FF2B5EF4-FFF2-40B4-BE49-F238E27FC236}">
                <a16:creationId xmlns:a16="http://schemas.microsoft.com/office/drawing/2014/main" id="{26E2D73E-BEFB-03CC-47C5-7AE0EC42298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53" y="293915"/>
            <a:ext cx="2392680" cy="25389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4958D08-F0B9-44F2-D87F-B048AF478BD5}"/>
              </a:ext>
            </a:extLst>
          </p:cNvPr>
          <p:cNvSpPr/>
          <p:nvPr/>
        </p:nvSpPr>
        <p:spPr>
          <a:xfrm>
            <a:off x="695113" y="3282041"/>
            <a:ext cx="1979023" cy="16753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000" dirty="0"/>
              <a:t>40% av all energi i landet går til byggdrift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000" dirty="0">
                <a:solidFill>
                  <a:schemeClr val="tx1"/>
                </a:solidFill>
              </a:rPr>
              <a:t>21000 terawatt timer årlig.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000" dirty="0"/>
              <a:t>21000 000 000 Kilowatt timer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b-NO" sz="1000" dirty="0">
                <a:solidFill>
                  <a:schemeClr val="dk1"/>
                </a:solidFill>
              </a:rPr>
              <a:t>42 milliarder kroner i året</a:t>
            </a:r>
            <a:endParaRPr lang="nb-NO" sz="1000" dirty="0"/>
          </a:p>
          <a:p>
            <a:pPr algn="ctr"/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B2716C0-EA55-2AF6-06D0-024782377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177" y="123601"/>
            <a:ext cx="1675311" cy="167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1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030885" y="353067"/>
            <a:ext cx="5075948" cy="627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nb-NO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Hvordan kan dere bruke oss?</a:t>
            </a:r>
            <a:endParaRPr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Vårt system vil ta deres anlegg inn i en smart verden!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Systemet kan bygges med og utvides til å inkludere en mengde forskjellige komponenter, for eksempel: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Varmestyring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Ventilering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Varmtvannsstyring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Batterilagring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Strømproduksjon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Sensorer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Flere integrerte komponenter = </a:t>
            </a:r>
            <a:r>
              <a:rPr lang="nb-NO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 og humankapital besparende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nb-NO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nb-NO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	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77916"/>
            <a:ext cx="5321300" cy="2032000"/>
          </a:xfrm>
          <a:prstGeom prst="rect">
            <a:avLst/>
          </a:prstGeom>
        </p:spPr>
      </p:pic>
      <p:pic>
        <p:nvPicPr>
          <p:cNvPr id="5" name="Bilde 4" descr="Et bilde som inneholder person&#10;&#10;Automatisk generert beskrivelse">
            <a:extLst>
              <a:ext uri="{FF2B5EF4-FFF2-40B4-BE49-F238E27FC236}">
                <a16:creationId xmlns:a16="http://schemas.microsoft.com/office/drawing/2014/main" id="{1F8C41EB-CFE3-BF90-AE42-A2024CDD0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95" y="3217762"/>
            <a:ext cx="2370861" cy="157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58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212513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212" y="3651791"/>
            <a:ext cx="5321300" cy="2032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533E5E6-5A00-C29F-520D-19B5F9495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291" y="782864"/>
            <a:ext cx="5132542" cy="3207839"/>
          </a:xfrm>
          <a:prstGeom prst="rect">
            <a:avLst/>
          </a:prstGeom>
        </p:spPr>
      </p:pic>
      <p:cxnSp>
        <p:nvCxnSpPr>
          <p:cNvPr id="4" name="Rett pil 3">
            <a:extLst>
              <a:ext uri="{FF2B5EF4-FFF2-40B4-BE49-F238E27FC236}">
                <a16:creationId xmlns:a16="http://schemas.microsoft.com/office/drawing/2014/main" id="{8F5F6B5E-4FF6-9CE2-F146-6F1515AD3C21}"/>
              </a:ext>
            </a:extLst>
          </p:cNvPr>
          <p:cNvCxnSpPr>
            <a:cxnSpLocks/>
          </p:cNvCxnSpPr>
          <p:nvPr/>
        </p:nvCxnSpPr>
        <p:spPr>
          <a:xfrm flipV="1">
            <a:off x="2839640" y="3175397"/>
            <a:ext cx="357188" cy="142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pil 7">
            <a:extLst>
              <a:ext uri="{FF2B5EF4-FFF2-40B4-BE49-F238E27FC236}">
                <a16:creationId xmlns:a16="http://schemas.microsoft.com/office/drawing/2014/main" id="{69C00C24-A96B-FC1A-2DDC-5B44D0565403}"/>
              </a:ext>
            </a:extLst>
          </p:cNvPr>
          <p:cNvCxnSpPr/>
          <p:nvPr/>
        </p:nvCxnSpPr>
        <p:spPr>
          <a:xfrm>
            <a:off x="2839641" y="2571750"/>
            <a:ext cx="410765" cy="146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pil 9">
            <a:extLst>
              <a:ext uri="{FF2B5EF4-FFF2-40B4-BE49-F238E27FC236}">
                <a16:creationId xmlns:a16="http://schemas.microsoft.com/office/drawing/2014/main" id="{1C0BF174-0376-09F3-9085-CEDA8ADE06EC}"/>
              </a:ext>
            </a:extLst>
          </p:cNvPr>
          <p:cNvCxnSpPr/>
          <p:nvPr/>
        </p:nvCxnSpPr>
        <p:spPr>
          <a:xfrm>
            <a:off x="6686550" y="707231"/>
            <a:ext cx="157163" cy="242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pil 12">
            <a:extLst>
              <a:ext uri="{FF2B5EF4-FFF2-40B4-BE49-F238E27FC236}">
                <a16:creationId xmlns:a16="http://schemas.microsoft.com/office/drawing/2014/main" id="{DD5E13FF-E258-A21E-462B-DBBE89ABD442}"/>
              </a:ext>
            </a:extLst>
          </p:cNvPr>
          <p:cNvCxnSpPr/>
          <p:nvPr/>
        </p:nvCxnSpPr>
        <p:spPr>
          <a:xfrm flipH="1" flipV="1">
            <a:off x="5179219" y="3504009"/>
            <a:ext cx="464344" cy="147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amme 14">
            <a:extLst>
              <a:ext uri="{FF2B5EF4-FFF2-40B4-BE49-F238E27FC236}">
                <a16:creationId xmlns:a16="http://schemas.microsoft.com/office/drawing/2014/main" id="{79C07C1F-2E76-EEA9-4A75-260546BBD26C}"/>
              </a:ext>
            </a:extLst>
          </p:cNvPr>
          <p:cNvSpPr/>
          <p:nvPr/>
        </p:nvSpPr>
        <p:spPr>
          <a:xfrm>
            <a:off x="5322094" y="2386783"/>
            <a:ext cx="2618184" cy="41791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cxnSp>
        <p:nvCxnSpPr>
          <p:cNvPr id="17" name="Rett pil 16">
            <a:extLst>
              <a:ext uri="{FF2B5EF4-FFF2-40B4-BE49-F238E27FC236}">
                <a16:creationId xmlns:a16="http://schemas.microsoft.com/office/drawing/2014/main" id="{16165602-4C8A-D99C-E132-15D9ECD562C9}"/>
              </a:ext>
            </a:extLst>
          </p:cNvPr>
          <p:cNvCxnSpPr/>
          <p:nvPr/>
        </p:nvCxnSpPr>
        <p:spPr>
          <a:xfrm flipH="1" flipV="1">
            <a:off x="6559085" y="2804693"/>
            <a:ext cx="284628" cy="33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3CD4577-0498-67E5-06AF-460975EC2C56}"/>
              </a:ext>
            </a:extLst>
          </p:cNvPr>
          <p:cNvSpPr txBox="1"/>
          <p:nvPr/>
        </p:nvSpPr>
        <p:spPr>
          <a:xfrm>
            <a:off x="6232759" y="457345"/>
            <a:ext cx="1414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Styring av basseng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E4DD7739-C470-89C6-F4A9-0B6D8A9626A2}"/>
              </a:ext>
            </a:extLst>
          </p:cNvPr>
          <p:cNvSpPr txBox="1"/>
          <p:nvPr/>
        </p:nvSpPr>
        <p:spPr>
          <a:xfrm>
            <a:off x="2294459" y="2280789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Varmepumpe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7617C806-F968-A77F-825B-43DFB3859BB4}"/>
              </a:ext>
            </a:extLst>
          </p:cNvPr>
          <p:cNvSpPr txBox="1"/>
          <p:nvPr/>
        </p:nvSpPr>
        <p:spPr>
          <a:xfrm>
            <a:off x="2125133" y="3278206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overvåke strømpris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0EDC6DDD-A190-6003-B017-3BFB642DA518}"/>
              </a:ext>
            </a:extLst>
          </p:cNvPr>
          <p:cNvSpPr txBox="1"/>
          <p:nvPr/>
        </p:nvSpPr>
        <p:spPr>
          <a:xfrm>
            <a:off x="5461670" y="3577900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Energibrønn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C8558734-C766-8412-6BD6-1DCDAEE970AD}"/>
              </a:ext>
            </a:extLst>
          </p:cNvPr>
          <p:cNvSpPr txBox="1"/>
          <p:nvPr/>
        </p:nvSpPr>
        <p:spPr>
          <a:xfrm>
            <a:off x="6293722" y="3039646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Varmestyring</a:t>
            </a:r>
          </a:p>
        </p:txBody>
      </p:sp>
    </p:spTree>
    <p:extLst>
      <p:ext uri="{BB962C8B-B14F-4D97-AF65-F5344CB8AC3E}">
        <p14:creationId xmlns:p14="http://schemas.microsoft.com/office/powerpoint/2010/main" val="2678362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030885" y="137310"/>
            <a:ext cx="5075948" cy="606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Alta kristne grunnskole</a:t>
            </a:r>
            <a:endParaRPr lang="nb-NO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SiteSense styrer</a:t>
            </a:r>
            <a:r>
              <a:rPr lang="nb-NO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 </a:t>
            </a:r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vannbåren varme i gulv</a:t>
            </a: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Kunden oppnår 30% reduksjon i strømforbruk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Systemet ble satt i drift 2018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De påfølgende tre årene har kunden spart </a:t>
            </a:r>
            <a:r>
              <a:rPr lang="nb-NO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270.000 kroner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Tenk hva andre bygg kan spare med dagens strømpriser! 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Kontakt gjerne skolen for å dele erfaring de har med oss som leverandør!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96056"/>
            <a:ext cx="5321300" cy="2032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3175E40-4492-D9FF-FFC6-9B0A454FA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17" y="3325283"/>
            <a:ext cx="17653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37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2846825" y="232663"/>
            <a:ext cx="5198715" cy="467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nb-NO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ønsker å være en rådgivende partner fra A til Å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 å velge oss som partner, enten for eksisterende næringsbygg eller nybygg, vil vi kunne skape fremtidens miljø- og kostnadseffektive bygg sammen!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 kostnadsfri kundeservice, brukervennlige systemer og fremtidsrettet AI, ønsker vi å være en miljøvennlig og kostnadsbesparende partner, for både næringsbygg og private</a:t>
            </a:r>
            <a:endParaRPr lang="nb-NO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i="1" dirty="0"/>
              <a:t>- Store muligheter – Lav inngangspris – lave løpende kostnader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96056"/>
            <a:ext cx="53213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BBBDBA-0257-4A4F-B892-8966AC52E43C}"/>
              </a:ext>
            </a:extLst>
          </p:cNvPr>
          <p:cNvSpPr/>
          <p:nvPr/>
        </p:nvSpPr>
        <p:spPr>
          <a:xfrm>
            <a:off x="1795547" y="0"/>
            <a:ext cx="7348453" cy="2308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2125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2558274" y="0"/>
            <a:ext cx="6359695" cy="224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Varmestyring</a:t>
            </a: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varmestyring er et av tiltakene som reduserer strømforbruket mest. Norge er et kaldt land med store kostnader knyttet til oppvarming.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 å gjøre enkle grep på varmestyring kan bygget spare 10-30% av nåværende strømbehov. </a:t>
            </a:r>
            <a:b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Dette gjøres ved å for eksempel: 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Natt/</a:t>
            </a:r>
            <a:r>
              <a:rPr lang="nb-N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helgsenke</a:t>
            </a: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også dagsenke temperatur etter dynamisk behov </a:t>
            </a:r>
          </a:p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Sentralt overstyre analoge ovner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9C6D24C-27D1-D177-0D57-03405D0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3677917"/>
            <a:ext cx="5321300" cy="2032000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1957A9B-6B9F-B33B-8448-3B3F3551F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86" y="2872907"/>
            <a:ext cx="1817162" cy="170598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9169B3A-3EB6-152B-6357-94F1EAC9D256}"/>
              </a:ext>
            </a:extLst>
          </p:cNvPr>
          <p:cNvSpPr txBox="1"/>
          <p:nvPr/>
        </p:nvSpPr>
        <p:spPr>
          <a:xfrm>
            <a:off x="2558274" y="2417861"/>
            <a:ext cx="1103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Sensorering</a:t>
            </a:r>
            <a:endParaRPr lang="nb-NO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31907DA-73C7-510B-FCB7-6EC533B9CD0F}"/>
              </a:ext>
            </a:extLst>
          </p:cNvPr>
          <p:cNvSpPr txBox="1"/>
          <p:nvPr/>
        </p:nvSpPr>
        <p:spPr>
          <a:xfrm>
            <a:off x="2525834" y="3221384"/>
            <a:ext cx="6356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Støvsensor og luftkvalitet: Detekter raskt støv og forurensing i luften for å sikre allergivennlige rom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5F04622-CBF6-60E8-1B41-790E57A584BE}"/>
              </a:ext>
            </a:extLst>
          </p:cNvPr>
          <p:cNvSpPr txBox="1"/>
          <p:nvPr/>
        </p:nvSpPr>
        <p:spPr>
          <a:xfrm>
            <a:off x="2525834" y="2725638"/>
            <a:ext cx="543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Kjemikaliesensor: Dette kan brukes av for eksempel vaskepersonalet. Hvorfor vaske rene rom som ikke har vært i bruk?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8FBE0FA-410D-FF99-71DF-EEC9EDAAC955}"/>
              </a:ext>
            </a:extLst>
          </p:cNvPr>
          <p:cNvSpPr txBox="1"/>
          <p:nvPr/>
        </p:nvSpPr>
        <p:spPr>
          <a:xfrm>
            <a:off x="2497299" y="3540417"/>
            <a:ext cx="5149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Monitorering</a:t>
            </a:r>
            <a: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 Co2 og temperatur gjør at mennesker vil trives i byggene! </a:t>
            </a:r>
          </a:p>
        </p:txBody>
      </p:sp>
      <p:pic>
        <p:nvPicPr>
          <p:cNvPr id="11" name="Bilde 10" descr="Et bilde som inneholder tekst, målestokk&#10;&#10;Automatisk generert beskrivelse">
            <a:extLst>
              <a:ext uri="{FF2B5EF4-FFF2-40B4-BE49-F238E27FC236}">
                <a16:creationId xmlns:a16="http://schemas.microsoft.com/office/drawing/2014/main" id="{0D009A6D-491C-C930-04F5-6E5AA06C4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85" y="173620"/>
            <a:ext cx="1817162" cy="128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7987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1131</Words>
  <Application>Microsoft Macintosh PowerPoint</Application>
  <PresentationFormat>Skjermfremvisning (16:9)</PresentationFormat>
  <Paragraphs>218</Paragraphs>
  <Slides>17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0" baseType="lpstr">
      <vt:lpstr>Times New Roman</vt:lpstr>
      <vt:lpstr>Arial</vt:lpstr>
      <vt:lpstr>Simple Light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cp:lastModifiedBy>Henrik Terkel Leistner Hauglund</cp:lastModifiedBy>
  <cp:revision>33</cp:revision>
  <dcterms:modified xsi:type="dcterms:W3CDTF">2022-10-18T23:34:34Z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114459-e220-4ae9-b339-4ebe6008cdd4_Enabled">
    <vt:lpwstr>true</vt:lpwstr>
  </property>
  <property fmtid="{D5CDD505-2E9C-101B-9397-08002B2CF9AE}" pid="3" name="MSIP_Label_b4114459-e220-4ae9-b339-4ebe6008cdd4_SetDate">
    <vt:lpwstr>2022-10-13T10:57:34Z</vt:lpwstr>
  </property>
  <property fmtid="{D5CDD505-2E9C-101B-9397-08002B2CF9AE}" pid="4" name="MSIP_Label_b4114459-e220-4ae9-b339-4ebe6008cdd4_Method">
    <vt:lpwstr>Standard</vt:lpwstr>
  </property>
  <property fmtid="{D5CDD505-2E9C-101B-9397-08002B2CF9AE}" pid="5" name="MSIP_Label_b4114459-e220-4ae9-b339-4ebe6008cdd4_Name">
    <vt:lpwstr>b4114459-e220-4ae9-b339-4ebe6008cdd4</vt:lpwstr>
  </property>
  <property fmtid="{D5CDD505-2E9C-101B-9397-08002B2CF9AE}" pid="6" name="MSIP_Label_b4114459-e220-4ae9-b339-4ebe6008cdd4_SiteId">
    <vt:lpwstr>8482881e-3699-4b3f-b135-cf4800bc1efb</vt:lpwstr>
  </property>
  <property fmtid="{D5CDD505-2E9C-101B-9397-08002B2CF9AE}" pid="7" name="MSIP_Label_b4114459-e220-4ae9-b339-4ebe6008cdd4_ActionId">
    <vt:lpwstr>245d578f-c7f3-49dd-a7cc-1fcf52856aeb</vt:lpwstr>
  </property>
  <property fmtid="{D5CDD505-2E9C-101B-9397-08002B2CF9AE}" pid="8" name="MSIP_Label_b4114459-e220-4ae9-b339-4ebe6008cdd4_ContentBits">
    <vt:lpwstr>0</vt:lpwstr>
  </property>
</Properties>
</file>