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 SemiBold"/>
      <p:regular r:id="rId21"/>
      <p:bold r:id="rId22"/>
      <p:italic r:id="rId23"/>
      <p:boldItalic r:id="rId24"/>
    </p:embeddedFont>
    <p:embeddedFont>
      <p:font typeface="Open Sans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92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3" roundtripDataSignature="AMtx7mihBxiWdfh/nsE3OScS9MAnK80x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6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22" Type="http://schemas.openxmlformats.org/officeDocument/2006/relationships/font" Target="fonts/OpenSansSemiBold-bold.fntdata"/><Relationship Id="rId21" Type="http://schemas.openxmlformats.org/officeDocument/2006/relationships/font" Target="fonts/OpenSansSemiBold-regular.fntdata"/><Relationship Id="rId24" Type="http://schemas.openxmlformats.org/officeDocument/2006/relationships/font" Target="fonts/OpenSansSemiBold-boldItalic.fntdata"/><Relationship Id="rId23" Type="http://schemas.openxmlformats.org/officeDocument/2006/relationships/font" Target="fonts/Open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1.xml"/><Relationship Id="rId19" Type="http://schemas.openxmlformats.org/officeDocument/2006/relationships/font" Target="fonts/Economica-italic.fntdata"/><Relationship Id="rId18" Type="http://schemas.openxmlformats.org/officeDocument/2006/relationships/font" Target="fonts/Economic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ce6b64d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16ce6b64d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ce6b64d46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ce6b64d4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dc46094e7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16dc46094e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880342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1C45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2"/>
          <p:cNvSpPr/>
          <p:nvPr/>
        </p:nvSpPr>
        <p:spPr>
          <a:xfrm rot="10800000">
            <a:off x="62327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1C45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2"/>
          <p:cNvSpPr txBox="1"/>
          <p:nvPr>
            <p:ph type="ctrTitle"/>
          </p:nvPr>
        </p:nvSpPr>
        <p:spPr>
          <a:xfrm>
            <a:off x="2560175" y="1083625"/>
            <a:ext cx="39861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0"/>
              <a:buFont typeface="Open Sans"/>
              <a:buNone/>
              <a:defRPr b="1" sz="4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None/>
              <a:defRPr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2674800" y="3383375"/>
            <a:ext cx="37824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 out - Title and body dark">
  <p:cSld name="TITLE_AND_BODY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 txBox="1"/>
          <p:nvPr>
            <p:ph type="title"/>
          </p:nvPr>
        </p:nvSpPr>
        <p:spPr>
          <a:xfrm>
            <a:off x="0" y="190150"/>
            <a:ext cx="6368100" cy="8313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"/>
              <a:buNone/>
              <a:defRPr sz="3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>
            <a:off x="311700" y="19014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" name="Google Shape;57;p32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32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311700" y="19014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500"/>
              <a:buFont typeface="Open Sans"/>
              <a:buNone/>
              <a:defRPr sz="35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/>
          <p:nvPr>
            <p:ph type="title"/>
          </p:nvPr>
        </p:nvSpPr>
        <p:spPr>
          <a:xfrm>
            <a:off x="311700" y="365100"/>
            <a:ext cx="8160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Open Sans SemiBold"/>
              <a:buNone/>
              <a:defRPr sz="26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Open Sans SemiBold"/>
              <a:buNone/>
              <a:defRPr sz="3000">
                <a:solidFill>
                  <a:srgbClr val="1C458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65" name="Google Shape;65;p34"/>
          <p:cNvSpPr txBox="1"/>
          <p:nvPr>
            <p:ph idx="1" type="body"/>
          </p:nvPr>
        </p:nvSpPr>
        <p:spPr>
          <a:xfrm>
            <a:off x="311700" y="1399400"/>
            <a:ext cx="42606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5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00"/>
              <a:buNone/>
              <a:defRPr b="1" sz="3100">
                <a:solidFill>
                  <a:srgbClr val="351C75"/>
                </a:solidFill>
              </a:defRPr>
            </a:lvl9pPr>
          </a:lstStyle>
          <a:p/>
        </p:txBody>
      </p:sp>
      <p:sp>
        <p:nvSpPr>
          <p:cNvPr id="70" name="Google Shape;7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escriptio and title">
  <p:cSld name="SECTION_TITLE_AND_DESCRIPTION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/>
          <p:nvPr/>
        </p:nvSpPr>
        <p:spPr>
          <a:xfrm>
            <a:off x="0" y="-25"/>
            <a:ext cx="4572000" cy="5143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36"/>
          <p:cNvCxnSpPr/>
          <p:nvPr/>
        </p:nvCxnSpPr>
        <p:spPr>
          <a:xfrm>
            <a:off x="5029675" y="4876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36"/>
          <p:cNvSpPr txBox="1"/>
          <p:nvPr>
            <p:ph type="title"/>
          </p:nvPr>
        </p:nvSpPr>
        <p:spPr>
          <a:xfrm>
            <a:off x="4871927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75" name="Google Shape;75;p36"/>
          <p:cNvSpPr txBox="1"/>
          <p:nvPr>
            <p:ph idx="1" type="subTitle"/>
          </p:nvPr>
        </p:nvSpPr>
        <p:spPr>
          <a:xfrm>
            <a:off x="4871927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36"/>
          <p:cNvSpPr txBox="1"/>
          <p:nvPr>
            <p:ph idx="2" type="body"/>
          </p:nvPr>
        </p:nvSpPr>
        <p:spPr>
          <a:xfrm>
            <a:off x="431175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None/>
              <a:defRPr sz="1700">
                <a:solidFill>
                  <a:srgbClr val="1C4587"/>
                </a:solidFill>
              </a:defRPr>
            </a:lvl1pPr>
          </a:lstStyle>
          <a:p/>
        </p:txBody>
      </p:sp>
      <p:sp>
        <p:nvSpPr>
          <p:cNvPr id="80" name="Google Shape;8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8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800"/>
              <a:buFont typeface="Open Sans"/>
              <a:buNone/>
              <a:defRPr sz="138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0"/>
              <a:buNone/>
              <a:defRPr sz="16000">
                <a:solidFill>
                  <a:srgbClr val="1C458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38"/>
          <p:cNvSpPr txBox="1"/>
          <p:nvPr>
            <p:ph idx="1" type="body"/>
          </p:nvPr>
        </p:nvSpPr>
        <p:spPr>
          <a:xfrm>
            <a:off x="311700" y="3162000"/>
            <a:ext cx="85206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dark bg) and body (full)">
  <p:cSld name="TITLE_AND_BODY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3"/>
          <p:cNvSpPr txBox="1"/>
          <p:nvPr>
            <p:ph type="title"/>
          </p:nvPr>
        </p:nvSpPr>
        <p:spPr>
          <a:xfrm>
            <a:off x="-5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  <a:defRPr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(full) dark  1">
  <p:cSld name="TITLE_AND_BODY_1_2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 rot="-5400000">
            <a:off x="-2172150" y="2172150"/>
            <a:ext cx="51756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full) - body (half) dark">
  <p:cSld name="TITLE_AND_BODY_1_3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5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" type="body"/>
          </p:nvPr>
        </p:nvSpPr>
        <p:spPr>
          <a:xfrm>
            <a:off x="311700" y="1225225"/>
            <a:ext cx="42489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9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27"/>
          <p:cNvCxnSpPr/>
          <p:nvPr/>
        </p:nvCxnSpPr>
        <p:spPr>
          <a:xfrm>
            <a:off x="5029675" y="4876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2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34" name="Google Shape;34;p2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7"/>
          <p:cNvSpPr txBox="1"/>
          <p:nvPr>
            <p:ph idx="2" type="body"/>
          </p:nvPr>
        </p:nvSpPr>
        <p:spPr>
          <a:xfrm>
            <a:off x="4939500" y="356125"/>
            <a:ext cx="38370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(full) dark ">
  <p:cSld name="TITLE_AND_BODY_1_2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Logo right dark">
  <p:cSld name="TITLE_AND_BODY_1_2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/>
          <p:nvPr/>
        </p:nvSpPr>
        <p:spPr>
          <a:xfrm>
            <a:off x="6977100" y="188325"/>
            <a:ext cx="2166900" cy="831300"/>
          </a:xfrm>
          <a:prstGeom prst="rect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9"/>
          <p:cNvSpPr txBox="1"/>
          <p:nvPr>
            <p:ph type="title"/>
          </p:nvPr>
        </p:nvSpPr>
        <p:spPr>
          <a:xfrm>
            <a:off x="0" y="190150"/>
            <a:ext cx="69771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dark">
  <p:cSld name="TITLE_AND_BODY_1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/>
          <p:nvPr>
            <p:ph type="title"/>
          </p:nvPr>
        </p:nvSpPr>
        <p:spPr>
          <a:xfrm>
            <a:off x="0" y="190150"/>
            <a:ext cx="63681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700"/>
              <a:buFont typeface="Open Sans"/>
              <a:buNone/>
              <a:defRPr b="1" i="0" sz="37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ctrTitle"/>
          </p:nvPr>
        </p:nvSpPr>
        <p:spPr>
          <a:xfrm>
            <a:off x="2044000" y="980375"/>
            <a:ext cx="51303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en" sz="3200"/>
              <a:t>Digital Infrastruktur for Reduksjon av Avfall og CO2 utslipp i Byggebransjen</a:t>
            </a:r>
            <a:endParaRPr sz="3200"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2044025" y="3645625"/>
            <a:ext cx="5130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000">
                <a:latin typeface="Open Sans Light"/>
                <a:ea typeface="Open Sans Light"/>
                <a:cs typeface="Open Sans Light"/>
                <a:sym typeface="Open Sans Light"/>
              </a:rPr>
              <a:t>Material Mapper - 2022</a:t>
            </a:r>
            <a:endParaRPr sz="2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"/>
              <a:t>Massehåndtører/Bedrifter - Innsyn</a:t>
            </a:r>
            <a:endParaRPr/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004" y="1093111"/>
            <a:ext cx="5941992" cy="386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 amt="9000"/>
          </a:blip>
          <a:srcRect b="4375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 txBox="1"/>
          <p:nvPr>
            <p:ph type="ctrTitle"/>
          </p:nvPr>
        </p:nvSpPr>
        <p:spPr>
          <a:xfrm>
            <a:off x="2560175" y="1083625"/>
            <a:ext cx="39861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000"/>
              <a:t>TAKK</a:t>
            </a:r>
            <a:endParaRPr sz="7000"/>
          </a:p>
        </p:txBody>
      </p:sp>
      <p:sp>
        <p:nvSpPr>
          <p:cNvPr id="241" name="Google Shape;241;p17"/>
          <p:cNvSpPr txBox="1"/>
          <p:nvPr/>
        </p:nvSpPr>
        <p:spPr>
          <a:xfrm>
            <a:off x="3053225" y="27105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kfh@materialmapper.com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ce6b64d46_0_0"/>
          <p:cNvSpPr txBox="1"/>
          <p:nvPr>
            <p:ph type="title"/>
          </p:nvPr>
        </p:nvSpPr>
        <p:spPr>
          <a:xfrm>
            <a:off x="-5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</a:pPr>
            <a:r>
              <a:rPr lang="en"/>
              <a:t>Problemstilling</a:t>
            </a:r>
            <a:endParaRPr/>
          </a:p>
        </p:txBody>
      </p:sp>
      <p:sp>
        <p:nvSpPr>
          <p:cNvPr id="98" name="Google Shape;98;g16ce6b64d46_0_0"/>
          <p:cNvSpPr txBox="1"/>
          <p:nvPr>
            <p:ph idx="1" type="body"/>
          </p:nvPr>
        </p:nvSpPr>
        <p:spPr>
          <a:xfrm>
            <a:off x="0" y="1021450"/>
            <a:ext cx="5091600" cy="3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Største utfordringer for ombruk, vet ikke hvor man kan få tak i massene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Hvordan skal vi kunne ombruke mer av massene våre i bygg og veibransjen?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g16ce6b64d4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545" y="1038546"/>
            <a:ext cx="4052405" cy="399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 amt="10000"/>
          </a:blip>
          <a:srcRect b="0" l="0" r="11110" t="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1230250" y="2257875"/>
            <a:ext cx="7793400" cy="16719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170811" y="960935"/>
            <a:ext cx="563100" cy="365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Behov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6754757" y="960935"/>
            <a:ext cx="828300" cy="365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Overskudd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942400" y="1667172"/>
            <a:ext cx="882000" cy="36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7841894" y="960935"/>
            <a:ext cx="597600" cy="36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Deponi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7699716" y="1667172"/>
            <a:ext cx="882000" cy="36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5700" y="960897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2025428" y="960935"/>
            <a:ext cx="716400" cy="36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Pukkverk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3463" y="96091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0438" y="1666585"/>
            <a:ext cx="365760" cy="36576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838" y="1666585"/>
            <a:ext cx="365760" cy="36576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4"/>
          <p:cNvSpPr txBox="1"/>
          <p:nvPr>
            <p:ph type="title"/>
          </p:nvPr>
        </p:nvSpPr>
        <p:spPr>
          <a:xfrm rot="-5400000">
            <a:off x="-2172150" y="2172150"/>
            <a:ext cx="51756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</a:rPr>
              <a:t>Dagens  verdikjede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484750" y="212225"/>
            <a:ext cx="1368300" cy="36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Konstruksjonteam B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479400" y="270525"/>
            <a:ext cx="1635900" cy="365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dersom ombruk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4479300" y="636225"/>
            <a:ext cx="1635900" cy="1031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479400" y="943275"/>
            <a:ext cx="1635900" cy="23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Prosjekter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479400" y="1667550"/>
            <a:ext cx="1635900" cy="349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Igangsett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søk etter kjøper / selger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474163" y="1294000"/>
            <a:ext cx="723600" cy="25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Behov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146750" y="2257875"/>
            <a:ext cx="2322000" cy="365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Kontakte transportører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4146762" y="2923650"/>
            <a:ext cx="23220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Avtale mellom partene og kontrakter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146750" y="3564125"/>
            <a:ext cx="23220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Transportetappe Fra A til B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286950" y="1294125"/>
            <a:ext cx="828300" cy="25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Overskuddmasser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4"/>
          <p:cNvCxnSpPr>
            <a:stCxn id="128" idx="2"/>
            <a:endCxn id="106" idx="0"/>
          </p:cNvCxnSpPr>
          <p:nvPr/>
        </p:nvCxnSpPr>
        <p:spPr>
          <a:xfrm>
            <a:off x="3452350" y="577925"/>
            <a:ext cx="0" cy="3831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4"/>
          <p:cNvCxnSpPr>
            <a:stCxn id="117" idx="2"/>
            <a:endCxn id="107" idx="0"/>
          </p:cNvCxnSpPr>
          <p:nvPr/>
        </p:nvCxnSpPr>
        <p:spPr>
          <a:xfrm>
            <a:off x="7168900" y="577925"/>
            <a:ext cx="0" cy="3831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4"/>
          <p:cNvCxnSpPr>
            <a:stCxn id="106" idx="1"/>
            <a:endCxn id="112" idx="3"/>
          </p:cNvCxnSpPr>
          <p:nvPr/>
        </p:nvCxnSpPr>
        <p:spPr>
          <a:xfrm rot="10800000">
            <a:off x="2741811" y="1143785"/>
            <a:ext cx="429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4"/>
          <p:cNvCxnSpPr>
            <a:stCxn id="112" idx="2"/>
            <a:endCxn id="108" idx="0"/>
          </p:cNvCxnSpPr>
          <p:nvPr/>
        </p:nvCxnSpPr>
        <p:spPr>
          <a:xfrm flipH="1">
            <a:off x="2383328" y="1326635"/>
            <a:ext cx="300" cy="340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4"/>
          <p:cNvCxnSpPr>
            <a:stCxn id="107" idx="3"/>
            <a:endCxn id="109" idx="1"/>
          </p:cNvCxnSpPr>
          <p:nvPr/>
        </p:nvCxnSpPr>
        <p:spPr>
          <a:xfrm>
            <a:off x="7583057" y="1143785"/>
            <a:ext cx="2589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4"/>
          <p:cNvCxnSpPr>
            <a:stCxn id="109" idx="2"/>
            <a:endCxn id="110" idx="0"/>
          </p:cNvCxnSpPr>
          <p:nvPr/>
        </p:nvCxnSpPr>
        <p:spPr>
          <a:xfrm>
            <a:off x="8140694" y="1326635"/>
            <a:ext cx="0" cy="340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4263" y="2271975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2787100" y="212225"/>
            <a:ext cx="1330500" cy="36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Konstruksjonteam 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71225" y="21220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9241" y="212200"/>
            <a:ext cx="379959" cy="3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64263" y="2939344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64275" y="3583075"/>
            <a:ext cx="365760" cy="365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4"/>
          <p:cNvCxnSpPr>
            <a:stCxn id="106" idx="2"/>
            <a:endCxn id="123" idx="1"/>
          </p:cNvCxnSpPr>
          <p:nvPr/>
        </p:nvCxnSpPr>
        <p:spPr>
          <a:xfrm flipH="1" rot="-5400000">
            <a:off x="3242511" y="1536485"/>
            <a:ext cx="1114200" cy="694500"/>
          </a:xfrm>
          <a:prstGeom prst="bent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4"/>
          <p:cNvCxnSpPr>
            <a:stCxn id="107" idx="2"/>
            <a:endCxn id="134" idx="3"/>
          </p:cNvCxnSpPr>
          <p:nvPr/>
        </p:nvCxnSpPr>
        <p:spPr>
          <a:xfrm rot="5400000">
            <a:off x="6485357" y="1771385"/>
            <a:ext cx="1128300" cy="238800"/>
          </a:xfrm>
          <a:prstGeom prst="bent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1" name="Google Shape;14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7838" y="2932888"/>
            <a:ext cx="365760" cy="36576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42" name="Google Shape;142;p4"/>
          <p:cNvCxnSpPr>
            <a:stCxn id="106" idx="3"/>
            <a:endCxn id="119" idx="1"/>
          </p:cNvCxnSpPr>
          <p:nvPr/>
        </p:nvCxnSpPr>
        <p:spPr>
          <a:xfrm>
            <a:off x="3733911" y="1143785"/>
            <a:ext cx="745500" cy="81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4"/>
          <p:cNvCxnSpPr>
            <a:stCxn id="107" idx="1"/>
            <a:endCxn id="119" idx="3"/>
          </p:cNvCxnSpPr>
          <p:nvPr/>
        </p:nvCxnSpPr>
        <p:spPr>
          <a:xfrm flipH="1">
            <a:off x="6115157" y="1143785"/>
            <a:ext cx="639600" cy="81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4"/>
          <p:cNvCxnSpPr>
            <a:stCxn id="123" idx="2"/>
            <a:endCxn id="124" idx="0"/>
          </p:cNvCxnSpPr>
          <p:nvPr/>
        </p:nvCxnSpPr>
        <p:spPr>
          <a:xfrm>
            <a:off x="5307750" y="2623575"/>
            <a:ext cx="0" cy="3000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4"/>
          <p:cNvCxnSpPr>
            <a:stCxn id="124" idx="2"/>
            <a:endCxn id="125" idx="0"/>
          </p:cNvCxnSpPr>
          <p:nvPr/>
        </p:nvCxnSpPr>
        <p:spPr>
          <a:xfrm>
            <a:off x="5307762" y="3289350"/>
            <a:ext cx="0" cy="2748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4"/>
          <p:cNvCxnSpPr>
            <a:stCxn id="124" idx="1"/>
          </p:cNvCxnSpPr>
          <p:nvPr/>
        </p:nvCxnSpPr>
        <p:spPr>
          <a:xfrm flipH="1">
            <a:off x="2824362" y="3106500"/>
            <a:ext cx="1322400" cy="93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4"/>
          <p:cNvCxnSpPr>
            <a:stCxn id="137" idx="3"/>
          </p:cNvCxnSpPr>
          <p:nvPr/>
        </p:nvCxnSpPr>
        <p:spPr>
          <a:xfrm flipH="1" rot="10800000">
            <a:off x="6930023" y="3112624"/>
            <a:ext cx="769800" cy="96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4"/>
          <p:cNvCxnSpPr>
            <a:stCxn id="125" idx="2"/>
            <a:endCxn id="149" idx="0"/>
          </p:cNvCxnSpPr>
          <p:nvPr/>
        </p:nvCxnSpPr>
        <p:spPr>
          <a:xfrm>
            <a:off x="5307750" y="3929825"/>
            <a:ext cx="0" cy="216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4"/>
          <p:cNvSpPr txBox="1"/>
          <p:nvPr/>
        </p:nvSpPr>
        <p:spPr>
          <a:xfrm>
            <a:off x="1230240" y="212200"/>
            <a:ext cx="639600" cy="3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Steg 1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4146750" y="4146671"/>
            <a:ext cx="23220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 regnskap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4146849" y="4647846"/>
            <a:ext cx="23220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Konsulent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64275" y="4195196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64275" y="4647821"/>
            <a:ext cx="365760" cy="365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4"/>
          <p:cNvCxnSpPr>
            <a:stCxn id="149" idx="2"/>
            <a:endCxn id="151" idx="0"/>
          </p:cNvCxnSpPr>
          <p:nvPr/>
        </p:nvCxnSpPr>
        <p:spPr>
          <a:xfrm>
            <a:off x="5307750" y="4512371"/>
            <a:ext cx="0" cy="1356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p4"/>
          <p:cNvCxnSpPr>
            <a:stCxn id="151" idx="1"/>
          </p:cNvCxnSpPr>
          <p:nvPr/>
        </p:nvCxnSpPr>
        <p:spPr>
          <a:xfrm rot="10800000">
            <a:off x="2824149" y="4830696"/>
            <a:ext cx="1322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p4"/>
          <p:cNvCxnSpPr>
            <a:stCxn id="153" idx="3"/>
          </p:cNvCxnSpPr>
          <p:nvPr/>
        </p:nvCxnSpPr>
        <p:spPr>
          <a:xfrm>
            <a:off x="6930035" y="4830701"/>
            <a:ext cx="76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" name="Google Shape;157;p4"/>
          <p:cNvSpPr txBox="1"/>
          <p:nvPr/>
        </p:nvSpPr>
        <p:spPr>
          <a:xfrm>
            <a:off x="1230240" y="2257863"/>
            <a:ext cx="639600" cy="3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Steg 2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230240" y="3927756"/>
            <a:ext cx="639600" cy="3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Steg 3</a:t>
            </a:r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0738" y="2910938"/>
            <a:ext cx="365760" cy="36576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3513" y="4658363"/>
            <a:ext cx="365760" cy="36576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46413" y="4636413"/>
            <a:ext cx="365760" cy="36576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ce6b64d46_0_92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Hvilke problemer løser vi</a:t>
            </a:r>
            <a:endParaRPr/>
          </a:p>
        </p:txBody>
      </p:sp>
      <p:grpSp>
        <p:nvGrpSpPr>
          <p:cNvPr id="167" name="Google Shape;167;g16ce6b64d46_0_92"/>
          <p:cNvGrpSpPr/>
          <p:nvPr/>
        </p:nvGrpSpPr>
        <p:grpSpPr>
          <a:xfrm>
            <a:off x="5668513" y="180300"/>
            <a:ext cx="2929200" cy="4782900"/>
            <a:chOff x="5972188" y="180300"/>
            <a:chExt cx="2929200" cy="4782900"/>
          </a:xfrm>
        </p:grpSpPr>
        <p:sp>
          <p:nvSpPr>
            <p:cNvPr id="168" name="Google Shape;168;g16ce6b64d46_0_92"/>
            <p:cNvSpPr/>
            <p:nvPr/>
          </p:nvSpPr>
          <p:spPr>
            <a:xfrm>
              <a:off x="5972188" y="180300"/>
              <a:ext cx="2929200" cy="4782900"/>
            </a:xfrm>
            <a:prstGeom prst="roundRect">
              <a:avLst>
                <a:gd fmla="val 230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g16ce6b64d46_0_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7277" y="1546525"/>
              <a:ext cx="2559025" cy="3264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g16ce6b64d46_0_92"/>
            <p:cNvSpPr txBox="1"/>
            <p:nvPr/>
          </p:nvSpPr>
          <p:spPr>
            <a:xfrm>
              <a:off x="6096830" y="190150"/>
              <a:ext cx="27195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3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Nøkkeltall (aktive prosjekter):</a:t>
              </a:r>
              <a:endParaRPr b="1" i="0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Norge - 20 000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Sverige - 35 000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Danmark - 15 000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Finland - 30 000</a:t>
              </a:r>
              <a:endPara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*Tall hentet fra ByggFakta</a:t>
              </a:r>
              <a:endParaRPr b="0" i="0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1" name="Google Shape;171;g16ce6b64d46_0_92"/>
          <p:cNvSpPr txBox="1"/>
          <p:nvPr>
            <p:ph idx="1" type="body"/>
          </p:nvPr>
        </p:nvSpPr>
        <p:spPr>
          <a:xfrm>
            <a:off x="311699" y="1225225"/>
            <a:ext cx="51717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Tilgang på data om prosjekter i nærområdet, </a:t>
            </a:r>
            <a:r>
              <a:rPr i="1" lang="en"/>
              <a:t>100.000 i Norden</a:t>
            </a:r>
            <a:endParaRPr i="1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Behov/overskudd av masser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CO2 sertifikater på besparelse oppnådd i plattformen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CO2 estimater fra avfall i prosjekter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Aggregerte data på kommune/bedriftnivå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/>
          <p:nvPr/>
        </p:nvSpPr>
        <p:spPr>
          <a:xfrm>
            <a:off x="0" y="0"/>
            <a:ext cx="6225600" cy="5143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 txBox="1"/>
          <p:nvPr>
            <p:ph idx="4294967295" type="title"/>
          </p:nvPr>
        </p:nvSpPr>
        <p:spPr>
          <a:xfrm>
            <a:off x="0" y="190150"/>
            <a:ext cx="62256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3000">
                <a:solidFill>
                  <a:schemeClr val="lt1"/>
                </a:solidFill>
              </a:rPr>
              <a:t>   Deltakende selskaper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550675" y="959175"/>
            <a:ext cx="2628600" cy="4042800"/>
          </a:xfrm>
          <a:prstGeom prst="roundRect">
            <a:avLst>
              <a:gd fmla="val 5882" name="adj"/>
            </a:avLst>
          </a:prstGeom>
          <a:solidFill>
            <a:srgbClr val="1C458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530" y="1167068"/>
            <a:ext cx="2014500" cy="3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342" y="3024253"/>
            <a:ext cx="1230900" cy="5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325" y="2447550"/>
            <a:ext cx="2009009" cy="3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075" y="3774150"/>
            <a:ext cx="1391150" cy="37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6"/>
          <p:cNvGrpSpPr/>
          <p:nvPr/>
        </p:nvGrpSpPr>
        <p:grpSpPr>
          <a:xfrm>
            <a:off x="753524" y="1794960"/>
            <a:ext cx="2161744" cy="374509"/>
            <a:chOff x="387363" y="3310000"/>
            <a:chExt cx="2743678" cy="475325"/>
          </a:xfrm>
        </p:grpSpPr>
        <p:pic>
          <p:nvPicPr>
            <p:cNvPr id="184" name="Google Shape;184;p6"/>
            <p:cNvPicPr preferRelativeResize="0"/>
            <p:nvPr/>
          </p:nvPicPr>
          <p:blipFill rotWithShape="1">
            <a:blip r:embed="rId7">
              <a:alphaModFix/>
            </a:blip>
            <a:srcRect b="43288" l="41736" r="39909" t="28885"/>
            <a:stretch/>
          </p:blipFill>
          <p:spPr>
            <a:xfrm>
              <a:off x="387363" y="3310000"/>
              <a:ext cx="313525" cy="47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6"/>
            <p:cNvPicPr preferRelativeResize="0"/>
            <p:nvPr/>
          </p:nvPicPr>
          <p:blipFill rotWithShape="1">
            <a:blip r:embed="rId7">
              <a:alphaModFix/>
            </a:blip>
            <a:srcRect b="30613" l="4504" r="4668" t="54425"/>
            <a:stretch/>
          </p:blipFill>
          <p:spPr>
            <a:xfrm>
              <a:off x="700888" y="3347561"/>
              <a:ext cx="2430153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6"/>
          <p:cNvGrpSpPr/>
          <p:nvPr/>
        </p:nvGrpSpPr>
        <p:grpSpPr>
          <a:xfrm>
            <a:off x="3661824" y="1069168"/>
            <a:ext cx="5345425" cy="3517175"/>
            <a:chOff x="3647700" y="1167063"/>
            <a:chExt cx="5345425" cy="3517175"/>
          </a:xfrm>
        </p:grpSpPr>
        <p:pic>
          <p:nvPicPr>
            <p:cNvPr id="187" name="Google Shape;187;p6" title="Chart"/>
            <p:cNvPicPr preferRelativeResize="0"/>
            <p:nvPr/>
          </p:nvPicPr>
          <p:blipFill rotWithShape="1">
            <a:blip r:embed="rId8">
              <a:alphaModFix/>
            </a:blip>
            <a:srcRect b="8931" l="18150" r="18428" t="9429"/>
            <a:stretch/>
          </p:blipFill>
          <p:spPr>
            <a:xfrm>
              <a:off x="3949881" y="1167063"/>
              <a:ext cx="4528875" cy="3517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6"/>
            <p:cNvSpPr/>
            <p:nvPr/>
          </p:nvSpPr>
          <p:spPr>
            <a:xfrm>
              <a:off x="4640800" y="1191550"/>
              <a:ext cx="1391100" cy="29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Dokumenter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647700" y="2051175"/>
              <a:ext cx="13911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Dialog mellom</a:t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prosjekter</a:t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3790025" y="3074000"/>
              <a:ext cx="1391100" cy="29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highlight>
                    <a:schemeClr val="lt1"/>
                  </a:highlight>
                  <a:latin typeface="Arial"/>
                  <a:ea typeface="Arial"/>
                  <a:cs typeface="Arial"/>
                  <a:sym typeface="Arial"/>
                </a:rPr>
                <a:t>Markedsplass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502650" y="4056900"/>
              <a:ext cx="1391100" cy="29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Rapporter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670775" y="4056909"/>
              <a:ext cx="13911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CO2 beregninger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389625" y="3077888"/>
              <a:ext cx="1603500" cy="29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Transportløsning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7495825" y="2140125"/>
              <a:ext cx="1391100" cy="29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Integrasjoner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671375" y="1191550"/>
              <a:ext cx="1389900" cy="457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Data om konstruksjoner</a:t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"/>
              <a:t>Hvordan gjør vi dette</a:t>
            </a:r>
            <a:endParaRPr/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3947" y="0"/>
            <a:ext cx="35900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311699" y="1225225"/>
            <a:ext cx="5242247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en"/>
              <a:t>Data om alle bygg- og anleggsprosjekter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en"/>
              <a:t>Tilgang for alle prosjektene til å legge inn overskudd/behov av masser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en"/>
              <a:t>Beregner CO2 utslipp basert på handler som er gjennomført i plattformen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en"/>
              <a:t>Chat mellom prosjekter i plattformen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en"/>
              <a:t>Bedrifter/kommuner kan få oversikt over utslipp/besparelser/actions fra de ulike prosjektene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>
            <p:ph type="title"/>
          </p:nvPr>
        </p:nvSpPr>
        <p:spPr>
          <a:xfrm>
            <a:off x="263400" y="35612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CO2 utslipp fra prosjektenes avfall</a:t>
            </a:r>
            <a:endParaRPr sz="2940"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50" y="2419075"/>
            <a:ext cx="4328100" cy="1390500"/>
          </a:xfrm>
          <a:prstGeom prst="roundRect">
            <a:avLst>
              <a:gd fmla="val 7730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5">
            <a:alphaModFix/>
          </a:blip>
          <a:srcRect b="0" l="0" r="0" t="3250"/>
          <a:stretch/>
        </p:blipFill>
        <p:spPr>
          <a:xfrm>
            <a:off x="149400" y="2142319"/>
            <a:ext cx="4300500" cy="2334600"/>
          </a:xfrm>
          <a:prstGeom prst="roundRect">
            <a:avLst>
              <a:gd fmla="val 62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211" name="Google Shape;211;p9"/>
          <p:cNvSpPr txBox="1"/>
          <p:nvPr>
            <p:ph idx="2" type="body"/>
          </p:nvPr>
        </p:nvSpPr>
        <p:spPr>
          <a:xfrm>
            <a:off x="4939500" y="356125"/>
            <a:ext cx="3837000" cy="43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Avfallsdata fra 7000 prosjekter (bla. 168 veiprosjekter)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en"/>
              <a:t>27 ulike fraksjoner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en"/>
              <a:t>Nybygg, renovering, riving samt tiltaksklasse og type bygg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en"/>
              <a:t>MHTech legger inn data på CO2 utslipp fra de forskjellige fraksjonene og knytter dette til avfalls estimatoren for hvert enkelt prosjekt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42857"/>
              <a:buNone/>
            </a:pPr>
            <a:r>
              <a:rPr lang="en"/>
              <a:t>Synliggjør CO2 utslipp fra avfall for konstruksjonsteamene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42857"/>
              <a:buNone/>
            </a:pPr>
            <a:r>
              <a:rPr lang="en"/>
              <a:t>Admin/kommunen vil kunne se CO2 utslipp fra avfallet i kommunen og aggregere på tid, fraksjon, område eller prosjekt</a:t>
            </a:r>
            <a:endParaRPr/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6">
            <a:alphaModFix/>
          </a:blip>
          <a:srcRect b="0" l="0" r="0" t="8883"/>
          <a:stretch/>
        </p:blipFill>
        <p:spPr>
          <a:xfrm>
            <a:off x="149400" y="2152122"/>
            <a:ext cx="4328100" cy="2289600"/>
          </a:xfrm>
          <a:prstGeom prst="roundRect">
            <a:avLst>
              <a:gd fmla="val 4528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idx="1" type="body"/>
          </p:nvPr>
        </p:nvSpPr>
        <p:spPr>
          <a:xfrm>
            <a:off x="311700" y="1225225"/>
            <a:ext cx="36633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Mail med link til innlogging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Verifisering BankID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Oppsett med egen konstruksjon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Innsyn til registrert behov/overskudd (justerbar)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Matchingalgoritme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Chat-mulighet med andre prosjekter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Forespørsler om tjenester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lang="en"/>
              <a:t>Arkiv og rapporter</a:t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000" y="1300991"/>
            <a:ext cx="5060850" cy="2927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/>
              <a:t>Onboarding og oppsett Konstruksjoner</a:t>
            </a:r>
            <a:endParaRPr sz="2900"/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4575" y="1301000"/>
            <a:ext cx="5329420" cy="29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4575" y="1273225"/>
            <a:ext cx="5169765" cy="29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4575" y="1245275"/>
            <a:ext cx="5273380" cy="292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6dc46094e7_0_86"/>
          <p:cNvSpPr txBox="1"/>
          <p:nvPr>
            <p:ph type="title"/>
          </p:nvPr>
        </p:nvSpPr>
        <p:spPr>
          <a:xfrm>
            <a:off x="0" y="190150"/>
            <a:ext cx="9144000" cy="831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274300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50"/>
              <a:t>Arkivering, rapporter, automatiske systemer</a:t>
            </a:r>
            <a:endParaRPr sz="3050"/>
          </a:p>
        </p:txBody>
      </p:sp>
      <p:pic>
        <p:nvPicPr>
          <p:cNvPr id="228" name="Google Shape;228;g16dc46094e7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288" y="1114880"/>
            <a:ext cx="6791424" cy="37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