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5"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134D"/>
    <a:srgbClr val="00134D"/>
    <a:srgbClr val="FF8E3D"/>
    <a:srgbClr val="BFBFB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2" autoAdjust="0"/>
    <p:restoredTop sz="78331" autoAdjust="0"/>
  </p:normalViewPr>
  <p:slideViewPr>
    <p:cSldViewPr snapToGrid="0">
      <p:cViewPr varScale="1">
        <p:scale>
          <a:sx n="87" d="100"/>
          <a:sy n="87" d="100"/>
        </p:scale>
        <p:origin x="2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BA7050-6DB7-4A0B-9C9C-233EEA9742B7}" type="datetimeFigureOut">
              <a:rPr lang="en-GB" smtClean="0"/>
              <a:t>13/10/2022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C9A05-2012-44B5-9C8C-437DD38D41B6}" type="slidenum">
              <a:rPr lang="en-GB" smtClean="0"/>
              <a:t>‹#›</a:t>
            </a:fld>
            <a:endParaRPr lang="en-GB"/>
          </a:p>
        </p:txBody>
      </p:sp>
    </p:spTree>
    <p:extLst>
      <p:ext uri="{BB962C8B-B14F-4D97-AF65-F5344CB8AC3E}">
        <p14:creationId xmlns:p14="http://schemas.microsoft.com/office/powerpoint/2010/main" val="1937291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35C9A05-2012-44B5-9C8C-437DD38D41B6}" type="slidenum">
              <a:rPr lang="en-GB" smtClean="0"/>
              <a:t>1</a:t>
            </a:fld>
            <a:endParaRPr lang="en-GB"/>
          </a:p>
        </p:txBody>
      </p:sp>
    </p:spTree>
    <p:extLst>
      <p:ext uri="{BB962C8B-B14F-4D97-AF65-F5344CB8AC3E}">
        <p14:creationId xmlns:p14="http://schemas.microsoft.com/office/powerpoint/2010/main" val="2410737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Times New Roman" panose="02020603050405020304" pitchFamily="18" charset="0"/>
              </a:rPr>
              <a:t>When you start a company, or design a product, you do so to solve a problem. But the reality now is that we all face the same big environmental problem. This means that now the smaller problems we try to solve must also contribute to solving or reducing our impact on this big problem.  </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So when it comes to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Defigo</a:t>
            </a:r>
            <a:r>
              <a:rPr lang="en-GB" sz="1800" dirty="0">
                <a:effectLst/>
                <a:latin typeface="Calibri" panose="020F0502020204030204" pitchFamily="34" charset="0"/>
                <a:ea typeface="Calibri" panose="020F0502020204030204" pitchFamily="34" charset="0"/>
                <a:cs typeface="Times New Roman" panose="02020603050405020304" pitchFamily="18" charset="0"/>
              </a:rPr>
              <a:t>, we do access control for both commercial and residential properties. </a:t>
            </a:r>
            <a:endParaRPr lang="en-GB" dirty="0"/>
          </a:p>
        </p:txBody>
      </p:sp>
      <p:sp>
        <p:nvSpPr>
          <p:cNvPr id="4" name="Slide Number Placeholder 3"/>
          <p:cNvSpPr>
            <a:spLocks noGrp="1"/>
          </p:cNvSpPr>
          <p:nvPr>
            <p:ph type="sldNum" sz="quarter" idx="5"/>
          </p:nvPr>
        </p:nvSpPr>
        <p:spPr/>
        <p:txBody>
          <a:bodyPr/>
          <a:lstStyle/>
          <a:p>
            <a:fld id="{435C9A05-2012-44B5-9C8C-437DD38D41B6}" type="slidenum">
              <a:rPr lang="en-GB" smtClean="0"/>
              <a:t>2</a:t>
            </a:fld>
            <a:endParaRPr lang="en-GB"/>
          </a:p>
        </p:txBody>
      </p:sp>
    </p:spTree>
    <p:extLst>
      <p:ext uri="{BB962C8B-B14F-4D97-AF65-F5344CB8AC3E}">
        <p14:creationId xmlns:p14="http://schemas.microsoft.com/office/powerpoint/2010/main" val="569163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we also do access control for developers that want to save up to 5 tons of CO2 emissions per building </a:t>
            </a:r>
          </a:p>
        </p:txBody>
      </p:sp>
      <p:sp>
        <p:nvSpPr>
          <p:cNvPr id="4" name="Slide Number Placeholder 3"/>
          <p:cNvSpPr>
            <a:spLocks noGrp="1"/>
          </p:cNvSpPr>
          <p:nvPr>
            <p:ph type="sldNum" sz="quarter" idx="5"/>
          </p:nvPr>
        </p:nvSpPr>
        <p:spPr/>
        <p:txBody>
          <a:bodyPr/>
          <a:lstStyle/>
          <a:p>
            <a:fld id="{435C9A05-2012-44B5-9C8C-437DD38D41B6}" type="slidenum">
              <a:rPr lang="en-GB" smtClean="0"/>
              <a:t>3</a:t>
            </a:fld>
            <a:endParaRPr lang="en-GB"/>
          </a:p>
        </p:txBody>
      </p:sp>
    </p:spTree>
    <p:extLst>
      <p:ext uri="{BB962C8B-B14F-4D97-AF65-F5344CB8AC3E}">
        <p14:creationId xmlns:p14="http://schemas.microsoft.com/office/powerpoint/2010/main" val="394822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And we also do access control for end users who don’t want to make a new key every few months because they lost it. </a:t>
            </a:r>
            <a:endParaRPr lang="en-GB" dirty="0"/>
          </a:p>
        </p:txBody>
      </p:sp>
      <p:sp>
        <p:nvSpPr>
          <p:cNvPr id="4" name="Slide Number Placeholder 3"/>
          <p:cNvSpPr>
            <a:spLocks noGrp="1"/>
          </p:cNvSpPr>
          <p:nvPr>
            <p:ph type="sldNum" sz="quarter" idx="5"/>
          </p:nvPr>
        </p:nvSpPr>
        <p:spPr/>
        <p:txBody>
          <a:bodyPr/>
          <a:lstStyle/>
          <a:p>
            <a:fld id="{435C9A05-2012-44B5-9C8C-437DD38D41B6}" type="slidenum">
              <a:rPr lang="en-GB" smtClean="0"/>
              <a:t>4</a:t>
            </a:fld>
            <a:endParaRPr lang="en-GB"/>
          </a:p>
        </p:txBody>
      </p:sp>
    </p:spTree>
    <p:extLst>
      <p:ext uri="{BB962C8B-B14F-4D97-AF65-F5344CB8AC3E}">
        <p14:creationId xmlns:p14="http://schemas.microsoft.com/office/powerpoint/2010/main" val="2446429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And we also do access control for property administrators that are sick of those tiny bits of paper taped on ancient doorbell systems that let unauthorized people into the building. </a:t>
            </a:r>
            <a:endParaRPr lang="en-GB" dirty="0"/>
          </a:p>
        </p:txBody>
      </p:sp>
      <p:sp>
        <p:nvSpPr>
          <p:cNvPr id="4" name="Slide Number Placeholder 3"/>
          <p:cNvSpPr>
            <a:spLocks noGrp="1"/>
          </p:cNvSpPr>
          <p:nvPr>
            <p:ph type="sldNum" sz="quarter" idx="5"/>
          </p:nvPr>
        </p:nvSpPr>
        <p:spPr/>
        <p:txBody>
          <a:bodyPr/>
          <a:lstStyle/>
          <a:p>
            <a:fld id="{435C9A05-2012-44B5-9C8C-437DD38D41B6}" type="slidenum">
              <a:rPr lang="en-GB" smtClean="0"/>
              <a:t>5</a:t>
            </a:fld>
            <a:endParaRPr lang="en-GB"/>
          </a:p>
        </p:txBody>
      </p:sp>
    </p:spTree>
    <p:extLst>
      <p:ext uri="{BB962C8B-B14F-4D97-AF65-F5344CB8AC3E}">
        <p14:creationId xmlns:p14="http://schemas.microsoft.com/office/powerpoint/2010/main" val="80413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Our Intercoms are touch screen, durable for all weather and really, really good looking. They also have minimal wiring, saving property developers tens of thousands of kilometres of copper wiring…a limited natural resource. </a:t>
            </a:r>
            <a:endParaRPr lang="en-GB" dirty="0"/>
          </a:p>
        </p:txBody>
      </p:sp>
      <p:sp>
        <p:nvSpPr>
          <p:cNvPr id="4" name="Slide Number Placeholder 3"/>
          <p:cNvSpPr>
            <a:spLocks noGrp="1"/>
          </p:cNvSpPr>
          <p:nvPr>
            <p:ph type="sldNum" sz="quarter" idx="5"/>
          </p:nvPr>
        </p:nvSpPr>
        <p:spPr/>
        <p:txBody>
          <a:bodyPr/>
          <a:lstStyle/>
          <a:p>
            <a:fld id="{435C9A05-2012-44B5-9C8C-437DD38D41B6}" type="slidenum">
              <a:rPr lang="en-GB" smtClean="0"/>
              <a:t>6</a:t>
            </a:fld>
            <a:endParaRPr lang="en-GB"/>
          </a:p>
        </p:txBody>
      </p:sp>
    </p:spTree>
    <p:extLst>
      <p:ext uri="{BB962C8B-B14F-4D97-AF65-F5344CB8AC3E}">
        <p14:creationId xmlns:p14="http://schemas.microsoft.com/office/powerpoint/2010/main" val="196400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35C9A05-2012-44B5-9C8C-437DD38D41B6}" type="slidenum">
              <a:rPr lang="en-GB" smtClean="0"/>
              <a:t>7</a:t>
            </a:fld>
            <a:endParaRPr lang="en-GB"/>
          </a:p>
        </p:txBody>
      </p:sp>
    </p:spTree>
    <p:extLst>
      <p:ext uri="{BB962C8B-B14F-4D97-AF65-F5344CB8AC3E}">
        <p14:creationId xmlns:p14="http://schemas.microsoft.com/office/powerpoint/2010/main" val="4257494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are proudly a keyless system. Tenants can enter their building simply using the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Defigo</a:t>
            </a:r>
            <a:r>
              <a:rPr lang="en-GB" sz="1200" dirty="0">
                <a:effectLst/>
                <a:latin typeface="Calibri" panose="020F0502020204030204" pitchFamily="34" charset="0"/>
                <a:ea typeface="Calibri" panose="020F0502020204030204" pitchFamily="34" charset="0"/>
                <a:cs typeface="Times New Roman" panose="02020603050405020304" pitchFamily="18" charset="0"/>
              </a:rPr>
              <a:t> app on their phone.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We also have subscription business model, which means building administrators will invest in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Defigo</a:t>
            </a:r>
            <a:r>
              <a:rPr lang="en-GB" sz="1200" dirty="0">
                <a:effectLst/>
                <a:latin typeface="Calibri" panose="020F0502020204030204" pitchFamily="34" charset="0"/>
                <a:ea typeface="Calibri" panose="020F0502020204030204" pitchFamily="34" charset="0"/>
                <a:cs typeface="Times New Roman" panose="02020603050405020304" pitchFamily="18" charset="0"/>
              </a:rPr>
              <a:t>, and then never have to change again.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We guarantee software and hardware updates, reusing materials from previous generations to minimise the creation of new materials making the whole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Defigo</a:t>
            </a:r>
            <a:r>
              <a:rPr lang="en-GB" sz="1200" dirty="0">
                <a:effectLst/>
                <a:latin typeface="Calibri" panose="020F0502020204030204" pitchFamily="34" charset="0"/>
                <a:ea typeface="Calibri" panose="020F0502020204030204" pitchFamily="34" charset="0"/>
                <a:cs typeface="Times New Roman" panose="02020603050405020304" pitchFamily="18" charset="0"/>
              </a:rPr>
              <a:t> system future-proof. </a:t>
            </a:r>
          </a:p>
          <a:p>
            <a:endParaRPr lang="nb-NO" dirty="0"/>
          </a:p>
        </p:txBody>
      </p:sp>
      <p:sp>
        <p:nvSpPr>
          <p:cNvPr id="4" name="Plassholder for lysbildenummer 3"/>
          <p:cNvSpPr>
            <a:spLocks noGrp="1"/>
          </p:cNvSpPr>
          <p:nvPr>
            <p:ph type="sldNum" sz="quarter" idx="5"/>
          </p:nvPr>
        </p:nvSpPr>
        <p:spPr/>
        <p:txBody>
          <a:bodyPr/>
          <a:lstStyle/>
          <a:p>
            <a:fld id="{435C9A05-2012-44B5-9C8C-437DD38D41B6}" type="slidenum">
              <a:rPr lang="en-GB" smtClean="0"/>
              <a:t>8</a:t>
            </a:fld>
            <a:endParaRPr lang="en-GB"/>
          </a:p>
        </p:txBody>
      </p:sp>
    </p:spTree>
    <p:extLst>
      <p:ext uri="{BB962C8B-B14F-4D97-AF65-F5344CB8AC3E}">
        <p14:creationId xmlns:p14="http://schemas.microsoft.com/office/powerpoint/2010/main" val="268257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435C9A05-2012-44B5-9C8C-437DD38D41B6}" type="slidenum">
              <a:rPr lang="en-GB" smtClean="0"/>
              <a:t>9</a:t>
            </a:fld>
            <a:endParaRPr lang="en-GB"/>
          </a:p>
        </p:txBody>
      </p:sp>
    </p:spTree>
    <p:extLst>
      <p:ext uri="{BB962C8B-B14F-4D97-AF65-F5344CB8AC3E}">
        <p14:creationId xmlns:p14="http://schemas.microsoft.com/office/powerpoint/2010/main" val="3263644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AD8E9-ACB1-9C2B-E0DA-7AD38BD16E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BFD988B-792A-1BA8-07A4-FB197C4B13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48A96B-23A7-92A4-33A8-D7A091BB7857}"/>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5" name="Footer Placeholder 4">
            <a:extLst>
              <a:ext uri="{FF2B5EF4-FFF2-40B4-BE49-F238E27FC236}">
                <a16:creationId xmlns:a16="http://schemas.microsoft.com/office/drawing/2014/main" id="{62500C48-6F48-BFE9-47FB-527CDE27D9F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ADE79B-314F-D7ED-4F8F-B7C922B80450}"/>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232030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08709-FA50-2129-3508-4783F2D3FB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C5E06BC-78E9-B996-59F9-791C240D9E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312705-D54B-1DBC-468A-DBEEC0FBCB9B}"/>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5" name="Footer Placeholder 4">
            <a:extLst>
              <a:ext uri="{FF2B5EF4-FFF2-40B4-BE49-F238E27FC236}">
                <a16:creationId xmlns:a16="http://schemas.microsoft.com/office/drawing/2014/main" id="{A4AD0090-BDE9-A27B-F967-F85082A318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8CCBC9-0A79-00A8-ACCC-421FC3D562AB}"/>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148339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18E094-DC6B-4ACF-5E27-64DEC598311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6F25EC0-EF2E-4BF7-A77D-39430C79B2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D1AFE10-27C4-D560-E42D-6F854EB650C8}"/>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5" name="Footer Placeholder 4">
            <a:extLst>
              <a:ext uri="{FF2B5EF4-FFF2-40B4-BE49-F238E27FC236}">
                <a16:creationId xmlns:a16="http://schemas.microsoft.com/office/drawing/2014/main" id="{0924CA60-2674-A5A4-7727-C271839C72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837129B-AF32-4074-A311-BA601DDCF189}"/>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601956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0CE24-6FCA-E6A9-5E93-67B74385CC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013379-A037-8AAA-815D-6BA5FC9CC1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B5C8AB2-6B1F-81E5-3C75-751241951D80}"/>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5" name="Footer Placeholder 4">
            <a:extLst>
              <a:ext uri="{FF2B5EF4-FFF2-40B4-BE49-F238E27FC236}">
                <a16:creationId xmlns:a16="http://schemas.microsoft.com/office/drawing/2014/main" id="{979D2505-1163-2104-F15B-930D495E84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AF2202-F0FA-E515-B466-4BA8FCC1B411}"/>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403571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72407-3471-0BDB-9AAA-67654D2890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B82A9AD-3030-D709-5E9E-2550D09449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597256-A91C-74CA-9432-AC7EBCACBB71}"/>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5" name="Footer Placeholder 4">
            <a:extLst>
              <a:ext uri="{FF2B5EF4-FFF2-40B4-BE49-F238E27FC236}">
                <a16:creationId xmlns:a16="http://schemas.microsoft.com/office/drawing/2014/main" id="{6F56DA7F-10DC-8295-3F6D-CB44DDF0B8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7E7D73-DAAB-791A-4D88-3565B6EBF5B9}"/>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1393827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142E-A5CD-D6D7-E3BD-6EF008FB8E8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914710-1EE7-7F71-10A8-015844D2B4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ED9B1B0-7E2A-80FB-731E-D6C30D3B94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ABEAADF-F719-4382-51C1-AFA528B80144}"/>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6" name="Footer Placeholder 5">
            <a:extLst>
              <a:ext uri="{FF2B5EF4-FFF2-40B4-BE49-F238E27FC236}">
                <a16:creationId xmlns:a16="http://schemas.microsoft.com/office/drawing/2014/main" id="{62CE6B47-1A3E-D890-F5E3-C48B47BA08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62D68C-BC31-64A4-6E70-E8A3193AE58B}"/>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106228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F5AD8-22A1-C4CA-CA87-C2A2CDBA15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53EE26-8DD3-EF98-D17A-03C2840956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E6B3F-FB9D-2911-CBDA-981F1D38FA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016FC62-504B-16F7-8C19-D849143206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CF5434-41DB-A822-3306-53B1A78D9F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2E8656-956F-62AB-BC1B-2D486A133ADF}"/>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8" name="Footer Placeholder 7">
            <a:extLst>
              <a:ext uri="{FF2B5EF4-FFF2-40B4-BE49-F238E27FC236}">
                <a16:creationId xmlns:a16="http://schemas.microsoft.com/office/drawing/2014/main" id="{85CD3942-6302-A903-70E7-3AF1B611AA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0BC8F4-3557-3908-3805-4E43535FF343}"/>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2687998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7BBF-BBF2-0A16-EE3F-20430923B22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BE2BB8E-6607-5500-D147-CB9DEB1811D8}"/>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4" name="Footer Placeholder 3">
            <a:extLst>
              <a:ext uri="{FF2B5EF4-FFF2-40B4-BE49-F238E27FC236}">
                <a16:creationId xmlns:a16="http://schemas.microsoft.com/office/drawing/2014/main" id="{C7CC9911-EC9D-964C-F287-8017C53246A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7750FC2-C70B-5781-BC5C-CAFE1A171AE5}"/>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284779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43533-E83E-9A19-A79C-E235E78AD4B4}"/>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3" name="Footer Placeholder 2">
            <a:extLst>
              <a:ext uri="{FF2B5EF4-FFF2-40B4-BE49-F238E27FC236}">
                <a16:creationId xmlns:a16="http://schemas.microsoft.com/office/drawing/2014/main" id="{86D2557A-2B6E-744A-AD8E-EC63CEBAF8B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509D8DB-D63B-3691-9057-04ACE82C85D8}"/>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1242499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CEA28-9611-6804-B4AA-C82B67D37A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F5EEF54-5B52-7523-8BEE-8DF3A299B6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1EADB0-FFC9-FBF2-7132-04AB6BC2EB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13730E-420D-7357-8351-DB6E71F7F9D8}"/>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6" name="Footer Placeholder 5">
            <a:extLst>
              <a:ext uri="{FF2B5EF4-FFF2-40B4-BE49-F238E27FC236}">
                <a16:creationId xmlns:a16="http://schemas.microsoft.com/office/drawing/2014/main" id="{6319DF92-6704-C924-2A14-426BDBFEB55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5EB598-2C60-B7CA-EA12-8C369B48B394}"/>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458705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9128-454D-3155-971E-F549897F47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26B2D2-C932-EFCA-E005-F44AF03F39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5DAD30D-56C3-500C-401E-1968D82BDF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3142AA-2376-BB16-1B53-2E420DAA8E8F}"/>
              </a:ext>
            </a:extLst>
          </p:cNvPr>
          <p:cNvSpPr>
            <a:spLocks noGrp="1"/>
          </p:cNvSpPr>
          <p:nvPr>
            <p:ph type="dt" sz="half" idx="10"/>
          </p:nvPr>
        </p:nvSpPr>
        <p:spPr/>
        <p:txBody>
          <a:bodyPr/>
          <a:lstStyle/>
          <a:p>
            <a:fld id="{85291CFA-853B-4B52-9ED2-2B5D26B99130}" type="datetimeFigureOut">
              <a:rPr lang="en-GB" smtClean="0"/>
              <a:t>13/10/2022</a:t>
            </a:fld>
            <a:endParaRPr lang="en-GB"/>
          </a:p>
        </p:txBody>
      </p:sp>
      <p:sp>
        <p:nvSpPr>
          <p:cNvPr id="6" name="Footer Placeholder 5">
            <a:extLst>
              <a:ext uri="{FF2B5EF4-FFF2-40B4-BE49-F238E27FC236}">
                <a16:creationId xmlns:a16="http://schemas.microsoft.com/office/drawing/2014/main" id="{188CE5C0-552E-9DF3-4C98-93ED0845D4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1030FB-60D9-A5BD-0754-F19018B29891}"/>
              </a:ext>
            </a:extLst>
          </p:cNvPr>
          <p:cNvSpPr>
            <a:spLocks noGrp="1"/>
          </p:cNvSpPr>
          <p:nvPr>
            <p:ph type="sldNum" sz="quarter" idx="12"/>
          </p:nvPr>
        </p:nvSpPr>
        <p:spPr/>
        <p:txBody>
          <a:bodyPr/>
          <a:lstStyle/>
          <a:p>
            <a:fld id="{964F1CC7-B8FE-4F66-AF74-49787BD48181}" type="slidenum">
              <a:rPr lang="en-GB" smtClean="0"/>
              <a:t>‹#›</a:t>
            </a:fld>
            <a:endParaRPr lang="en-GB"/>
          </a:p>
        </p:txBody>
      </p:sp>
    </p:spTree>
    <p:extLst>
      <p:ext uri="{BB962C8B-B14F-4D97-AF65-F5344CB8AC3E}">
        <p14:creationId xmlns:p14="http://schemas.microsoft.com/office/powerpoint/2010/main" val="1383426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EE2A60-549D-9EA3-DEF2-C88AB0E04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2916384-E7F1-DCBD-D504-BECC6F6C4F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35A4D0-5CC7-197D-1EA2-BACB853DE2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91CFA-853B-4B52-9ED2-2B5D26B99130}" type="datetimeFigureOut">
              <a:rPr lang="en-GB" smtClean="0"/>
              <a:t>13/10/2022</a:t>
            </a:fld>
            <a:endParaRPr lang="en-GB"/>
          </a:p>
        </p:txBody>
      </p:sp>
      <p:sp>
        <p:nvSpPr>
          <p:cNvPr id="5" name="Footer Placeholder 4">
            <a:extLst>
              <a:ext uri="{FF2B5EF4-FFF2-40B4-BE49-F238E27FC236}">
                <a16:creationId xmlns:a16="http://schemas.microsoft.com/office/drawing/2014/main" id="{8B8AB2A0-3792-2E88-A706-E4FE72CE89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44E2DB4-2882-CE3B-3C06-A8DE5A9E2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4F1CC7-B8FE-4F66-AF74-49787BD48181}" type="slidenum">
              <a:rPr lang="en-GB" smtClean="0"/>
              <a:t>‹#›</a:t>
            </a:fld>
            <a:endParaRPr lang="en-GB"/>
          </a:p>
        </p:txBody>
      </p:sp>
    </p:spTree>
    <p:extLst>
      <p:ext uri="{BB962C8B-B14F-4D97-AF65-F5344CB8AC3E}">
        <p14:creationId xmlns:p14="http://schemas.microsoft.com/office/powerpoint/2010/main" val="2571402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emf"/><Relationship Id="rId10" Type="http://schemas.openxmlformats.org/officeDocument/2006/relationships/image" Target="../media/image17.svg"/><Relationship Id="rId4" Type="http://schemas.openxmlformats.org/officeDocument/2006/relationships/image" Target="../media/image11.emf"/><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4FBBA-B18A-9ECF-8F90-077350122F1B}"/>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138F8F2B-2C5E-699A-4A4F-CFDA0E6C3B75}"/>
              </a:ext>
            </a:extLst>
          </p:cNvPr>
          <p:cNvSpPr>
            <a:spLocks noGrp="1"/>
          </p:cNvSpPr>
          <p:nvPr>
            <p:ph type="subTitle" idx="1"/>
          </p:nvPr>
        </p:nvSpPr>
        <p:spPr/>
        <p:txBody>
          <a:bodyPr/>
          <a:lstStyle/>
          <a:p>
            <a:endParaRPr lang="en-GB"/>
          </a:p>
        </p:txBody>
      </p:sp>
      <p:pic>
        <p:nvPicPr>
          <p:cNvPr id="4" name="Picture 3" descr="A low angle view of a building&#10;&#10;Description automatically generated">
            <a:extLst>
              <a:ext uri="{FF2B5EF4-FFF2-40B4-BE49-F238E27FC236}">
                <a16:creationId xmlns:a16="http://schemas.microsoft.com/office/drawing/2014/main" id="{076F03C2-647E-1F9D-B716-05D3F4FC49F8}"/>
              </a:ext>
            </a:extLst>
          </p:cNvPr>
          <p:cNvPicPr>
            <a:picLocks noChangeAspect="1"/>
          </p:cNvPicPr>
          <p:nvPr/>
        </p:nvPicPr>
        <p:blipFill rotWithShape="1">
          <a:blip r:embed="rId3"/>
          <a:srcRect l="6011" t="337" r="4662" b="1012"/>
          <a:stretch/>
        </p:blipFill>
        <p:spPr>
          <a:xfrm>
            <a:off x="-33038" y="-60006"/>
            <a:ext cx="12331718" cy="693659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C6F7D7A9-23FF-04BB-DD5C-7BEA4B97DFBF}"/>
              </a:ext>
            </a:extLst>
          </p:cNvPr>
          <p:cNvPicPr>
            <a:picLocks noChangeAspect="1"/>
          </p:cNvPicPr>
          <p:nvPr/>
        </p:nvPicPr>
        <p:blipFill rotWithShape="1">
          <a:blip r:embed="rId4"/>
          <a:srcRect t="-7779" r="-3524" b="20333"/>
          <a:stretch/>
        </p:blipFill>
        <p:spPr>
          <a:xfrm>
            <a:off x="4823179" y="486627"/>
            <a:ext cx="2545642" cy="823558"/>
          </a:xfrm>
          <a:prstGeom prst="rect">
            <a:avLst/>
          </a:prstGeom>
        </p:spPr>
      </p:pic>
      <p:sp>
        <p:nvSpPr>
          <p:cNvPr id="6" name="TextBox 16">
            <a:extLst>
              <a:ext uri="{FF2B5EF4-FFF2-40B4-BE49-F238E27FC236}">
                <a16:creationId xmlns:a16="http://schemas.microsoft.com/office/drawing/2014/main" id="{4B9BC4B8-D379-B98F-8781-5E7C09C01A80}"/>
              </a:ext>
            </a:extLst>
          </p:cNvPr>
          <p:cNvSpPr txBox="1"/>
          <p:nvPr/>
        </p:nvSpPr>
        <p:spPr>
          <a:xfrm>
            <a:off x="-1" y="2256087"/>
            <a:ext cx="12192001" cy="2431435"/>
          </a:xfrm>
          <a:prstGeom prst="rect">
            <a:avLst/>
          </a:prstGeom>
          <a:noFill/>
        </p:spPr>
        <p:txBody>
          <a:bodyPr wrap="square" rtlCol="0">
            <a:spAutoFit/>
          </a:bodyPr>
          <a:lstStyle/>
          <a:p>
            <a:pPr algn="ctr"/>
            <a:r>
              <a:rPr lang="nb-NO" sz="4000" dirty="0">
                <a:solidFill>
                  <a:srgbClr val="FF8E3D"/>
                </a:solidFill>
                <a:latin typeface="Stratos" panose="02000000000000000000" pitchFamily="2" charset="0"/>
                <a:ea typeface="Open Sans" panose="020B0606030504020204" pitchFamily="34" charset="0"/>
                <a:cs typeface="Open Sans" panose="020B0606030504020204" pitchFamily="34" charset="0"/>
              </a:rPr>
              <a:t>Bærekraftig porttelefon og adgangskontrollsystem</a:t>
            </a:r>
            <a:br>
              <a:rPr lang="nb-NO" sz="4000" dirty="0">
                <a:solidFill>
                  <a:schemeClr val="tx2"/>
                </a:solidFill>
                <a:latin typeface="Stratos" panose="02000000000000000000" pitchFamily="2" charset="0"/>
                <a:ea typeface="Open Sans" panose="020B0606030504020204" pitchFamily="34" charset="0"/>
                <a:cs typeface="Open Sans" panose="020B0606030504020204" pitchFamily="34" charset="0"/>
              </a:rPr>
            </a:br>
            <a:r>
              <a:rPr lang="nb-NO" sz="3600" dirty="0">
                <a:solidFill>
                  <a:schemeClr val="bg1"/>
                </a:solidFill>
                <a:latin typeface="Stratos Light" panose="02000000000000000000" pitchFamily="2" charset="0"/>
                <a:ea typeface="Open Sans" panose="020B0606030504020204" pitchFamily="34" charset="0"/>
                <a:cs typeface="Open Sans" panose="020B0606030504020204" pitchFamily="34" charset="0"/>
              </a:rPr>
              <a:t>for en optimalisert brukeropplevelse</a:t>
            </a:r>
            <a:br>
              <a:rPr lang="nb-NO" sz="3600" dirty="0">
                <a:solidFill>
                  <a:schemeClr val="bg1"/>
                </a:solidFill>
                <a:latin typeface="Stratos Light" panose="02000000000000000000" pitchFamily="2" charset="0"/>
                <a:ea typeface="Open Sans" panose="020B0606030504020204" pitchFamily="34" charset="0"/>
                <a:cs typeface="Open Sans" panose="020B0606030504020204" pitchFamily="34" charset="0"/>
              </a:rPr>
            </a:br>
            <a:r>
              <a:rPr lang="nb-NO" sz="3600" dirty="0">
                <a:solidFill>
                  <a:schemeClr val="bg1"/>
                </a:solidFill>
                <a:latin typeface="Stratos Light" panose="02000000000000000000" pitchFamily="2" charset="0"/>
                <a:ea typeface="Open Sans" panose="020B0606030504020204" pitchFamily="34" charset="0"/>
                <a:cs typeface="Open Sans" panose="020B0606030504020204" pitchFamily="34" charset="0"/>
              </a:rPr>
              <a:t>både for næring og bolig</a:t>
            </a:r>
          </a:p>
        </p:txBody>
      </p:sp>
      <p:cxnSp>
        <p:nvCxnSpPr>
          <p:cNvPr id="7" name="Straight Connector 6">
            <a:extLst>
              <a:ext uri="{FF2B5EF4-FFF2-40B4-BE49-F238E27FC236}">
                <a16:creationId xmlns:a16="http://schemas.microsoft.com/office/drawing/2014/main" id="{61B6D2CD-0458-3FAB-A067-9A5CA9A60FEF}"/>
              </a:ext>
            </a:extLst>
          </p:cNvPr>
          <p:cNvCxnSpPr>
            <a:cxnSpLocks/>
          </p:cNvCxnSpPr>
          <p:nvPr/>
        </p:nvCxnSpPr>
        <p:spPr>
          <a:xfrm>
            <a:off x="3521122" y="5037013"/>
            <a:ext cx="5145206" cy="0"/>
          </a:xfrm>
          <a:prstGeom prst="line">
            <a:avLst/>
          </a:prstGeom>
          <a:ln>
            <a:solidFill>
              <a:srgbClr val="FF8E3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51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FBFBF"/>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21D269-3C79-F863-90CF-6AAB859330BE}"/>
              </a:ext>
            </a:extLst>
          </p:cNvPr>
          <p:cNvSpPr txBox="1">
            <a:spLocks/>
          </p:cNvSpPr>
          <p:nvPr/>
        </p:nvSpPr>
        <p:spPr>
          <a:xfrm>
            <a:off x="805164" y="9158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sz="3600" b="1" dirty="0">
                <a:solidFill>
                  <a:srgbClr val="00134D"/>
                </a:solidFill>
                <a:latin typeface="Stratos Light" panose="02000000000000000000" pitchFamily="2" charset="0"/>
              </a:rPr>
              <a:t>Et enklere, tryggere og </a:t>
            </a:r>
            <a:r>
              <a:rPr lang="nb-NO" sz="4000" dirty="0">
                <a:solidFill>
                  <a:srgbClr val="FF8E3D"/>
                </a:solidFill>
                <a:latin typeface="Stratos" panose="02000000000000000000" pitchFamily="2" charset="0"/>
              </a:rPr>
              <a:t>smartere bygg</a:t>
            </a:r>
            <a:endParaRPr lang="en-NO" sz="3400" dirty="0">
              <a:solidFill>
                <a:srgbClr val="FF8E3D"/>
              </a:solidFill>
              <a:latin typeface="Stratos" panose="02000000000000000000" pitchFamily="2" charset="0"/>
            </a:endParaRPr>
          </a:p>
        </p:txBody>
      </p:sp>
      <p:pic>
        <p:nvPicPr>
          <p:cNvPr id="8" name="Picture 7">
            <a:extLst>
              <a:ext uri="{FF2B5EF4-FFF2-40B4-BE49-F238E27FC236}">
                <a16:creationId xmlns:a16="http://schemas.microsoft.com/office/drawing/2014/main" id="{D37E6472-25B0-E795-089E-BB9B769D650A}"/>
              </a:ext>
            </a:extLst>
          </p:cNvPr>
          <p:cNvPicPr>
            <a:picLocks noChangeAspect="1"/>
          </p:cNvPicPr>
          <p:nvPr/>
        </p:nvPicPr>
        <p:blipFill>
          <a:blip r:embed="rId3"/>
          <a:stretch>
            <a:fillRect/>
          </a:stretch>
        </p:blipFill>
        <p:spPr>
          <a:xfrm>
            <a:off x="2961209" y="1324737"/>
            <a:ext cx="6343223" cy="4966076"/>
          </a:xfrm>
          <a:prstGeom prst="rect">
            <a:avLst/>
          </a:prstGeom>
        </p:spPr>
      </p:pic>
    </p:spTree>
    <p:extLst>
      <p:ext uri="{BB962C8B-B14F-4D97-AF65-F5344CB8AC3E}">
        <p14:creationId xmlns:p14="http://schemas.microsoft.com/office/powerpoint/2010/main" val="75145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7D3E1-7202-2E54-0C6D-A2F95319880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82E2A955-522D-04DD-FCDA-5371D8C6FD7A}"/>
              </a:ext>
            </a:extLst>
          </p:cNvPr>
          <p:cNvSpPr>
            <a:spLocks noGrp="1"/>
          </p:cNvSpPr>
          <p:nvPr>
            <p:ph idx="1"/>
          </p:nvPr>
        </p:nvSpPr>
        <p:spPr/>
        <p:txBody>
          <a:bodyPr/>
          <a:lstStyle/>
          <a:p>
            <a:endParaRPr lang="en-GB"/>
          </a:p>
        </p:txBody>
      </p:sp>
      <p:pic>
        <p:nvPicPr>
          <p:cNvPr id="4" name="Picture 3" descr="A low angle view of a building&#10;&#10;Description automatically generated">
            <a:extLst>
              <a:ext uri="{FF2B5EF4-FFF2-40B4-BE49-F238E27FC236}">
                <a16:creationId xmlns:a16="http://schemas.microsoft.com/office/drawing/2014/main" id="{5E5BB841-F744-99D5-87DA-CF6DE1AF515E}"/>
              </a:ext>
            </a:extLst>
          </p:cNvPr>
          <p:cNvPicPr>
            <a:picLocks noChangeAspect="1"/>
          </p:cNvPicPr>
          <p:nvPr/>
        </p:nvPicPr>
        <p:blipFill rotWithShape="1">
          <a:blip r:embed="rId3"/>
          <a:srcRect l="6011" t="337" r="4662" b="1012"/>
          <a:stretch/>
        </p:blipFill>
        <p:spPr>
          <a:xfrm>
            <a:off x="-33038" y="-60006"/>
            <a:ext cx="12331718" cy="6936590"/>
          </a:xfrm>
          <a:prstGeom prst="rect">
            <a:avLst/>
          </a:prstGeom>
        </p:spPr>
      </p:pic>
      <p:pic>
        <p:nvPicPr>
          <p:cNvPr id="5" name="Picture 4" descr="A picture containing outdoor, sky, city, traveling&#10;&#10;Description automatically generated">
            <a:extLst>
              <a:ext uri="{FF2B5EF4-FFF2-40B4-BE49-F238E27FC236}">
                <a16:creationId xmlns:a16="http://schemas.microsoft.com/office/drawing/2014/main" id="{DD71212F-D42E-02BF-A0B7-4967D685D69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491460" y="-276447"/>
            <a:ext cx="12910289" cy="7262038"/>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7F18184-B9D8-4719-5D08-63A512653989}"/>
              </a:ext>
            </a:extLst>
          </p:cNvPr>
          <p:cNvPicPr>
            <a:picLocks noChangeAspect="1"/>
          </p:cNvPicPr>
          <p:nvPr/>
        </p:nvPicPr>
        <p:blipFill rotWithShape="1">
          <a:blip r:embed="rId5"/>
          <a:srcRect b="23317"/>
          <a:stretch/>
        </p:blipFill>
        <p:spPr>
          <a:xfrm>
            <a:off x="4430110" y="2423748"/>
            <a:ext cx="5797642" cy="2010029"/>
          </a:xfrm>
          <a:prstGeom prst="rect">
            <a:avLst/>
          </a:prstGeom>
        </p:spPr>
      </p:pic>
      <p:sp>
        <p:nvSpPr>
          <p:cNvPr id="9" name="Rectangle: Rounded Corners 8">
            <a:extLst>
              <a:ext uri="{FF2B5EF4-FFF2-40B4-BE49-F238E27FC236}">
                <a16:creationId xmlns:a16="http://schemas.microsoft.com/office/drawing/2014/main" id="{2282F037-9DB1-FE7F-5CC9-21B3D5808B3C}"/>
              </a:ext>
            </a:extLst>
          </p:cNvPr>
          <p:cNvSpPr/>
          <p:nvPr/>
        </p:nvSpPr>
        <p:spPr>
          <a:xfrm>
            <a:off x="6464594" y="2770365"/>
            <a:ext cx="3242931" cy="1663412"/>
          </a:xfrm>
          <a:prstGeom prst="roundRect">
            <a:avLst/>
          </a:prstGeom>
          <a:solidFill>
            <a:srgbClr val="001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Stratos" panose="02000000000000000000" pitchFamily="50" charset="0"/>
                <a:cs typeface="Sabon Next LT" panose="020B0502040204020203" pitchFamily="2" charset="0"/>
              </a:rPr>
              <a:t>Reduser</a:t>
            </a:r>
            <a:r>
              <a:rPr lang="en-GB" sz="2800" dirty="0">
                <a:solidFill>
                  <a:schemeClr val="bg1"/>
                </a:solidFill>
                <a:latin typeface="Stratos" panose="02000000000000000000" pitchFamily="50" charset="0"/>
                <a:cs typeface="Sabon Next LT" panose="020B0502040204020203" pitchFamily="2" charset="0"/>
              </a:rPr>
              <a:t> </a:t>
            </a:r>
            <a:r>
              <a:rPr lang="en-GB" sz="2800" dirty="0" err="1">
                <a:solidFill>
                  <a:schemeClr val="bg1"/>
                </a:solidFill>
                <a:latin typeface="Stratos" panose="02000000000000000000" pitchFamily="50" charset="0"/>
                <a:cs typeface="Sabon Next LT" panose="020B0502040204020203" pitchFamily="2" charset="0"/>
              </a:rPr>
              <a:t>byggets</a:t>
            </a:r>
            <a:r>
              <a:rPr lang="en-GB" sz="2800" dirty="0">
                <a:solidFill>
                  <a:schemeClr val="bg1"/>
                </a:solidFill>
                <a:latin typeface="Stratos" panose="02000000000000000000" pitchFamily="50" charset="0"/>
                <a:cs typeface="Sabon Next LT" panose="020B0502040204020203" pitchFamily="2" charset="0"/>
              </a:rPr>
              <a:t> C02 </a:t>
            </a:r>
            <a:r>
              <a:rPr lang="en-GB" sz="2800" dirty="0" err="1">
                <a:solidFill>
                  <a:schemeClr val="bg1"/>
                </a:solidFill>
                <a:latin typeface="Stratos" panose="02000000000000000000" pitchFamily="50" charset="0"/>
                <a:cs typeface="Sabon Next LT" panose="020B0502040204020203" pitchFamily="2" charset="0"/>
              </a:rPr>
              <a:t>utslipp</a:t>
            </a:r>
            <a:r>
              <a:rPr lang="en-GB" sz="2800" dirty="0">
                <a:solidFill>
                  <a:schemeClr val="bg1"/>
                </a:solidFill>
                <a:latin typeface="Stratos" panose="02000000000000000000" pitchFamily="50" charset="0"/>
                <a:cs typeface="Sabon Next LT" panose="020B0502040204020203" pitchFamily="2" charset="0"/>
              </a:rPr>
              <a:t> med </a:t>
            </a:r>
            <a:r>
              <a:rPr lang="en-GB" sz="2800" dirty="0" err="1">
                <a:solidFill>
                  <a:schemeClr val="bg1"/>
                </a:solidFill>
                <a:latin typeface="Stratos" panose="02000000000000000000" pitchFamily="50" charset="0"/>
                <a:cs typeface="Sabon Next LT" panose="020B0502040204020203" pitchFamily="2" charset="0"/>
              </a:rPr>
              <a:t>minst</a:t>
            </a:r>
            <a:r>
              <a:rPr lang="en-GB" sz="2800" dirty="0">
                <a:solidFill>
                  <a:schemeClr val="bg1"/>
                </a:solidFill>
                <a:latin typeface="Stratos" panose="02000000000000000000" pitchFamily="50" charset="0"/>
                <a:cs typeface="Sabon Next LT" panose="020B0502040204020203" pitchFamily="2" charset="0"/>
              </a:rPr>
              <a:t> 0,5 </a:t>
            </a:r>
            <a:r>
              <a:rPr lang="en-GB" sz="2800" dirty="0" err="1">
                <a:solidFill>
                  <a:schemeClr val="bg1"/>
                </a:solidFill>
                <a:latin typeface="Stratos" panose="02000000000000000000" pitchFamily="50" charset="0"/>
                <a:cs typeface="Sabon Next LT" panose="020B0502040204020203" pitchFamily="2" charset="0"/>
              </a:rPr>
              <a:t>tonn</a:t>
            </a:r>
            <a:r>
              <a:rPr lang="en-GB" sz="2800" dirty="0">
                <a:solidFill>
                  <a:schemeClr val="bg1"/>
                </a:solidFill>
                <a:latin typeface="Stratos" panose="02000000000000000000" pitchFamily="50" charset="0"/>
                <a:cs typeface="Sabon Next LT" panose="020B0502040204020203" pitchFamily="2" charset="0"/>
              </a:rPr>
              <a:t> pr </a:t>
            </a:r>
            <a:r>
              <a:rPr lang="en-GB" sz="2800" dirty="0" err="1">
                <a:solidFill>
                  <a:schemeClr val="bg1"/>
                </a:solidFill>
                <a:latin typeface="Stratos" panose="02000000000000000000" pitchFamily="50" charset="0"/>
                <a:cs typeface="Sabon Next LT" panose="020B0502040204020203" pitchFamily="2" charset="0"/>
              </a:rPr>
              <a:t>år</a:t>
            </a:r>
            <a:endParaRPr lang="en-GB" sz="2800" dirty="0">
              <a:solidFill>
                <a:schemeClr val="bg1"/>
              </a:solidFill>
              <a:latin typeface="Stratos" panose="02000000000000000000" pitchFamily="50" charset="0"/>
              <a:cs typeface="Sabon Next LT" panose="020B0502040204020203" pitchFamily="2" charset="0"/>
            </a:endParaRPr>
          </a:p>
        </p:txBody>
      </p:sp>
    </p:spTree>
    <p:extLst>
      <p:ext uri="{BB962C8B-B14F-4D97-AF65-F5344CB8AC3E}">
        <p14:creationId xmlns:p14="http://schemas.microsoft.com/office/powerpoint/2010/main" val="2578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2AE46-7176-3826-0D27-4FEE21F5C7BD}"/>
              </a:ext>
            </a:extLst>
          </p:cNvPr>
          <p:cNvSpPr>
            <a:spLocks noGrp="1"/>
          </p:cNvSpPr>
          <p:nvPr>
            <p:ph type="title"/>
          </p:nvPr>
        </p:nvSpPr>
        <p:spPr/>
        <p:txBody>
          <a:bodyPr/>
          <a:lstStyle/>
          <a:p>
            <a:endParaRPr lang="en-GB"/>
          </a:p>
        </p:txBody>
      </p:sp>
      <p:pic>
        <p:nvPicPr>
          <p:cNvPr id="7" name="Content Placeholder 6" descr="A person holding a piece of paper&#10;&#10;Description automatically generated with medium confidence">
            <a:extLst>
              <a:ext uri="{FF2B5EF4-FFF2-40B4-BE49-F238E27FC236}">
                <a16:creationId xmlns:a16="http://schemas.microsoft.com/office/drawing/2014/main" id="{0392DF60-EB7B-924C-8DC2-A4BAC15C2B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90790"/>
            <a:ext cx="12365665" cy="8243776"/>
          </a:xfrm>
        </p:spPr>
      </p:pic>
      <p:pic>
        <p:nvPicPr>
          <p:cNvPr id="8" name="Picture 7" descr="A picture containing text&#10;&#10;Description automatically generated">
            <a:extLst>
              <a:ext uri="{FF2B5EF4-FFF2-40B4-BE49-F238E27FC236}">
                <a16:creationId xmlns:a16="http://schemas.microsoft.com/office/drawing/2014/main" id="{30F02AE1-3672-7B9F-4C0B-3D85AA39C5F8}"/>
              </a:ext>
            </a:extLst>
          </p:cNvPr>
          <p:cNvPicPr>
            <a:picLocks noChangeAspect="1"/>
          </p:cNvPicPr>
          <p:nvPr/>
        </p:nvPicPr>
        <p:blipFill rotWithShape="1">
          <a:blip r:embed="rId4"/>
          <a:srcRect b="23317"/>
          <a:stretch/>
        </p:blipFill>
        <p:spPr>
          <a:xfrm rot="10800000">
            <a:off x="385190" y="22891"/>
            <a:ext cx="5797642" cy="2010029"/>
          </a:xfrm>
          <a:prstGeom prst="rect">
            <a:avLst/>
          </a:prstGeom>
        </p:spPr>
      </p:pic>
      <p:sp>
        <p:nvSpPr>
          <p:cNvPr id="9" name="Rectangle: Rounded Corners 8">
            <a:extLst>
              <a:ext uri="{FF2B5EF4-FFF2-40B4-BE49-F238E27FC236}">
                <a16:creationId xmlns:a16="http://schemas.microsoft.com/office/drawing/2014/main" id="{E14481C9-848B-D4CF-950C-F6DDE086BA68}"/>
              </a:ext>
            </a:extLst>
          </p:cNvPr>
          <p:cNvSpPr/>
          <p:nvPr/>
        </p:nvSpPr>
        <p:spPr>
          <a:xfrm>
            <a:off x="925031" y="0"/>
            <a:ext cx="3242931" cy="1663412"/>
          </a:xfrm>
          <a:prstGeom prst="roundRect">
            <a:avLst/>
          </a:prstGeom>
          <a:solidFill>
            <a:srgbClr val="001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Stratos" panose="02000000000000000000" pitchFamily="50" charset="0"/>
                <a:cs typeface="Sabon Next LT" panose="020B0502040204020203" pitchFamily="2" charset="0"/>
              </a:rPr>
              <a:t>Nøkkelfri</a:t>
            </a:r>
            <a:r>
              <a:rPr lang="en-GB" sz="2800" dirty="0">
                <a:solidFill>
                  <a:schemeClr val="bg1"/>
                </a:solidFill>
                <a:latin typeface="Stratos" panose="02000000000000000000" pitchFamily="50" charset="0"/>
                <a:cs typeface="Sabon Next LT" panose="020B0502040204020203" pitchFamily="2" charset="0"/>
              </a:rPr>
              <a:t> </a:t>
            </a:r>
            <a:r>
              <a:rPr lang="en-GB" sz="2800" dirty="0" err="1">
                <a:solidFill>
                  <a:schemeClr val="bg1"/>
                </a:solidFill>
                <a:latin typeface="Stratos" panose="02000000000000000000" pitchFamily="50" charset="0"/>
                <a:cs typeface="Sabon Next LT" panose="020B0502040204020203" pitchFamily="2" charset="0"/>
              </a:rPr>
              <a:t>adgang</a:t>
            </a:r>
            <a:endParaRPr lang="en-GB" sz="2800" dirty="0">
              <a:solidFill>
                <a:schemeClr val="bg1"/>
              </a:solidFill>
              <a:latin typeface="Stratos" panose="02000000000000000000" pitchFamily="50" charset="0"/>
              <a:cs typeface="Sabon Next LT" panose="020B0502040204020203" pitchFamily="2" charset="0"/>
            </a:endParaRPr>
          </a:p>
        </p:txBody>
      </p:sp>
    </p:spTree>
    <p:extLst>
      <p:ext uri="{BB962C8B-B14F-4D97-AF65-F5344CB8AC3E}">
        <p14:creationId xmlns:p14="http://schemas.microsoft.com/office/powerpoint/2010/main" val="375152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BA568-4304-01CE-CF46-980CFE0BA008}"/>
              </a:ext>
            </a:extLst>
          </p:cNvPr>
          <p:cNvSpPr>
            <a:spLocks noGrp="1"/>
          </p:cNvSpPr>
          <p:nvPr>
            <p:ph type="title"/>
          </p:nvPr>
        </p:nvSpPr>
        <p:spPr/>
        <p:txBody>
          <a:bodyPr/>
          <a:lstStyle/>
          <a:p>
            <a:endParaRPr lang="en-GB"/>
          </a:p>
        </p:txBody>
      </p:sp>
      <p:pic>
        <p:nvPicPr>
          <p:cNvPr id="5" name="Content Placeholder 4" descr="A picture containing text, building&#10;&#10;Description automatically generated">
            <a:extLst>
              <a:ext uri="{FF2B5EF4-FFF2-40B4-BE49-F238E27FC236}">
                <a16:creationId xmlns:a16="http://schemas.microsoft.com/office/drawing/2014/main" id="{8F876ED4-1390-E6C0-3A05-7A6DCE43188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72" y="-1102179"/>
            <a:ext cx="12311743" cy="8860859"/>
          </a:xfrm>
        </p:spPr>
      </p:pic>
      <p:pic>
        <p:nvPicPr>
          <p:cNvPr id="6" name="Picture 5" descr="A picture containing text&#10;&#10;Description automatically generated">
            <a:extLst>
              <a:ext uri="{FF2B5EF4-FFF2-40B4-BE49-F238E27FC236}">
                <a16:creationId xmlns:a16="http://schemas.microsoft.com/office/drawing/2014/main" id="{DFE9EEFF-9CC7-EA81-442D-D5136DF6BECA}"/>
              </a:ext>
            </a:extLst>
          </p:cNvPr>
          <p:cNvPicPr>
            <a:picLocks noChangeAspect="1"/>
          </p:cNvPicPr>
          <p:nvPr/>
        </p:nvPicPr>
        <p:blipFill rotWithShape="1">
          <a:blip r:embed="rId4"/>
          <a:srcRect b="23317"/>
          <a:stretch/>
        </p:blipFill>
        <p:spPr>
          <a:xfrm rot="10800000">
            <a:off x="-276117" y="4423441"/>
            <a:ext cx="5797642" cy="2010029"/>
          </a:xfrm>
          <a:prstGeom prst="rect">
            <a:avLst/>
          </a:prstGeom>
        </p:spPr>
      </p:pic>
      <p:sp>
        <p:nvSpPr>
          <p:cNvPr id="7" name="Rectangle: Rounded Corners 6">
            <a:extLst>
              <a:ext uri="{FF2B5EF4-FFF2-40B4-BE49-F238E27FC236}">
                <a16:creationId xmlns:a16="http://schemas.microsoft.com/office/drawing/2014/main" id="{6A00010D-9C6A-F766-208A-DFDBAC1C9359}"/>
              </a:ext>
            </a:extLst>
          </p:cNvPr>
          <p:cNvSpPr/>
          <p:nvPr/>
        </p:nvSpPr>
        <p:spPr>
          <a:xfrm>
            <a:off x="263724" y="4423441"/>
            <a:ext cx="3242931" cy="1663412"/>
          </a:xfrm>
          <a:prstGeom prst="roundRect">
            <a:avLst/>
          </a:prstGeom>
          <a:solidFill>
            <a:srgbClr val="001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Stratos" panose="02000000000000000000" pitchFamily="50" charset="0"/>
                <a:cs typeface="Sabon Next LT" panose="020B0502040204020203" pitchFamily="2" charset="0"/>
              </a:rPr>
              <a:t>Brukervennlig</a:t>
            </a:r>
            <a:r>
              <a:rPr lang="en-GB" sz="2800" dirty="0">
                <a:solidFill>
                  <a:schemeClr val="bg1"/>
                </a:solidFill>
                <a:latin typeface="Stratos" panose="02000000000000000000" pitchFamily="50" charset="0"/>
                <a:cs typeface="Sabon Next LT" panose="020B0502040204020203" pitchFamily="2" charset="0"/>
              </a:rPr>
              <a:t> </a:t>
            </a:r>
            <a:r>
              <a:rPr lang="en-GB" sz="2800" dirty="0" err="1">
                <a:solidFill>
                  <a:schemeClr val="bg1"/>
                </a:solidFill>
                <a:latin typeface="Stratos" panose="02000000000000000000" pitchFamily="50" charset="0"/>
                <a:cs typeface="Sabon Next LT" panose="020B0502040204020203" pitchFamily="2" charset="0"/>
              </a:rPr>
              <a:t>og</a:t>
            </a:r>
            <a:r>
              <a:rPr lang="en-GB" sz="2800" dirty="0">
                <a:solidFill>
                  <a:schemeClr val="bg1"/>
                </a:solidFill>
                <a:latin typeface="Stratos" panose="02000000000000000000" pitchFamily="50" charset="0"/>
                <a:cs typeface="Sabon Next LT" panose="020B0502040204020203" pitchFamily="2" charset="0"/>
              </a:rPr>
              <a:t> </a:t>
            </a:r>
            <a:r>
              <a:rPr lang="en-GB" sz="2800" dirty="0" err="1">
                <a:solidFill>
                  <a:schemeClr val="bg1"/>
                </a:solidFill>
                <a:latin typeface="Stratos" panose="02000000000000000000" pitchFamily="50" charset="0"/>
                <a:cs typeface="Sabon Next LT" panose="020B0502040204020203" pitchFamily="2" charset="0"/>
              </a:rPr>
              <a:t>tilpassningsdyktig</a:t>
            </a:r>
            <a:r>
              <a:rPr lang="en-GB" sz="2800" dirty="0">
                <a:solidFill>
                  <a:schemeClr val="bg1"/>
                </a:solidFill>
                <a:latin typeface="Stratos" panose="02000000000000000000" pitchFamily="50" charset="0"/>
                <a:cs typeface="Sabon Next LT" panose="020B0502040204020203" pitchFamily="2" charset="0"/>
              </a:rPr>
              <a:t> </a:t>
            </a:r>
            <a:r>
              <a:rPr lang="en-GB" sz="2800" dirty="0" err="1">
                <a:solidFill>
                  <a:schemeClr val="bg1"/>
                </a:solidFill>
                <a:latin typeface="Stratos" panose="02000000000000000000" pitchFamily="50" charset="0"/>
                <a:cs typeface="Sabon Next LT" panose="020B0502040204020203" pitchFamily="2" charset="0"/>
              </a:rPr>
              <a:t>porttelefon</a:t>
            </a:r>
            <a:endParaRPr lang="en-GB" sz="2800" dirty="0">
              <a:solidFill>
                <a:schemeClr val="bg1"/>
              </a:solidFill>
              <a:latin typeface="Stratos" panose="02000000000000000000" pitchFamily="50" charset="0"/>
              <a:cs typeface="Sabon Next LT" panose="020B0502040204020203" pitchFamily="2" charset="0"/>
            </a:endParaRPr>
          </a:p>
        </p:txBody>
      </p:sp>
    </p:spTree>
    <p:extLst>
      <p:ext uri="{BB962C8B-B14F-4D97-AF65-F5344CB8AC3E}">
        <p14:creationId xmlns:p14="http://schemas.microsoft.com/office/powerpoint/2010/main" val="1952633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0659B-AA88-5B10-EA3D-12396271D86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5A531F-0A1B-A7E7-AC6C-1736B334FC20}"/>
              </a:ext>
            </a:extLst>
          </p:cNvPr>
          <p:cNvSpPr>
            <a:spLocks noGrp="1"/>
          </p:cNvSpPr>
          <p:nvPr>
            <p:ph idx="1"/>
          </p:nvPr>
        </p:nvSpPr>
        <p:spPr/>
        <p:txBody>
          <a:bodyPr/>
          <a:lstStyle/>
          <a:p>
            <a:endParaRPr lang="en-GB"/>
          </a:p>
        </p:txBody>
      </p:sp>
      <p:pic>
        <p:nvPicPr>
          <p:cNvPr id="4" name="Bilde 12" descr="Et bilde som inneholder tekst&#10;&#10;Automatisk generert beskrivelse">
            <a:extLst>
              <a:ext uri="{FF2B5EF4-FFF2-40B4-BE49-F238E27FC236}">
                <a16:creationId xmlns:a16="http://schemas.microsoft.com/office/drawing/2014/main" id="{7401F2C8-7B36-B89C-A085-43F6F32B191D}"/>
              </a:ext>
            </a:extLst>
          </p:cNvPr>
          <p:cNvPicPr>
            <a:picLocks noChangeAspect="1"/>
          </p:cNvPicPr>
          <p:nvPr/>
        </p:nvPicPr>
        <p:blipFill>
          <a:blip r:embed="rId3"/>
          <a:stretch>
            <a:fillRect/>
          </a:stretch>
        </p:blipFill>
        <p:spPr>
          <a:xfrm>
            <a:off x="-71828" y="-1254208"/>
            <a:ext cx="6167828" cy="8112208"/>
          </a:xfrm>
          <a:prstGeom prst="rect">
            <a:avLst/>
          </a:prstGeom>
        </p:spPr>
      </p:pic>
      <p:pic>
        <p:nvPicPr>
          <p:cNvPr id="5" name="Picture 4" descr="A picture containing wall, indoor, door&#10;&#10;Description automatically generated">
            <a:extLst>
              <a:ext uri="{FF2B5EF4-FFF2-40B4-BE49-F238E27FC236}">
                <a16:creationId xmlns:a16="http://schemas.microsoft.com/office/drawing/2014/main" id="{B8F80587-5B3B-66AF-5F54-49FDA9693F5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49922" r="2826"/>
          <a:stretch/>
        </p:blipFill>
        <p:spPr>
          <a:xfrm>
            <a:off x="6096000" y="-397102"/>
            <a:ext cx="6422066" cy="779916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6CFAEE9C-4040-6A04-FF27-CBB390EBA0B1}"/>
              </a:ext>
            </a:extLst>
          </p:cNvPr>
          <p:cNvPicPr>
            <a:picLocks noChangeAspect="1"/>
          </p:cNvPicPr>
          <p:nvPr/>
        </p:nvPicPr>
        <p:blipFill rotWithShape="1">
          <a:blip r:embed="rId5"/>
          <a:srcRect b="23317"/>
          <a:stretch/>
        </p:blipFill>
        <p:spPr>
          <a:xfrm rot="10800000" flipV="1">
            <a:off x="3420301" y="4593810"/>
            <a:ext cx="4876909" cy="1690813"/>
          </a:xfrm>
          <a:prstGeom prst="rect">
            <a:avLst/>
          </a:prstGeom>
        </p:spPr>
      </p:pic>
      <p:sp>
        <p:nvSpPr>
          <p:cNvPr id="7" name="Rectangle: Rounded Corners 6">
            <a:extLst>
              <a:ext uri="{FF2B5EF4-FFF2-40B4-BE49-F238E27FC236}">
                <a16:creationId xmlns:a16="http://schemas.microsoft.com/office/drawing/2014/main" id="{E439A4A7-E57F-7F1A-B96F-7674EEC21A6B}"/>
              </a:ext>
            </a:extLst>
          </p:cNvPr>
          <p:cNvSpPr/>
          <p:nvPr/>
        </p:nvSpPr>
        <p:spPr>
          <a:xfrm>
            <a:off x="3902529" y="4906737"/>
            <a:ext cx="2775858" cy="1405164"/>
          </a:xfrm>
          <a:prstGeom prst="roundRect">
            <a:avLst/>
          </a:prstGeom>
          <a:solidFill>
            <a:srgbClr val="0013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Stratos" panose="02000000000000000000" pitchFamily="50" charset="0"/>
                <a:cs typeface="Sabon Next LT" panose="020B0502040204020203" pitchFamily="2" charset="0"/>
              </a:rPr>
              <a:t>Minimalt</a:t>
            </a:r>
            <a:r>
              <a:rPr lang="en-GB" sz="2800" dirty="0">
                <a:solidFill>
                  <a:schemeClr val="bg1"/>
                </a:solidFill>
                <a:latin typeface="Stratos" panose="02000000000000000000" pitchFamily="50" charset="0"/>
                <a:cs typeface="Sabon Next LT" panose="020B0502040204020203" pitchFamily="2" charset="0"/>
              </a:rPr>
              <a:t> med </a:t>
            </a:r>
            <a:r>
              <a:rPr lang="en-GB" sz="2800" dirty="0" err="1">
                <a:solidFill>
                  <a:schemeClr val="bg1"/>
                </a:solidFill>
                <a:latin typeface="Stratos" panose="02000000000000000000" pitchFamily="50" charset="0"/>
                <a:cs typeface="Sabon Next LT" panose="020B0502040204020203" pitchFamily="2" charset="0"/>
              </a:rPr>
              <a:t>kabling</a:t>
            </a:r>
            <a:endParaRPr lang="en-GB" sz="2800" dirty="0">
              <a:solidFill>
                <a:schemeClr val="bg1"/>
              </a:solidFill>
              <a:latin typeface="Stratos" panose="02000000000000000000" pitchFamily="50" charset="0"/>
              <a:cs typeface="Sabon Next LT" panose="020B0502040204020203" pitchFamily="2" charset="0"/>
            </a:endParaRPr>
          </a:p>
        </p:txBody>
      </p:sp>
    </p:spTree>
    <p:extLst>
      <p:ext uri="{BB962C8B-B14F-4D97-AF65-F5344CB8AC3E}">
        <p14:creationId xmlns:p14="http://schemas.microsoft.com/office/powerpoint/2010/main" val="154015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1C79F2-A59A-BFA7-4AF2-0ED15EAC0F33}"/>
              </a:ext>
            </a:extLst>
          </p:cNvPr>
          <p:cNvSpPr>
            <a:spLocks noGrp="1"/>
          </p:cNvSpPr>
          <p:nvPr>
            <p:ph idx="1"/>
          </p:nvPr>
        </p:nvSpPr>
        <p:spPr/>
        <p:txBody>
          <a:bodyPr/>
          <a:lstStyle/>
          <a:p>
            <a:endParaRPr lang="en-GB"/>
          </a:p>
        </p:txBody>
      </p:sp>
      <p:pic>
        <p:nvPicPr>
          <p:cNvPr id="4" name="Picture 3" descr="A picture containing linedrawing&#10;&#10;Description automatically generated">
            <a:extLst>
              <a:ext uri="{FF2B5EF4-FFF2-40B4-BE49-F238E27FC236}">
                <a16:creationId xmlns:a16="http://schemas.microsoft.com/office/drawing/2014/main" id="{F7396782-010A-3382-429B-EE4B97F6D9B9}"/>
              </a:ext>
            </a:extLst>
          </p:cNvPr>
          <p:cNvPicPr>
            <a:picLocks noChangeAspect="1"/>
          </p:cNvPicPr>
          <p:nvPr/>
        </p:nvPicPr>
        <p:blipFill rotWithShape="1">
          <a:blip r:embed="rId3"/>
          <a:srcRect l="5969" r="1669" b="11803"/>
          <a:stretch/>
        </p:blipFill>
        <p:spPr>
          <a:xfrm>
            <a:off x="0" y="804052"/>
            <a:ext cx="12192000" cy="6053948"/>
          </a:xfrm>
          <a:prstGeom prst="rect">
            <a:avLst/>
          </a:prstGeom>
        </p:spPr>
      </p:pic>
      <p:grpSp>
        <p:nvGrpSpPr>
          <p:cNvPr id="5" name="Group 4">
            <a:extLst>
              <a:ext uri="{FF2B5EF4-FFF2-40B4-BE49-F238E27FC236}">
                <a16:creationId xmlns:a16="http://schemas.microsoft.com/office/drawing/2014/main" id="{23E3E16E-4CF6-A7E4-7113-5E24AB066A38}"/>
              </a:ext>
            </a:extLst>
          </p:cNvPr>
          <p:cNvGrpSpPr/>
          <p:nvPr/>
        </p:nvGrpSpPr>
        <p:grpSpPr>
          <a:xfrm>
            <a:off x="4787159" y="1641027"/>
            <a:ext cx="6613521" cy="3498965"/>
            <a:chOff x="5194937" y="1678098"/>
            <a:chExt cx="6613521" cy="3498965"/>
          </a:xfrm>
        </p:grpSpPr>
        <p:pic>
          <p:nvPicPr>
            <p:cNvPr id="6" name="Picture 5">
              <a:extLst>
                <a:ext uri="{FF2B5EF4-FFF2-40B4-BE49-F238E27FC236}">
                  <a16:creationId xmlns:a16="http://schemas.microsoft.com/office/drawing/2014/main" id="{021E38E9-F1C9-CA52-B4EE-595F3DD45B9B}"/>
                </a:ext>
              </a:extLst>
            </p:cNvPr>
            <p:cNvPicPr>
              <a:picLocks noChangeAspect="1"/>
            </p:cNvPicPr>
            <p:nvPr/>
          </p:nvPicPr>
          <p:blipFill>
            <a:blip r:embed="rId4"/>
            <a:stretch>
              <a:fillRect/>
            </a:stretch>
          </p:blipFill>
          <p:spPr>
            <a:xfrm>
              <a:off x="7643125" y="1790096"/>
              <a:ext cx="4165333" cy="1470676"/>
            </a:xfrm>
            <a:prstGeom prst="rect">
              <a:avLst/>
            </a:prstGeom>
          </p:spPr>
        </p:pic>
        <p:pic>
          <p:nvPicPr>
            <p:cNvPr id="7" name="Picture 6">
              <a:extLst>
                <a:ext uri="{FF2B5EF4-FFF2-40B4-BE49-F238E27FC236}">
                  <a16:creationId xmlns:a16="http://schemas.microsoft.com/office/drawing/2014/main" id="{D7535001-CE52-1F6C-2686-4BFF7EFF6BC5}"/>
                </a:ext>
              </a:extLst>
            </p:cNvPr>
            <p:cNvPicPr>
              <a:picLocks noChangeAspect="1"/>
            </p:cNvPicPr>
            <p:nvPr/>
          </p:nvPicPr>
          <p:blipFill>
            <a:blip r:embed="rId5"/>
            <a:stretch>
              <a:fillRect/>
            </a:stretch>
          </p:blipFill>
          <p:spPr>
            <a:xfrm>
              <a:off x="5194937" y="1678098"/>
              <a:ext cx="6009672" cy="3498965"/>
            </a:xfrm>
            <a:prstGeom prst="rect">
              <a:avLst/>
            </a:prstGeom>
          </p:spPr>
        </p:pic>
      </p:grpSp>
      <p:grpSp>
        <p:nvGrpSpPr>
          <p:cNvPr id="8" name="Group 7">
            <a:extLst>
              <a:ext uri="{FF2B5EF4-FFF2-40B4-BE49-F238E27FC236}">
                <a16:creationId xmlns:a16="http://schemas.microsoft.com/office/drawing/2014/main" id="{7961E0BB-6073-F7BB-85AD-47F0E446B3FA}"/>
              </a:ext>
            </a:extLst>
          </p:cNvPr>
          <p:cNvGrpSpPr/>
          <p:nvPr/>
        </p:nvGrpSpPr>
        <p:grpSpPr>
          <a:xfrm>
            <a:off x="751742" y="2802742"/>
            <a:ext cx="1360377" cy="1360377"/>
            <a:chOff x="-197521" y="4663966"/>
            <a:chExt cx="1360377" cy="1360377"/>
          </a:xfrm>
        </p:grpSpPr>
        <p:pic>
          <p:nvPicPr>
            <p:cNvPr id="9" name="Picture 8">
              <a:extLst>
                <a:ext uri="{FF2B5EF4-FFF2-40B4-BE49-F238E27FC236}">
                  <a16:creationId xmlns:a16="http://schemas.microsoft.com/office/drawing/2014/main" id="{9DED0B99-9293-9DC8-2652-1CC49A8233BE}"/>
                </a:ext>
              </a:extLst>
            </p:cNvPr>
            <p:cNvPicPr>
              <a:picLocks noChangeAspect="1"/>
            </p:cNvPicPr>
            <p:nvPr/>
          </p:nvPicPr>
          <p:blipFill>
            <a:blip r:embed="rId6"/>
            <a:srcRect/>
            <a:stretch/>
          </p:blipFill>
          <p:spPr>
            <a:xfrm>
              <a:off x="-197521" y="4663966"/>
              <a:ext cx="1360377" cy="1360377"/>
            </a:xfrm>
            <a:prstGeom prst="ellipse">
              <a:avLst/>
            </a:prstGeom>
          </p:spPr>
        </p:pic>
        <p:sp>
          <p:nvSpPr>
            <p:cNvPr id="10" name="Oval 9">
              <a:extLst>
                <a:ext uri="{FF2B5EF4-FFF2-40B4-BE49-F238E27FC236}">
                  <a16:creationId xmlns:a16="http://schemas.microsoft.com/office/drawing/2014/main" id="{2100A4C9-1070-1F15-D01D-716C8D6B4640}"/>
                </a:ext>
              </a:extLst>
            </p:cNvPr>
            <p:cNvSpPr/>
            <p:nvPr/>
          </p:nvSpPr>
          <p:spPr>
            <a:xfrm>
              <a:off x="-76133" y="4785354"/>
              <a:ext cx="1117600" cy="1117600"/>
            </a:xfrm>
            <a:prstGeom prst="ellipse">
              <a:avLst/>
            </a:prstGeom>
            <a:noFill/>
            <a:ln w="38100">
              <a:solidFill>
                <a:srgbClr val="FA8F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grpSp>
      <p:sp>
        <p:nvSpPr>
          <p:cNvPr id="11" name="TextBox 10">
            <a:extLst>
              <a:ext uri="{FF2B5EF4-FFF2-40B4-BE49-F238E27FC236}">
                <a16:creationId xmlns:a16="http://schemas.microsoft.com/office/drawing/2014/main" id="{057E8402-1F72-1E62-8F35-69B89A02AD07}"/>
              </a:ext>
            </a:extLst>
          </p:cNvPr>
          <p:cNvSpPr txBox="1"/>
          <p:nvPr/>
        </p:nvSpPr>
        <p:spPr>
          <a:xfrm>
            <a:off x="2254012" y="2924130"/>
            <a:ext cx="4682820" cy="2585323"/>
          </a:xfrm>
          <a:prstGeom prst="rect">
            <a:avLst/>
          </a:prstGeom>
          <a:noFill/>
        </p:spPr>
        <p:txBody>
          <a:bodyPr wrap="square" rtlCol="0">
            <a:spAutoFit/>
          </a:bodyPr>
          <a:lstStyle/>
          <a:p>
            <a:r>
              <a:rPr lang="nb-NO" dirty="0">
                <a:latin typeface="Stratos Light" panose="02000000000000000000" pitchFamily="2" charset="0"/>
              </a:rPr>
              <a:t>"Ved å velge </a:t>
            </a:r>
            <a:r>
              <a:rPr lang="nb-NO" dirty="0" err="1">
                <a:latin typeface="Stratos Light" panose="02000000000000000000" pitchFamily="2" charset="0"/>
              </a:rPr>
              <a:t>Defigo</a:t>
            </a:r>
            <a:r>
              <a:rPr lang="nb-NO" dirty="0">
                <a:latin typeface="Stratos Light" panose="02000000000000000000" pitchFamily="2" charset="0"/>
              </a:rPr>
              <a:t> fremfor mer tradisjonell adgangskontroll sparer vi 82 % i installasjonskostnader og vi kan spare 10 200 kilometer med kabling på et av våre største prosjekter – det er kobberkabling hele veien fra Oslo til Jakarta!»</a:t>
            </a:r>
          </a:p>
          <a:p>
            <a:endParaRPr lang="en-GB" b="1" dirty="0">
              <a:solidFill>
                <a:schemeClr val="tx2"/>
              </a:solidFill>
              <a:latin typeface="Stratos Light" panose="02000000000000000000" pitchFamily="2" charset="0"/>
            </a:endParaRPr>
          </a:p>
          <a:p>
            <a:r>
              <a:rPr lang="en-GB" dirty="0" err="1">
                <a:solidFill>
                  <a:schemeClr val="tx2"/>
                </a:solidFill>
                <a:latin typeface="Stratos" panose="02000000000000000000" pitchFamily="2" charset="0"/>
              </a:rPr>
              <a:t>Terje</a:t>
            </a:r>
            <a:r>
              <a:rPr lang="en-GB" dirty="0">
                <a:solidFill>
                  <a:schemeClr val="tx2"/>
                </a:solidFill>
                <a:latin typeface="Stratos" panose="02000000000000000000" pitchFamily="2" charset="0"/>
              </a:rPr>
              <a:t> </a:t>
            </a:r>
            <a:r>
              <a:rPr lang="en-GB" dirty="0" err="1">
                <a:solidFill>
                  <a:schemeClr val="tx2"/>
                </a:solidFill>
                <a:latin typeface="Stratos" panose="02000000000000000000" pitchFamily="2" charset="0"/>
              </a:rPr>
              <a:t>Wathne</a:t>
            </a:r>
            <a:r>
              <a:rPr lang="en-GB" dirty="0">
                <a:solidFill>
                  <a:schemeClr val="tx2"/>
                </a:solidFill>
                <a:latin typeface="Stratos" panose="02000000000000000000" pitchFamily="2" charset="0"/>
              </a:rPr>
              <a:t>, </a:t>
            </a:r>
            <a:r>
              <a:rPr lang="en-GB" dirty="0" err="1">
                <a:solidFill>
                  <a:schemeClr val="tx2"/>
                </a:solidFill>
                <a:latin typeface="Stratos" panose="02000000000000000000" pitchFamily="2" charset="0"/>
              </a:rPr>
              <a:t>Teknisk</a:t>
            </a:r>
            <a:r>
              <a:rPr lang="en-GB" dirty="0">
                <a:solidFill>
                  <a:schemeClr val="tx2"/>
                </a:solidFill>
                <a:latin typeface="Stratos" panose="02000000000000000000" pitchFamily="2" charset="0"/>
              </a:rPr>
              <a:t> </a:t>
            </a:r>
            <a:r>
              <a:rPr lang="en-GB" dirty="0" err="1">
                <a:solidFill>
                  <a:schemeClr val="tx2"/>
                </a:solidFill>
                <a:latin typeface="Stratos" panose="02000000000000000000" pitchFamily="2" charset="0"/>
              </a:rPr>
              <a:t>eiendomssjef</a:t>
            </a:r>
            <a:r>
              <a:rPr lang="en-GB" dirty="0">
                <a:solidFill>
                  <a:schemeClr val="tx2"/>
                </a:solidFill>
                <a:latin typeface="Stratos" panose="02000000000000000000" pitchFamily="2" charset="0"/>
              </a:rPr>
              <a:t>, </a:t>
            </a:r>
            <a:br>
              <a:rPr lang="en-GB" dirty="0">
                <a:solidFill>
                  <a:schemeClr val="tx2"/>
                </a:solidFill>
                <a:latin typeface="Stratos" panose="02000000000000000000" pitchFamily="2" charset="0"/>
              </a:rPr>
            </a:br>
            <a:r>
              <a:rPr lang="en-GB" dirty="0">
                <a:solidFill>
                  <a:schemeClr val="tx2"/>
                </a:solidFill>
                <a:latin typeface="Stratos" panose="02000000000000000000" pitchFamily="2" charset="0"/>
              </a:rPr>
              <a:t>Mustad </a:t>
            </a:r>
            <a:r>
              <a:rPr lang="en-GB" dirty="0" err="1">
                <a:solidFill>
                  <a:schemeClr val="tx2"/>
                </a:solidFill>
                <a:latin typeface="Stratos" panose="02000000000000000000" pitchFamily="2" charset="0"/>
              </a:rPr>
              <a:t>Eiendom</a:t>
            </a:r>
            <a:endParaRPr lang="en-NO" dirty="0">
              <a:solidFill>
                <a:schemeClr val="tx2"/>
              </a:solidFill>
              <a:latin typeface="Stratos" panose="02000000000000000000" pitchFamily="2" charset="0"/>
            </a:endParaRPr>
          </a:p>
        </p:txBody>
      </p:sp>
      <p:pic>
        <p:nvPicPr>
          <p:cNvPr id="12" name="Graphic 11">
            <a:extLst>
              <a:ext uri="{FF2B5EF4-FFF2-40B4-BE49-F238E27FC236}">
                <a16:creationId xmlns:a16="http://schemas.microsoft.com/office/drawing/2014/main" id="{3D14B540-A68C-AE5F-4C6D-0C9D8A994D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42456" y="5578655"/>
            <a:ext cx="890946" cy="494970"/>
          </a:xfrm>
          <a:prstGeom prst="rect">
            <a:avLst/>
          </a:prstGeom>
        </p:spPr>
      </p:pic>
      <p:sp>
        <p:nvSpPr>
          <p:cNvPr id="13" name="Title 1">
            <a:extLst>
              <a:ext uri="{FF2B5EF4-FFF2-40B4-BE49-F238E27FC236}">
                <a16:creationId xmlns:a16="http://schemas.microsoft.com/office/drawing/2014/main" id="{F87F2167-378D-D81F-C990-726FAA9515C0}"/>
              </a:ext>
            </a:extLst>
          </p:cNvPr>
          <p:cNvSpPr txBox="1">
            <a:spLocks/>
          </p:cNvSpPr>
          <p:nvPr/>
        </p:nvSpPr>
        <p:spPr>
          <a:xfrm>
            <a:off x="751742" y="-107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02114C"/>
                </a:solidFill>
                <a:latin typeface="Stratos" panose="02000000000000000000" pitchFamily="50" charset="0"/>
                <a:ea typeface="+mj-ea"/>
                <a:cs typeface="+mj-cs"/>
              </a:defRPr>
            </a:lvl1pPr>
          </a:lstStyle>
          <a:p>
            <a:r>
              <a:rPr lang="nb-NO" sz="3400" dirty="0">
                <a:solidFill>
                  <a:schemeClr val="tx2"/>
                </a:solidFill>
                <a:latin typeface="Stratos" panose="02000000000000000000" pitchFamily="2" charset="0"/>
              </a:rPr>
              <a:t>Spar kostnad </a:t>
            </a:r>
            <a:r>
              <a:rPr lang="nb-NO" dirty="0">
                <a:solidFill>
                  <a:schemeClr val="tx1"/>
                </a:solidFill>
                <a:latin typeface="Stratos Light" panose="02000000000000000000" pitchFamily="2" charset="0"/>
              </a:rPr>
              <a:t>ved å redusere kablingen</a:t>
            </a:r>
            <a:endParaRPr lang="en-NO" dirty="0">
              <a:solidFill>
                <a:schemeClr val="tx2"/>
              </a:solidFill>
              <a:latin typeface="Stratos Light" panose="02000000000000000000" pitchFamily="2" charset="0"/>
            </a:endParaRPr>
          </a:p>
        </p:txBody>
      </p:sp>
      <p:pic>
        <p:nvPicPr>
          <p:cNvPr id="14" name="Graphic 13">
            <a:extLst>
              <a:ext uri="{FF2B5EF4-FFF2-40B4-BE49-F238E27FC236}">
                <a16:creationId xmlns:a16="http://schemas.microsoft.com/office/drawing/2014/main" id="{52DA3F2E-345A-08F7-6B83-A2962590240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24499"/>
          <a:stretch/>
        </p:blipFill>
        <p:spPr>
          <a:xfrm>
            <a:off x="10706951" y="6379992"/>
            <a:ext cx="1227625" cy="356293"/>
          </a:xfrm>
          <a:prstGeom prst="rect">
            <a:avLst/>
          </a:prstGeom>
        </p:spPr>
      </p:pic>
    </p:spTree>
    <p:extLst>
      <p:ext uri="{BB962C8B-B14F-4D97-AF65-F5344CB8AC3E}">
        <p14:creationId xmlns:p14="http://schemas.microsoft.com/office/powerpoint/2010/main" val="18021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DD4B-1A32-2BF5-979D-DB66AB49B615}"/>
              </a:ext>
            </a:extLst>
          </p:cNvPr>
          <p:cNvSpPr>
            <a:spLocks noGrp="1"/>
          </p:cNvSpPr>
          <p:nvPr>
            <p:ph type="title"/>
          </p:nvPr>
        </p:nvSpPr>
        <p:spPr/>
        <p:txBody>
          <a:bodyPr/>
          <a:lstStyle/>
          <a:p>
            <a:endParaRPr lang="en-GB"/>
          </a:p>
        </p:txBody>
      </p:sp>
      <p:pic>
        <p:nvPicPr>
          <p:cNvPr id="15" name="Plassholder for innhold 14" descr="Et bilde som inneholder tekst&#10;&#10;Automatisk generert beskrivelse">
            <a:extLst>
              <a:ext uri="{FF2B5EF4-FFF2-40B4-BE49-F238E27FC236}">
                <a16:creationId xmlns:a16="http://schemas.microsoft.com/office/drawing/2014/main" id="{58DAAC4D-15DC-EA61-F2F9-0061F4130A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7" name="TextBox 6">
            <a:extLst>
              <a:ext uri="{FF2B5EF4-FFF2-40B4-BE49-F238E27FC236}">
                <a16:creationId xmlns:a16="http://schemas.microsoft.com/office/drawing/2014/main" id="{4CBC6D09-A3D2-C3D5-571F-DB66AEBF95DF}"/>
              </a:ext>
            </a:extLst>
          </p:cNvPr>
          <p:cNvSpPr txBox="1"/>
          <p:nvPr/>
        </p:nvSpPr>
        <p:spPr>
          <a:xfrm>
            <a:off x="4173040" y="455781"/>
            <a:ext cx="3840659" cy="384043"/>
          </a:xfrm>
          <a:prstGeom prst="rect">
            <a:avLst/>
          </a:prstGeom>
          <a:noFill/>
        </p:spPr>
        <p:txBody>
          <a:bodyPr wrap="square">
            <a:noAutofit/>
          </a:bodyPr>
          <a:lstStyle/>
          <a:p>
            <a:pPr algn="ctr"/>
            <a:r>
              <a:rPr lang="nb-NO" sz="1867" spc="300" dirty="0">
                <a:solidFill>
                  <a:srgbClr val="05134D"/>
                </a:solidFill>
                <a:latin typeface="Stratos Light" panose="02000000000000000000" pitchFamily="2" charset="0"/>
                <a:ea typeface="Open Sans" panose="020B0606030504020204" pitchFamily="34" charset="0"/>
                <a:cs typeface="Open Sans" panose="020B0606030504020204" pitchFamily="34" charset="0"/>
              </a:rPr>
              <a:t>SIMPLER. SAFER. SMARTER.</a:t>
            </a:r>
          </a:p>
        </p:txBody>
      </p:sp>
      <p:sp>
        <p:nvSpPr>
          <p:cNvPr id="6" name="Rectangle 7">
            <a:extLst>
              <a:ext uri="{FF2B5EF4-FFF2-40B4-BE49-F238E27FC236}">
                <a16:creationId xmlns:a16="http://schemas.microsoft.com/office/drawing/2014/main" id="{E927F288-0D6C-B41F-AF6D-F55F324C911C}"/>
              </a:ext>
            </a:extLst>
          </p:cNvPr>
          <p:cNvSpPr/>
          <p:nvPr/>
        </p:nvSpPr>
        <p:spPr>
          <a:xfrm>
            <a:off x="8377467" y="4731239"/>
            <a:ext cx="2976333" cy="864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b="1" dirty="0">
                <a:solidFill>
                  <a:srgbClr val="05134D"/>
                </a:solidFill>
                <a:latin typeface="Stratos" panose="020B0000000000000000" pitchFamily="34" charset="0"/>
              </a:rPr>
              <a:t>Digital porttelefon </a:t>
            </a:r>
            <a:r>
              <a:rPr lang="nb-NO" dirty="0">
                <a:solidFill>
                  <a:srgbClr val="05134D"/>
                </a:solidFill>
                <a:latin typeface="Stratos" panose="020B0000000000000000" pitchFamily="34" charset="0"/>
              </a:rPr>
              <a:t>med</a:t>
            </a:r>
            <a:r>
              <a:rPr lang="nb-NO" b="1" dirty="0">
                <a:solidFill>
                  <a:srgbClr val="05134D"/>
                </a:solidFill>
                <a:latin typeface="Stratos" panose="020B0000000000000000" pitchFamily="34" charset="0"/>
              </a:rPr>
              <a:t> </a:t>
            </a:r>
            <a:r>
              <a:rPr lang="nb-NO" dirty="0">
                <a:solidFill>
                  <a:srgbClr val="05134D"/>
                </a:solidFill>
                <a:latin typeface="Stratos" panose="020B0000000000000000" pitchFamily="34" charset="0"/>
              </a:rPr>
              <a:t>touchscreen, kamera og</a:t>
            </a:r>
            <a:br>
              <a:rPr lang="nb-NO" dirty="0">
                <a:solidFill>
                  <a:srgbClr val="05134D"/>
                </a:solidFill>
                <a:latin typeface="Stratos" panose="020B0000000000000000" pitchFamily="34" charset="0"/>
              </a:rPr>
            </a:br>
            <a:r>
              <a:rPr lang="nb-NO" dirty="0">
                <a:solidFill>
                  <a:srgbClr val="05134D"/>
                </a:solidFill>
                <a:latin typeface="Stratos" panose="020B0000000000000000" pitchFamily="34" charset="0"/>
              </a:rPr>
              <a:t>RFID leser for brikker</a:t>
            </a:r>
            <a:endParaRPr lang="nb-NO" b="1" dirty="0">
              <a:solidFill>
                <a:srgbClr val="05134D"/>
              </a:solidFill>
              <a:latin typeface="Stratos" panose="020B0000000000000000" pitchFamily="34" charset="0"/>
            </a:endParaRPr>
          </a:p>
        </p:txBody>
      </p:sp>
      <p:sp>
        <p:nvSpPr>
          <p:cNvPr id="8" name="Rectangle 7">
            <a:extLst>
              <a:ext uri="{FF2B5EF4-FFF2-40B4-BE49-F238E27FC236}">
                <a16:creationId xmlns:a16="http://schemas.microsoft.com/office/drawing/2014/main" id="{67BEDF97-0713-4F0D-B4A0-93CEC134E8D8}"/>
              </a:ext>
            </a:extLst>
          </p:cNvPr>
          <p:cNvSpPr/>
          <p:nvPr/>
        </p:nvSpPr>
        <p:spPr>
          <a:xfrm>
            <a:off x="4607834" y="4637952"/>
            <a:ext cx="2976332" cy="864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5134D"/>
                </a:solidFill>
                <a:latin typeface="Stratos" panose="020B0000000000000000" pitchFamily="34" charset="0"/>
              </a:rPr>
              <a:t>Nøkkelfri adgang med </a:t>
            </a:r>
            <a:br>
              <a:rPr lang="nb-NO" dirty="0">
                <a:solidFill>
                  <a:srgbClr val="05134D"/>
                </a:solidFill>
                <a:latin typeface="Stratos" panose="020B0000000000000000" pitchFamily="34" charset="0"/>
              </a:rPr>
            </a:br>
            <a:r>
              <a:rPr lang="nb-NO" b="1" dirty="0">
                <a:solidFill>
                  <a:srgbClr val="05134D"/>
                </a:solidFill>
                <a:latin typeface="Stratos" panose="020B0000000000000000" pitchFamily="34" charset="0"/>
              </a:rPr>
              <a:t>mobilapplikasjon </a:t>
            </a:r>
            <a:r>
              <a:rPr lang="nb-NO" dirty="0">
                <a:solidFill>
                  <a:srgbClr val="05134D"/>
                </a:solidFill>
                <a:latin typeface="Stratos" panose="020B0000000000000000" pitchFamily="34" charset="0"/>
              </a:rPr>
              <a:t>og brikker</a:t>
            </a:r>
          </a:p>
        </p:txBody>
      </p:sp>
      <p:sp>
        <p:nvSpPr>
          <p:cNvPr id="9" name="Rectangle 7">
            <a:extLst>
              <a:ext uri="{FF2B5EF4-FFF2-40B4-BE49-F238E27FC236}">
                <a16:creationId xmlns:a16="http://schemas.microsoft.com/office/drawing/2014/main" id="{C46E804E-AA6F-896B-B1BB-701EA883C1FE}"/>
              </a:ext>
            </a:extLst>
          </p:cNvPr>
          <p:cNvSpPr/>
          <p:nvPr/>
        </p:nvSpPr>
        <p:spPr>
          <a:xfrm>
            <a:off x="838201" y="4637951"/>
            <a:ext cx="2976332" cy="8640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a:solidFill>
                  <a:srgbClr val="05134D"/>
                </a:solidFill>
                <a:latin typeface="Stratos" panose="020B0000000000000000" pitchFamily="34" charset="0"/>
              </a:rPr>
              <a:t>Web-basert </a:t>
            </a:r>
            <a:r>
              <a:rPr lang="nb-NO" b="1" dirty="0">
                <a:solidFill>
                  <a:srgbClr val="05134D"/>
                </a:solidFill>
                <a:latin typeface="Stratos" panose="020B0000000000000000" pitchFamily="34" charset="0"/>
              </a:rPr>
              <a:t>administrasjonsportal</a:t>
            </a:r>
          </a:p>
        </p:txBody>
      </p:sp>
      <p:pic>
        <p:nvPicPr>
          <p:cNvPr id="10" name="Bilde 9">
            <a:extLst>
              <a:ext uri="{FF2B5EF4-FFF2-40B4-BE49-F238E27FC236}">
                <a16:creationId xmlns:a16="http://schemas.microsoft.com/office/drawing/2014/main" id="{815FDDA4-C209-0281-9F18-5A1F3823CE6D}"/>
              </a:ext>
            </a:extLst>
          </p:cNvPr>
          <p:cNvPicPr>
            <a:picLocks noChangeAspect="1"/>
          </p:cNvPicPr>
          <p:nvPr/>
        </p:nvPicPr>
        <p:blipFill rotWithShape="1">
          <a:blip r:embed="rId4">
            <a:extLst>
              <a:ext uri="{28A0092B-C50C-407E-A947-70E740481C1C}">
                <a14:useLocalDpi xmlns:a14="http://schemas.microsoft.com/office/drawing/2010/main" val="0"/>
              </a:ext>
            </a:extLst>
          </a:blip>
          <a:srcRect l="27765" t="4409" r="29154" b="6174"/>
          <a:stretch/>
        </p:blipFill>
        <p:spPr>
          <a:xfrm>
            <a:off x="4607834" y="1988841"/>
            <a:ext cx="2976332" cy="2531193"/>
          </a:xfrm>
          <a:prstGeom prst="roundRect">
            <a:avLst/>
          </a:prstGeom>
        </p:spPr>
      </p:pic>
      <p:pic>
        <p:nvPicPr>
          <p:cNvPr id="11" name="Bilde 21">
            <a:extLst>
              <a:ext uri="{FF2B5EF4-FFF2-40B4-BE49-F238E27FC236}">
                <a16:creationId xmlns:a16="http://schemas.microsoft.com/office/drawing/2014/main" id="{375A4DEF-EEAE-2599-E0C8-563292212EEB}"/>
              </a:ext>
            </a:extLst>
          </p:cNvPr>
          <p:cNvPicPr>
            <a:picLocks noChangeAspect="1"/>
          </p:cNvPicPr>
          <p:nvPr/>
        </p:nvPicPr>
        <p:blipFill>
          <a:blip r:embed="rId5">
            <a:extLst>
              <a:ext uri="{28A0092B-C50C-407E-A947-70E740481C1C}">
                <a14:useLocalDpi xmlns:a14="http://schemas.microsoft.com/office/drawing/2010/main" val="0"/>
              </a:ext>
            </a:extLst>
          </a:blip>
          <a:srcRect l="16929" r="16929"/>
          <a:stretch/>
        </p:blipFill>
        <p:spPr>
          <a:xfrm>
            <a:off x="838200" y="1981199"/>
            <a:ext cx="2976332" cy="2531193"/>
          </a:xfrm>
          <a:prstGeom prst="roundRect">
            <a:avLst/>
          </a:prstGeom>
        </p:spPr>
      </p:pic>
      <p:pic>
        <p:nvPicPr>
          <p:cNvPr id="12" name="Bilde 21">
            <a:extLst>
              <a:ext uri="{FF2B5EF4-FFF2-40B4-BE49-F238E27FC236}">
                <a16:creationId xmlns:a16="http://schemas.microsoft.com/office/drawing/2014/main" id="{BC430A74-3DB0-5C4C-1CCE-B54BEC2AB534}"/>
              </a:ext>
            </a:extLst>
          </p:cNvPr>
          <p:cNvPicPr>
            <a:picLocks noChangeAspect="1"/>
          </p:cNvPicPr>
          <p:nvPr/>
        </p:nvPicPr>
        <p:blipFill rotWithShape="1">
          <a:blip r:embed="rId6">
            <a:extLst>
              <a:ext uri="{28A0092B-C50C-407E-A947-70E740481C1C}">
                <a14:useLocalDpi xmlns:a14="http://schemas.microsoft.com/office/drawing/2010/main" val="0"/>
              </a:ext>
            </a:extLst>
          </a:blip>
          <a:srcRect l="21708" t="3796" r="12490" b="12250"/>
          <a:stretch/>
        </p:blipFill>
        <p:spPr>
          <a:xfrm>
            <a:off x="8377468" y="1981199"/>
            <a:ext cx="2976332" cy="2531193"/>
          </a:xfrm>
          <a:prstGeom prst="roundRect">
            <a:avLst/>
          </a:prstGeom>
        </p:spPr>
      </p:pic>
      <p:sp>
        <p:nvSpPr>
          <p:cNvPr id="13" name="Title 1">
            <a:extLst>
              <a:ext uri="{FF2B5EF4-FFF2-40B4-BE49-F238E27FC236}">
                <a16:creationId xmlns:a16="http://schemas.microsoft.com/office/drawing/2014/main" id="{95AD87DD-FF19-3FBF-A9AA-207E243629CA}"/>
              </a:ext>
            </a:extLst>
          </p:cNvPr>
          <p:cNvSpPr txBox="1">
            <a:spLocks/>
          </p:cNvSpPr>
          <p:nvPr/>
        </p:nvSpPr>
        <p:spPr>
          <a:xfrm>
            <a:off x="838200" y="547625"/>
            <a:ext cx="10515600" cy="13519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b-NO" sz="3200" dirty="0">
                <a:solidFill>
                  <a:srgbClr val="05134D"/>
                </a:solidFill>
                <a:latin typeface="Stratos" panose="020B0000000000000000" pitchFamily="34" charset="0"/>
                <a:ea typeface="Open Sans" panose="020B0606030504020204" pitchFamily="34" charset="0"/>
                <a:cs typeface="Open Sans" panose="020B0606030504020204" pitchFamily="34" charset="0"/>
              </a:rPr>
              <a:t>Designet og utviklet i Norge, selges som en tjeneste</a:t>
            </a:r>
            <a:endParaRPr lang="en-US" sz="1800" dirty="0">
              <a:solidFill>
                <a:srgbClr val="05134D"/>
              </a:solidFill>
            </a:endParaRPr>
          </a:p>
        </p:txBody>
      </p:sp>
    </p:spTree>
    <p:extLst>
      <p:ext uri="{BB962C8B-B14F-4D97-AF65-F5344CB8AC3E}">
        <p14:creationId xmlns:p14="http://schemas.microsoft.com/office/powerpoint/2010/main" val="3717374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8DD4B-1A32-2BF5-979D-DB66AB49B61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73DF487-13DA-822B-D2C0-5EB8D9B9B394}"/>
              </a:ext>
            </a:extLst>
          </p:cNvPr>
          <p:cNvSpPr>
            <a:spLocks noGrp="1"/>
          </p:cNvSpPr>
          <p:nvPr>
            <p:ph idx="1"/>
          </p:nvPr>
        </p:nvSpPr>
        <p:spPr/>
        <p:txBody>
          <a:bodyPr/>
          <a:lstStyle/>
          <a:p>
            <a:endParaRPr lang="en-GB"/>
          </a:p>
        </p:txBody>
      </p:sp>
      <p:pic>
        <p:nvPicPr>
          <p:cNvPr id="4" name="Picture 3" descr="Low angle view of tall buildings&#10;&#10;Description automatically generated with medium confidence">
            <a:extLst>
              <a:ext uri="{FF2B5EF4-FFF2-40B4-BE49-F238E27FC236}">
                <a16:creationId xmlns:a16="http://schemas.microsoft.com/office/drawing/2014/main" id="{93D8E486-AEA4-3F0C-2B94-849E32785D3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TextBox 16">
            <a:extLst>
              <a:ext uri="{FF2B5EF4-FFF2-40B4-BE49-F238E27FC236}">
                <a16:creationId xmlns:a16="http://schemas.microsoft.com/office/drawing/2014/main" id="{B4E19659-081E-FB4E-27E0-4D1C13DFFE7B}"/>
              </a:ext>
            </a:extLst>
          </p:cNvPr>
          <p:cNvSpPr txBox="1"/>
          <p:nvPr/>
        </p:nvSpPr>
        <p:spPr>
          <a:xfrm>
            <a:off x="0" y="2709612"/>
            <a:ext cx="12192000" cy="938719"/>
          </a:xfrm>
          <a:prstGeom prst="rect">
            <a:avLst/>
          </a:prstGeom>
          <a:noFill/>
        </p:spPr>
        <p:txBody>
          <a:bodyPr wrap="square" rtlCol="0">
            <a:spAutoFit/>
          </a:bodyPr>
          <a:lstStyle/>
          <a:p>
            <a:pPr algn="ctr">
              <a:spcAft>
                <a:spcPts val="600"/>
              </a:spcAft>
            </a:pPr>
            <a:r>
              <a:rPr lang="nb-NO" sz="5500" spc="300" dirty="0">
                <a:solidFill>
                  <a:schemeClr val="bg1"/>
                </a:solidFill>
                <a:latin typeface="Stratos Light" panose="02000000000000000000" pitchFamily="2" charset="0"/>
                <a:ea typeface="Open Sans" panose="020B0606030504020204" pitchFamily="34" charset="0"/>
                <a:cs typeface="Open Sans" panose="020B0606030504020204" pitchFamily="34" charset="0"/>
              </a:rPr>
              <a:t>Tusen takk</a:t>
            </a:r>
          </a:p>
        </p:txBody>
      </p:sp>
      <p:sp>
        <p:nvSpPr>
          <p:cNvPr id="7" name="TextBox 6">
            <a:extLst>
              <a:ext uri="{FF2B5EF4-FFF2-40B4-BE49-F238E27FC236}">
                <a16:creationId xmlns:a16="http://schemas.microsoft.com/office/drawing/2014/main" id="{4CBC6D09-A3D2-C3D5-571F-DB66AEBF95DF}"/>
              </a:ext>
            </a:extLst>
          </p:cNvPr>
          <p:cNvSpPr txBox="1"/>
          <p:nvPr/>
        </p:nvSpPr>
        <p:spPr>
          <a:xfrm>
            <a:off x="4173040" y="455781"/>
            <a:ext cx="3840659" cy="384043"/>
          </a:xfrm>
          <a:prstGeom prst="rect">
            <a:avLst/>
          </a:prstGeom>
          <a:noFill/>
        </p:spPr>
        <p:txBody>
          <a:bodyPr wrap="square">
            <a:noAutofit/>
          </a:bodyPr>
          <a:lstStyle/>
          <a:p>
            <a:pPr algn="ctr"/>
            <a:r>
              <a:rPr lang="nb-NO" sz="1867" spc="300" dirty="0">
                <a:solidFill>
                  <a:schemeClr val="bg2"/>
                </a:solidFill>
                <a:latin typeface="Stratos Light" panose="02000000000000000000" pitchFamily="2" charset="0"/>
                <a:ea typeface="Open Sans" panose="020B0606030504020204" pitchFamily="34" charset="0"/>
                <a:cs typeface="Open Sans" panose="020B0606030504020204" pitchFamily="34" charset="0"/>
              </a:rPr>
              <a:t>SIMPLER. SAFER. SMARTER.</a:t>
            </a:r>
          </a:p>
        </p:txBody>
      </p:sp>
    </p:spTree>
    <p:extLst>
      <p:ext uri="{BB962C8B-B14F-4D97-AF65-F5344CB8AC3E}">
        <p14:creationId xmlns:p14="http://schemas.microsoft.com/office/powerpoint/2010/main" val="275590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7549</TotalTime>
  <Words>418</Words>
  <Application>Microsoft Macintosh PowerPoint</Application>
  <PresentationFormat>Widescreen</PresentationFormat>
  <Paragraphs>35</Paragraphs>
  <Slides>9</Slides>
  <Notes>9</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9</vt:i4>
      </vt:variant>
    </vt:vector>
  </HeadingPairs>
  <TitlesOfParts>
    <vt:vector size="15" baseType="lpstr">
      <vt:lpstr>Arial</vt:lpstr>
      <vt:lpstr>Calibri</vt:lpstr>
      <vt:lpstr>Calibri Light</vt:lpstr>
      <vt:lpstr>Stratos</vt:lpstr>
      <vt:lpstr>Stratos Light</vt:lpstr>
      <vt:lpstr>Office Theme</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Salmon</dc:creator>
  <cp:lastModifiedBy>Ludvik Blom</cp:lastModifiedBy>
  <cp:revision>8</cp:revision>
  <dcterms:created xsi:type="dcterms:W3CDTF">2022-10-13T11:57:31Z</dcterms:created>
  <dcterms:modified xsi:type="dcterms:W3CDTF">2022-10-18T18:30:01Z</dcterms:modified>
</cp:coreProperties>
</file>