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60" r:id="rId1"/>
  </p:sldMasterIdLst>
  <p:notesMasterIdLst>
    <p:notesMasterId r:id="rId7"/>
  </p:notesMasterIdLst>
  <p:sldIdLst>
    <p:sldId id="437" r:id="rId2"/>
    <p:sldId id="424" r:id="rId3"/>
    <p:sldId id="436" r:id="rId4"/>
    <p:sldId id="374" r:id="rId5"/>
    <p:sldId id="431" r:id="rId6"/>
  </p:sldIdLst>
  <p:sldSz cx="9144000" cy="5143500" type="screen16x9"/>
  <p:notesSz cx="10234613" cy="7104063"/>
  <p:custDataLst>
    <p:tags r:id="rId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8" userDrawn="1">
          <p15:clr>
            <a:srgbClr val="A4A3A4"/>
          </p15:clr>
        </p15:guide>
        <p15:guide id="2" pos="385" userDrawn="1">
          <p15:clr>
            <a:srgbClr val="A4A3A4"/>
          </p15:clr>
        </p15:guide>
        <p15:guide id="3" orient="horz" pos="301" userDrawn="1">
          <p15:clr>
            <a:srgbClr val="A4A3A4"/>
          </p15:clr>
        </p15:guide>
        <p15:guide id="4" orient="horz" pos="2368" userDrawn="1">
          <p15:clr>
            <a:srgbClr val="A4A3A4"/>
          </p15:clr>
        </p15:guide>
        <p15:guide id="5" orient="horz" pos="1847" userDrawn="1">
          <p15:clr>
            <a:srgbClr val="A4A3A4"/>
          </p15:clr>
        </p15:guide>
        <p15:guide id="6" orient="horz" pos="645" userDrawn="1">
          <p15:clr>
            <a:srgbClr val="A4A3A4"/>
          </p15:clr>
        </p15:guide>
        <p15:guide id="7" orient="horz" pos="928" userDrawn="1">
          <p15:clr>
            <a:srgbClr val="A4A3A4"/>
          </p15:clr>
        </p15:guide>
        <p15:guide id="8" orient="horz" pos="813" userDrawn="1">
          <p15:clr>
            <a:srgbClr val="A4A3A4"/>
          </p15:clr>
        </p15:guide>
        <p15:guide id="9" orient="horz" pos="1489" userDrawn="1">
          <p15:clr>
            <a:srgbClr val="A4A3A4"/>
          </p15:clr>
        </p15:guide>
        <p15:guide id="10" pos="5148"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hCxkLOLrKPipWNn+6A4z5L6ubD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E2F1F2"/>
    <a:srgbClr val="558ED5"/>
    <a:srgbClr val="15A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5345" autoAdjust="0"/>
  </p:normalViewPr>
  <p:slideViewPr>
    <p:cSldViewPr snapToGrid="0">
      <p:cViewPr varScale="1">
        <p:scale>
          <a:sx n="118" d="100"/>
          <a:sy n="118" d="100"/>
        </p:scale>
        <p:origin x="976" y="76"/>
      </p:cViewPr>
      <p:guideLst>
        <p:guide orient="horz" pos="418"/>
        <p:guide pos="385"/>
        <p:guide orient="horz" pos="301"/>
        <p:guide orient="horz" pos="2368"/>
        <p:guide orient="horz" pos="1847"/>
        <p:guide orient="horz" pos="645"/>
        <p:guide orient="horz" pos="928"/>
        <p:guide orient="horz" pos="813"/>
        <p:guide orient="horz" pos="1489"/>
        <p:guide pos="5148"/>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89" Type="http://schemas.openxmlformats.org/officeDocument/2006/relationships/viewProps" Target="viewProps.xml"/><Relationship Id="rId7" Type="http://schemas.openxmlformats.org/officeDocument/2006/relationships/notesMaster" Target="notesMasters/notesMaster1.xml"/><Relationship Id="rId2" Type="http://schemas.openxmlformats.org/officeDocument/2006/relationships/slide" Target="slides/slide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87" Type="http://customschemas.google.com/relationships/presentationmetadata" Target="metadata"/><Relationship Id="rId5" Type="http://schemas.openxmlformats.org/officeDocument/2006/relationships/slide" Target="slides/slide4.xml"/><Relationship Id="rId90" Type="http://schemas.openxmlformats.org/officeDocument/2006/relationships/theme" Target="theme/theme1.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49550" y="531813"/>
            <a:ext cx="4735513" cy="2665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23462" y="3374431"/>
            <a:ext cx="8187690" cy="3196828"/>
          </a:xfrm>
          <a:prstGeom prst="rect">
            <a:avLst/>
          </a:prstGeom>
          <a:noFill/>
          <a:ln>
            <a:noFill/>
          </a:ln>
        </p:spPr>
        <p:txBody>
          <a:bodyPr spcFirstLastPara="1" wrap="square" lIns="94744" tIns="94744" rIns="94744" bIns="94744"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orldgbc.org/news-media/WorldGBC-embodied-carbon-report-published"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orldgbc.org/news-media/WorldGBC-embodied-carbon-report-published#_ftn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orldgbc.org/news-media/WorldGBC-embodied-carbon-report-publishe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orldgbc.org/news-media/WorldGBC-embodied-carbon-report-published#_ftn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651b0aaca_0_0:notes"/>
          <p:cNvSpPr>
            <a:spLocks noGrp="1" noRot="1" noChangeAspect="1"/>
          </p:cNvSpPr>
          <p:nvPr>
            <p:ph type="sldImg" idx="2"/>
          </p:nvPr>
        </p:nvSpPr>
        <p:spPr>
          <a:xfrm>
            <a:off x="2749550" y="531813"/>
            <a:ext cx="4735513" cy="2665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2" name="Google Shape;1942;gc651b0aaca_0_0:notes"/>
          <p:cNvSpPr txBox="1">
            <a:spLocks noGrp="1"/>
          </p:cNvSpPr>
          <p:nvPr>
            <p:ph type="body" idx="1"/>
          </p:nvPr>
        </p:nvSpPr>
        <p:spPr>
          <a:xfrm>
            <a:off x="1023462" y="3374431"/>
            <a:ext cx="8187690" cy="3196828"/>
          </a:xfrm>
          <a:prstGeom prst="rect">
            <a:avLst/>
          </a:prstGeom>
          <a:noFill/>
          <a:ln>
            <a:noFill/>
          </a:ln>
        </p:spPr>
        <p:txBody>
          <a:bodyPr spcFirstLastPara="1" wrap="square" lIns="94744" tIns="94744" rIns="94744" bIns="94744" anchor="t" anchorCtr="0">
            <a:noAutofit/>
          </a:bodyPr>
          <a:lstStyle/>
          <a:p>
            <a:pPr marL="0" indent="0">
              <a:buNone/>
            </a:pPr>
            <a:r>
              <a:rPr lang="en-US" sz="1000" dirty="0">
                <a:latin typeface="Calibri" panose="020F0502020204030204" pitchFamily="34" charset="0"/>
                <a:cs typeface="Calibri" panose="020F0502020204030204" pitchFamily="34" charset="0"/>
              </a:rPr>
              <a:t>ClevAir harvest data from IoT devices and BMS in buildings, real time, 24/7. This data is enriched with weather data and used by our software to optimize HVAC, and typically reduce the energy consumption for HVAC by 10 to 40%</a:t>
            </a:r>
          </a:p>
          <a:p>
            <a:pPr marL="0" indent="0">
              <a:buNone/>
            </a:pPr>
            <a:r>
              <a:rPr lang="en-GB" sz="900" dirty="0">
                <a:solidFill>
                  <a:srgbClr val="1155CC"/>
                </a:solidFill>
                <a:latin typeface="Helvetica Neue"/>
                <a:hlinkClick r:id="rId3"/>
              </a:rPr>
              <a:t>https://worldgbc.org/news-media/WorldGBC-embodied-carbon-report-published</a:t>
            </a:r>
            <a:r>
              <a:rPr lang="en-GB" sz="900" dirty="0">
                <a:solidFill>
                  <a:srgbClr val="1155CC"/>
                </a:solidFill>
                <a:latin typeface="Helvetica Neue"/>
              </a:rPr>
              <a:t>  -  T</a:t>
            </a:r>
            <a:r>
              <a:rPr lang="en-GB" sz="900" dirty="0">
                <a:solidFill>
                  <a:srgbClr val="222222"/>
                </a:solidFill>
                <a:latin typeface="Helvetica Neue"/>
              </a:rPr>
              <a:t>ogether, building and construction are responsible for 39% of all carbon emissions in the world</a:t>
            </a:r>
            <a:r>
              <a:rPr lang="en-GB" sz="900" dirty="0">
                <a:solidFill>
                  <a:srgbClr val="DCA10D"/>
                </a:solidFill>
                <a:latin typeface="Helvetica Neue"/>
                <a:hlinkClick r:id="rId4"/>
              </a:rPr>
              <a:t>[1]</a:t>
            </a:r>
            <a:r>
              <a:rPr lang="en-GB" sz="900" dirty="0">
                <a:solidFill>
                  <a:srgbClr val="222222"/>
                </a:solidFill>
                <a:latin typeface="Helvetica Neue"/>
              </a:rPr>
              <a:t>, with operational emissions (from energy used to heat, cool and light buildings) accounting for 28%. The remaining 11% comes from embodied carbon emissions, or ‘upfront’ carbon that is associated with materials and construction processes throughout the whole building lifecycle. </a:t>
            </a:r>
            <a:r>
              <a:rPr lang="en-GB" sz="900" dirty="0" err="1">
                <a:solidFill>
                  <a:srgbClr val="222222"/>
                </a:solidFill>
                <a:latin typeface="Helvetica Neue"/>
              </a:rPr>
              <a:t>WorldGBC’s</a:t>
            </a:r>
            <a:r>
              <a:rPr lang="en-GB" sz="900" dirty="0">
                <a:solidFill>
                  <a:srgbClr val="222222"/>
                </a:solidFill>
                <a:latin typeface="Helvetica Neue"/>
              </a:rPr>
              <a:t> vision to fully decarbonise the sector requires eliminating both operational and embodied carbon emissions.</a:t>
            </a:r>
          </a:p>
          <a:p>
            <a:pPr marL="0" indent="0">
              <a:buNone/>
            </a:pPr>
            <a:endParaRPr lang="en-GB" b="0" dirty="0">
              <a:solidFill>
                <a:srgbClr val="1155CC"/>
              </a:solidFill>
              <a:effectLst/>
              <a:latin typeface="Helvetica Neue"/>
            </a:endParaRPr>
          </a:p>
          <a:p>
            <a:pPr marL="144771" indent="0">
              <a:buNone/>
            </a:pPr>
            <a:endParaRPr lang="en-GB" b="0" dirty="0">
              <a:solidFill>
                <a:srgbClr val="1155CC"/>
              </a:solidFill>
              <a:effectLst/>
              <a:latin typeface="Helvetica Neue"/>
            </a:endParaRPr>
          </a:p>
          <a:p>
            <a:pPr marL="0" indent="0">
              <a:buNone/>
            </a:pPr>
            <a:endParaRPr lang="en-US" dirty="0"/>
          </a:p>
          <a:p>
            <a:pPr marL="0" indent="0">
              <a:buNone/>
            </a:pPr>
            <a:endParaRPr dirty="0"/>
          </a:p>
        </p:txBody>
      </p:sp>
    </p:spTree>
    <p:extLst>
      <p:ext uri="{BB962C8B-B14F-4D97-AF65-F5344CB8AC3E}">
        <p14:creationId xmlns:p14="http://schemas.microsoft.com/office/powerpoint/2010/main" val="410027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5:notes"/>
          <p:cNvSpPr txBox="1">
            <a:spLocks noGrp="1"/>
          </p:cNvSpPr>
          <p:nvPr>
            <p:ph type="body" idx="1"/>
          </p:nvPr>
        </p:nvSpPr>
        <p:spPr>
          <a:xfrm>
            <a:off x="1023462" y="3372168"/>
            <a:ext cx="8187690" cy="3194685"/>
          </a:xfrm>
          <a:prstGeom prst="rect">
            <a:avLst/>
          </a:prstGeom>
          <a:noFill/>
          <a:ln>
            <a:noFill/>
          </a:ln>
        </p:spPr>
        <p:txBody>
          <a:bodyPr spcFirstLastPara="1" wrap="square" lIns="94744" tIns="94744" rIns="94744" bIns="94744" anchor="t" anchorCtr="0">
            <a:noAutofit/>
          </a:bodyPr>
          <a:lstStyle/>
          <a:p>
            <a:pPr>
              <a:spcBef>
                <a:spcPts val="622"/>
              </a:spcBef>
            </a:pPr>
            <a:r>
              <a:rPr lang="en-US" dirty="0">
                <a:latin typeface="Gotham-Book" pitchFamily="2" charset="0"/>
                <a:cs typeface="Gotham-Book" pitchFamily="2" charset="0"/>
              </a:rPr>
              <a:t>ClevAir is a SaaS based tool for managing HVAC (Heating, Ventilation Air Condition) in commercial real estate</a:t>
            </a:r>
          </a:p>
          <a:p>
            <a:pPr>
              <a:spcBef>
                <a:spcPts val="622"/>
              </a:spcBef>
            </a:pPr>
            <a:r>
              <a:rPr lang="en-US" dirty="0">
                <a:latin typeface="Gotham-Book" pitchFamily="2" charset="0"/>
                <a:cs typeface="Gotham-Book" pitchFamily="2" charset="0"/>
              </a:rPr>
              <a:t>ClevAir reduces energy consumption while delivering air quality according to ASHRAE standard. ClevAir also provides valuable insights on energy consumption and air quality that is used by our customers to manage their building portfolio in a more energy efficient way</a:t>
            </a:r>
          </a:p>
          <a:p>
            <a:pPr>
              <a:spcBef>
                <a:spcPts val="622"/>
              </a:spcBef>
            </a:pPr>
            <a:r>
              <a:rPr lang="en-US" dirty="0">
                <a:latin typeface="Gotham-Book" pitchFamily="2" charset="0"/>
                <a:cs typeface="Gotham-Book" pitchFamily="2" charset="0"/>
              </a:rPr>
              <a:t>ClevAir also provides data to help provide reports according to the EU-taxonomy</a:t>
            </a:r>
          </a:p>
          <a:p>
            <a:pPr marL="0" indent="0">
              <a:buNone/>
            </a:pPr>
            <a:endParaRPr dirty="0"/>
          </a:p>
        </p:txBody>
      </p:sp>
      <p:sp>
        <p:nvSpPr>
          <p:cNvPr id="1928" name="Google Shape;1928;p5:notes"/>
          <p:cNvSpPr>
            <a:spLocks noGrp="1" noRot="1" noChangeAspect="1"/>
          </p:cNvSpPr>
          <p:nvPr>
            <p:ph type="sldImg" idx="2"/>
          </p:nvPr>
        </p:nvSpPr>
        <p:spPr>
          <a:xfrm>
            <a:off x="2749550" y="531813"/>
            <a:ext cx="4735513" cy="2663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54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651b0aaca_0_0:notes"/>
          <p:cNvSpPr>
            <a:spLocks noGrp="1" noRot="1" noChangeAspect="1"/>
          </p:cNvSpPr>
          <p:nvPr>
            <p:ph type="sldImg" idx="2"/>
          </p:nvPr>
        </p:nvSpPr>
        <p:spPr>
          <a:xfrm>
            <a:off x="2749550" y="531813"/>
            <a:ext cx="4735513" cy="2665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2" name="Google Shape;1942;gc651b0aaca_0_0:notes"/>
          <p:cNvSpPr txBox="1">
            <a:spLocks noGrp="1"/>
          </p:cNvSpPr>
          <p:nvPr>
            <p:ph type="body" idx="1"/>
          </p:nvPr>
        </p:nvSpPr>
        <p:spPr>
          <a:xfrm>
            <a:off x="1023462" y="3374431"/>
            <a:ext cx="8187690" cy="3196828"/>
          </a:xfrm>
          <a:prstGeom prst="rect">
            <a:avLst/>
          </a:prstGeom>
          <a:noFill/>
          <a:ln>
            <a:noFill/>
          </a:ln>
        </p:spPr>
        <p:txBody>
          <a:bodyPr spcFirstLastPara="1" wrap="square" lIns="94744" tIns="94744" rIns="94744" bIns="94744" anchor="t" anchorCtr="0">
            <a:noAutofit/>
          </a:bodyPr>
          <a:lstStyle/>
          <a:p>
            <a:pPr marL="0" indent="0">
              <a:buNone/>
            </a:pPr>
            <a:r>
              <a:rPr lang="en-US" sz="1000" dirty="0">
                <a:latin typeface="Calibri" panose="020F0502020204030204" pitchFamily="34" charset="0"/>
                <a:cs typeface="Calibri" panose="020F0502020204030204" pitchFamily="34" charset="0"/>
              </a:rPr>
              <a:t>ClevAir harvest data from IoT devices and BMS in buildings, real time, 24/7. This data is enriched with weather data and used by our software to optimize HVAC, and typically reduce the energy consumption for HVAC by 10 to 40%</a:t>
            </a:r>
          </a:p>
          <a:p>
            <a:pPr marL="0" indent="0">
              <a:buNone/>
            </a:pPr>
            <a:r>
              <a:rPr lang="en-GB" sz="900" dirty="0">
                <a:solidFill>
                  <a:srgbClr val="1155CC"/>
                </a:solidFill>
                <a:latin typeface="Helvetica Neue"/>
                <a:hlinkClick r:id="rId3"/>
              </a:rPr>
              <a:t>https://worldgbc.org/news-media/WorldGBC-embodied-carbon-report-published</a:t>
            </a:r>
            <a:r>
              <a:rPr lang="en-GB" sz="900" dirty="0">
                <a:solidFill>
                  <a:srgbClr val="1155CC"/>
                </a:solidFill>
                <a:latin typeface="Helvetica Neue"/>
              </a:rPr>
              <a:t>  -  T</a:t>
            </a:r>
            <a:r>
              <a:rPr lang="en-GB" sz="900" dirty="0">
                <a:solidFill>
                  <a:srgbClr val="222222"/>
                </a:solidFill>
                <a:latin typeface="Helvetica Neue"/>
              </a:rPr>
              <a:t>ogether, building and construction are responsible for 39% of all carbon emissions in the world</a:t>
            </a:r>
            <a:r>
              <a:rPr lang="en-GB" sz="900" dirty="0">
                <a:solidFill>
                  <a:srgbClr val="DCA10D"/>
                </a:solidFill>
                <a:latin typeface="Helvetica Neue"/>
                <a:hlinkClick r:id="rId4"/>
              </a:rPr>
              <a:t>[1]</a:t>
            </a:r>
            <a:r>
              <a:rPr lang="en-GB" sz="900" dirty="0">
                <a:solidFill>
                  <a:srgbClr val="222222"/>
                </a:solidFill>
                <a:latin typeface="Helvetica Neue"/>
              </a:rPr>
              <a:t>, with operational emissions (from energy used to heat, cool and light buildings) accounting for 28%. The remaining 11% comes from embodied carbon emissions, or ‘upfront’ carbon that is associated with materials and construction processes throughout the whole building lifecycle. </a:t>
            </a:r>
            <a:r>
              <a:rPr lang="en-GB" sz="900" dirty="0" err="1">
                <a:solidFill>
                  <a:srgbClr val="222222"/>
                </a:solidFill>
                <a:latin typeface="Helvetica Neue"/>
              </a:rPr>
              <a:t>WorldGBC’s</a:t>
            </a:r>
            <a:r>
              <a:rPr lang="en-GB" sz="900" dirty="0">
                <a:solidFill>
                  <a:srgbClr val="222222"/>
                </a:solidFill>
                <a:latin typeface="Helvetica Neue"/>
              </a:rPr>
              <a:t> vision to fully decarbonise the sector requires eliminating both operational and embodied carbon emissions.</a:t>
            </a:r>
          </a:p>
          <a:p>
            <a:pPr marL="0" indent="0">
              <a:buNone/>
            </a:pPr>
            <a:endParaRPr lang="en-GB" b="0" dirty="0">
              <a:solidFill>
                <a:srgbClr val="1155CC"/>
              </a:solidFill>
              <a:effectLst/>
              <a:latin typeface="Helvetica Neue"/>
            </a:endParaRPr>
          </a:p>
          <a:p>
            <a:pPr marL="144771" indent="0">
              <a:buNone/>
            </a:pPr>
            <a:endParaRPr lang="en-GB" b="0" dirty="0">
              <a:solidFill>
                <a:srgbClr val="1155CC"/>
              </a:solidFill>
              <a:effectLst/>
              <a:latin typeface="Helvetica Neue"/>
            </a:endParaRPr>
          </a:p>
          <a:p>
            <a:pPr marL="0" indent="0">
              <a:buNone/>
            </a:pPr>
            <a:endParaRPr lang="en-US" dirty="0"/>
          </a:p>
          <a:p>
            <a:pPr marL="0" indent="0">
              <a:buNone/>
            </a:pPr>
            <a:endParaRPr dirty="0"/>
          </a:p>
        </p:txBody>
      </p:sp>
    </p:spTree>
    <p:extLst>
      <p:ext uri="{BB962C8B-B14F-4D97-AF65-F5344CB8AC3E}">
        <p14:creationId xmlns:p14="http://schemas.microsoft.com/office/powerpoint/2010/main" val="183753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5:notes"/>
          <p:cNvSpPr txBox="1">
            <a:spLocks noGrp="1"/>
          </p:cNvSpPr>
          <p:nvPr>
            <p:ph type="body" idx="1"/>
          </p:nvPr>
        </p:nvSpPr>
        <p:spPr>
          <a:xfrm>
            <a:off x="1055046" y="3524163"/>
            <a:ext cx="8440365" cy="3338677"/>
          </a:xfrm>
          <a:prstGeom prst="rect">
            <a:avLst/>
          </a:prstGeom>
          <a:noFill/>
          <a:ln>
            <a:noFill/>
          </a:ln>
        </p:spPr>
        <p:txBody>
          <a:bodyPr spcFirstLastPara="1" wrap="square" lIns="98183" tIns="98183" rIns="98183" bIns="98183" anchor="t" anchorCtr="0">
            <a:noAutofit/>
          </a:bodyPr>
          <a:lstStyle/>
          <a:p>
            <a:pPr>
              <a:spcBef>
                <a:spcPts val="645"/>
              </a:spcBef>
            </a:pPr>
            <a:r>
              <a:rPr lang="en-US" dirty="0">
                <a:latin typeface="Gotham-Book" pitchFamily="2" charset="0"/>
                <a:cs typeface="Gotham-Book" pitchFamily="2" charset="0"/>
              </a:rPr>
              <a:t>ClevAir is a SaaS based tool for managing HVAC (Heating, Ventilation Air Condition) in commercial real estate</a:t>
            </a:r>
          </a:p>
          <a:p>
            <a:pPr>
              <a:spcBef>
                <a:spcPts val="645"/>
              </a:spcBef>
            </a:pPr>
            <a:r>
              <a:rPr lang="en-US" dirty="0">
                <a:latin typeface="Gotham-Book" pitchFamily="2" charset="0"/>
                <a:cs typeface="Gotham-Book" pitchFamily="2" charset="0"/>
              </a:rPr>
              <a:t>ClevAir reduces energy consumption while delivering air quality according to ASHRAE standard. ClevAir also provides valuable insights on energy consumption and air quality that is used by our customers to manage their building portfolio in a more energy efficient way</a:t>
            </a:r>
          </a:p>
          <a:p>
            <a:pPr>
              <a:spcBef>
                <a:spcPts val="645"/>
              </a:spcBef>
            </a:pPr>
            <a:r>
              <a:rPr lang="en-US" dirty="0">
                <a:latin typeface="Gotham-Book" pitchFamily="2" charset="0"/>
                <a:cs typeface="Gotham-Book" pitchFamily="2" charset="0"/>
              </a:rPr>
              <a:t>ClevAir also provides data to help provide reports according to the EU-taxonomy</a:t>
            </a:r>
          </a:p>
          <a:p>
            <a:pPr>
              <a:spcBef>
                <a:spcPts val="645"/>
              </a:spcBef>
            </a:pPr>
            <a:endParaRPr lang="en-US" dirty="0">
              <a:latin typeface="Gotham-Book" pitchFamily="2" charset="0"/>
              <a:cs typeface="Gotham-Book" pitchFamily="2" charset="0"/>
            </a:endParaRPr>
          </a:p>
          <a:p>
            <a:pPr marL="0" indent="0" defTabSz="981991">
              <a:buNone/>
              <a:defRPr/>
            </a:pPr>
            <a:r>
              <a:rPr lang="nb-NO" dirty="0"/>
              <a:t>GNP areal: </a:t>
            </a:r>
            <a:r>
              <a:rPr lang="en-US" dirty="0">
                <a:solidFill>
                  <a:schemeClr val="dk1"/>
                </a:solidFill>
              </a:rPr>
              <a:t>Reduced their energy consumption by 97.000 kWh (31,9%) in 15 months, while at the same time reducing draft and unbalanced temperatures throughout the building</a:t>
            </a:r>
          </a:p>
          <a:p>
            <a:pPr marL="0" indent="0" defTabSz="981991">
              <a:buNone/>
              <a:defRPr/>
            </a:pPr>
            <a:r>
              <a:rPr lang="nb-NO" dirty="0"/>
              <a:t>IKEA: </a:t>
            </a:r>
            <a:r>
              <a:rPr lang="en-US" dirty="0">
                <a:solidFill>
                  <a:schemeClr val="dk1"/>
                </a:solidFill>
              </a:rPr>
              <a:t>Reduced their energy consumption by </a:t>
            </a:r>
            <a:r>
              <a:rPr lang="en-US" dirty="0">
                <a:solidFill>
                  <a:schemeClr val="dk1"/>
                </a:solidFill>
                <a:highlight>
                  <a:srgbClr val="FFFFFF"/>
                </a:highlight>
              </a:rPr>
              <a:t>1.150.000 kWh (18.5%) in 2 years</a:t>
            </a:r>
          </a:p>
          <a:p>
            <a:pPr marL="0" indent="0" defTabSz="981991">
              <a:buNone/>
              <a:defRPr/>
            </a:pPr>
            <a:r>
              <a:rPr lang="en-US" dirty="0" err="1">
                <a:solidFill>
                  <a:schemeClr val="dk1"/>
                </a:solidFill>
                <a:highlight>
                  <a:srgbClr val="FFFFFF"/>
                </a:highlight>
              </a:rPr>
              <a:t>Koppholen</a:t>
            </a:r>
            <a:r>
              <a:rPr lang="en-US" dirty="0">
                <a:solidFill>
                  <a:schemeClr val="dk1"/>
                </a:solidFill>
                <a:highlight>
                  <a:srgbClr val="FFFFFF"/>
                </a:highlight>
              </a:rPr>
              <a:t>: Reduced their energy consumption by 80.000 kWh (30.4%) in 2 months, and experienced better air quality</a:t>
            </a:r>
            <a:endParaRPr lang="en-US" dirty="0">
              <a:highlight>
                <a:srgbClr val="FFFFFF"/>
              </a:highlight>
            </a:endParaRPr>
          </a:p>
          <a:p>
            <a:pPr marL="0" indent="0" defTabSz="981991">
              <a:buNone/>
              <a:defRPr/>
            </a:pPr>
            <a:endParaRPr lang="en-US" dirty="0">
              <a:solidFill>
                <a:schemeClr val="dk1"/>
              </a:solidFill>
            </a:endParaRPr>
          </a:p>
          <a:p>
            <a:pPr>
              <a:spcBef>
                <a:spcPts val="645"/>
              </a:spcBef>
            </a:pPr>
            <a:endParaRPr lang="en-US" dirty="0">
              <a:latin typeface="Gotham-Book" pitchFamily="2" charset="0"/>
              <a:cs typeface="Gotham-Book" pitchFamily="2" charset="0"/>
            </a:endParaRPr>
          </a:p>
          <a:p>
            <a:pPr marL="0" indent="0">
              <a:buNone/>
            </a:pPr>
            <a:endParaRPr dirty="0"/>
          </a:p>
        </p:txBody>
      </p:sp>
      <p:sp>
        <p:nvSpPr>
          <p:cNvPr id="1928" name="Google Shape;1928;p5:notes"/>
          <p:cNvSpPr>
            <a:spLocks noGrp="1" noRot="1" noChangeAspect="1"/>
          </p:cNvSpPr>
          <p:nvPr>
            <p:ph type="sldImg" idx="2"/>
          </p:nvPr>
        </p:nvSpPr>
        <p:spPr>
          <a:xfrm>
            <a:off x="2801938" y="555625"/>
            <a:ext cx="4946650" cy="2782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054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651b0aaca_0_0:notes"/>
          <p:cNvSpPr>
            <a:spLocks noGrp="1" noRot="1" noChangeAspect="1"/>
          </p:cNvSpPr>
          <p:nvPr>
            <p:ph type="sldImg" idx="2"/>
          </p:nvPr>
        </p:nvSpPr>
        <p:spPr>
          <a:xfrm>
            <a:off x="2749550" y="531813"/>
            <a:ext cx="4735513" cy="26654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2" name="Google Shape;1942;gc651b0aaca_0_0:notes"/>
          <p:cNvSpPr txBox="1">
            <a:spLocks noGrp="1"/>
          </p:cNvSpPr>
          <p:nvPr>
            <p:ph type="body" idx="1"/>
          </p:nvPr>
        </p:nvSpPr>
        <p:spPr>
          <a:xfrm>
            <a:off x="1023462" y="3374431"/>
            <a:ext cx="8187690" cy="3196828"/>
          </a:xfrm>
          <a:prstGeom prst="rect">
            <a:avLst/>
          </a:prstGeom>
          <a:noFill/>
          <a:ln>
            <a:noFill/>
          </a:ln>
        </p:spPr>
        <p:txBody>
          <a:bodyPr spcFirstLastPara="1" wrap="square" lIns="94744" tIns="94744" rIns="94744" bIns="94744" anchor="t" anchorCtr="0">
            <a:noAutofit/>
          </a:bodyPr>
          <a:lstStyle/>
          <a:p>
            <a:pPr marL="0" indent="0">
              <a:buNone/>
            </a:pPr>
            <a:endParaRPr dirty="0"/>
          </a:p>
        </p:txBody>
      </p:sp>
    </p:spTree>
    <p:extLst>
      <p:ext uri="{BB962C8B-B14F-4D97-AF65-F5344CB8AC3E}">
        <p14:creationId xmlns:p14="http://schemas.microsoft.com/office/powerpoint/2010/main" val="1722707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solidFill>
          <a:srgbClr val="FEFEFE"/>
        </a:solidFill>
        <a:effectLst/>
      </p:bgPr>
    </p:bg>
    <p:spTree>
      <p:nvGrpSpPr>
        <p:cNvPr id="1" name="Shape 5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B6BC36F-7A73-F34D-8097-481507A2AF18}"/>
              </a:ext>
            </a:extLst>
          </p:cNvPr>
          <p:cNvGraphicFramePr>
            <a:graphicFrameLocks noChangeAspect="1"/>
          </p:cNvGraphicFramePr>
          <p:nvPr userDrawn="1">
            <p:custDataLst>
              <p:tags r:id="rId1"/>
            </p:custDataLst>
            <p:extLst>
              <p:ext uri="{D42A27DB-BD31-4B8C-83A1-F6EECF244321}">
                <p14:modId xmlns:p14="http://schemas.microsoft.com/office/powerpoint/2010/main" val="31877895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4E36D26-7595-9B47-B2AD-EDDB78ABEB5E}"/>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7964246" y="458841"/>
            <a:ext cx="850108" cy="208997"/>
          </a:xfrm>
          <a:prstGeom prst="rect">
            <a:avLst/>
          </a:prstGeom>
        </p:spPr>
      </p:pic>
      <p:sp>
        <p:nvSpPr>
          <p:cNvPr id="6" name="Google Shape;8;p38">
            <a:extLst>
              <a:ext uri="{FF2B5EF4-FFF2-40B4-BE49-F238E27FC236}">
                <a16:creationId xmlns:a16="http://schemas.microsoft.com/office/drawing/2014/main" id="{71B91648-8CA1-F54D-9030-EB07B431F289}"/>
              </a:ext>
            </a:extLst>
          </p:cNvPr>
          <p:cNvSpPr txBox="1">
            <a:spLocks noGrp="1"/>
          </p:cNvSpPr>
          <p:nvPr>
            <p:ph type="sldNum" idx="12"/>
          </p:nvPr>
        </p:nvSpPr>
        <p:spPr>
          <a:xfrm>
            <a:off x="8317770" y="465634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600" b="0" i="0" u="none" strike="noStrike" cap="none">
                <a:solidFill>
                  <a:schemeClr val="accent3"/>
                </a:solidFill>
                <a:latin typeface="+mn-lt"/>
                <a:ea typeface="Gotham-Book" pitchFamily="2" charset="0"/>
                <a:cs typeface="Gotham-Book" pitchFamily="2" charset="0"/>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 name="Google Shape;54;p40">
            <a:extLst>
              <a:ext uri="{FF2B5EF4-FFF2-40B4-BE49-F238E27FC236}">
                <a16:creationId xmlns:a16="http://schemas.microsoft.com/office/drawing/2014/main" id="{C3246E63-4D8A-DC40-9BC8-2E37F14B4306}"/>
              </a:ext>
            </a:extLst>
          </p:cNvPr>
          <p:cNvSpPr txBox="1">
            <a:spLocks noGrp="1"/>
          </p:cNvSpPr>
          <p:nvPr>
            <p:ph type="ftr" idx="11"/>
          </p:nvPr>
        </p:nvSpPr>
        <p:spPr>
          <a:xfrm>
            <a:off x="3028950" y="4712265"/>
            <a:ext cx="3086100" cy="273900"/>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000000"/>
              </a:buClr>
              <a:buSzPts val="700"/>
              <a:buFont typeface="Arial"/>
              <a:buNone/>
              <a:defRPr sz="600" b="0" i="0" u="none" strike="noStrike" cap="none">
                <a:solidFill>
                  <a:schemeClr val="bg1">
                    <a:lumMod val="50000"/>
                    <a:lumOff val="50000"/>
                  </a:schemeClr>
                </a:solidFill>
                <a:latin typeface="+mn-lt"/>
                <a:ea typeface="Roboto"/>
                <a:cs typeface="Gotham-Book" pitchFamily="2" charset="0"/>
                <a:sym typeface="Roboto"/>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r>
              <a:rPr lang="en-NO"/>
              <a:t>ClevAir Company Presentation 2021</a:t>
            </a:r>
            <a:endParaRPr lang="en-NO" dirty="0"/>
          </a:p>
        </p:txBody>
      </p:sp>
      <p:sp>
        <p:nvSpPr>
          <p:cNvPr id="3" name="Title 2">
            <a:extLst>
              <a:ext uri="{FF2B5EF4-FFF2-40B4-BE49-F238E27FC236}">
                <a16:creationId xmlns:a16="http://schemas.microsoft.com/office/drawing/2014/main" id="{BDF07B43-8600-9F4A-9DD9-7855A4B80A5B}"/>
              </a:ext>
            </a:extLst>
          </p:cNvPr>
          <p:cNvSpPr>
            <a:spLocks noGrp="1"/>
          </p:cNvSpPr>
          <p:nvPr>
            <p:ph type="title"/>
          </p:nvPr>
        </p:nvSpPr>
        <p:spPr>
          <a:xfrm>
            <a:off x="221557" y="236951"/>
            <a:ext cx="7607449" cy="430887"/>
          </a:xfrm>
          <a:prstGeom prst="rect">
            <a:avLst/>
          </a:prstGeom>
        </p:spPr>
        <p:txBody>
          <a:bodyPr vert="horz" wrap="square" anchor="t" anchorCtr="0">
            <a:spAutoFit/>
          </a:bodyPr>
          <a:lstStyle>
            <a:lvl1pPr>
              <a:defRPr sz="2200" b="1" i="0">
                <a:solidFill>
                  <a:schemeClr val="tx1"/>
                </a:solidFill>
                <a:latin typeface="+mj-lt"/>
                <a:cs typeface="Gotham-MediumItalic" pitchFamily="2" charset="0"/>
              </a:defRPr>
            </a:lvl1pPr>
          </a:lstStyle>
          <a:p>
            <a:r>
              <a:rPr lang="en-US" dirty="0"/>
              <a:t>Click to edit Master title style</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217" userDrawn="1">
          <p15:clr>
            <a:srgbClr val="FBAE40"/>
          </p15:clr>
        </p15:guide>
        <p15:guide id="4" pos="204" userDrawn="1">
          <p15:clr>
            <a:srgbClr val="FBAE40"/>
          </p15:clr>
        </p15:guide>
        <p15:guide id="5" pos="5527" userDrawn="1">
          <p15:clr>
            <a:srgbClr val="FBAE40"/>
          </p15:clr>
        </p15:guide>
        <p15:guide id="6" orient="horz" pos="30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Dark" preserve="1">
  <p:cSld name="Blank Dark no logo">
    <p:bg>
      <p:bgPr>
        <a:solidFill>
          <a:srgbClr val="FEFEFE"/>
        </a:solidFill>
        <a:effectLst/>
      </p:bgPr>
    </p:bg>
    <p:spTree>
      <p:nvGrpSpPr>
        <p:cNvPr id="1" name="Shape 56"/>
        <p:cNvGrpSpPr/>
        <p:nvPr/>
      </p:nvGrpSpPr>
      <p:grpSpPr>
        <a:xfrm>
          <a:off x="0" y="0"/>
          <a:ext cx="0" cy="0"/>
          <a:chOff x="0" y="0"/>
          <a:chExt cx="0" cy="0"/>
        </a:xfrm>
      </p:grpSpPr>
      <p:sp>
        <p:nvSpPr>
          <p:cNvPr id="2" name="Rectangle 1">
            <a:extLst>
              <a:ext uri="{FF2B5EF4-FFF2-40B4-BE49-F238E27FC236}">
                <a16:creationId xmlns:a16="http://schemas.microsoft.com/office/drawing/2014/main" id="{05412C16-919C-C24A-952B-C12A2855AFEB}"/>
              </a:ext>
            </a:extLst>
          </p:cNvPr>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54;p40">
            <a:extLst>
              <a:ext uri="{FF2B5EF4-FFF2-40B4-BE49-F238E27FC236}">
                <a16:creationId xmlns:a16="http://schemas.microsoft.com/office/drawing/2014/main" id="{BF0C7DFA-863A-BB44-8BC9-ECD0BE81FE67}"/>
              </a:ext>
            </a:extLst>
          </p:cNvPr>
          <p:cNvSpPr txBox="1">
            <a:spLocks noGrp="1"/>
          </p:cNvSpPr>
          <p:nvPr>
            <p:ph type="ftr" idx="11"/>
          </p:nvPr>
        </p:nvSpPr>
        <p:spPr>
          <a:xfrm>
            <a:off x="3028950" y="4712265"/>
            <a:ext cx="3086100" cy="273900"/>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chemeClr val="bg1">
                    <a:lumMod val="50000"/>
                    <a:lumOff val="50000"/>
                  </a:schemeClr>
                </a:solidFill>
                <a:latin typeface="+mn-lt"/>
                <a:ea typeface="Roboto"/>
                <a:cs typeface="Gotham-Book" pitchFamily="2" charset="0"/>
                <a:sym typeface="Roboto"/>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r>
              <a:rPr lang="en-NO"/>
              <a:t>ClevAir Company Presentation 2021</a:t>
            </a:r>
            <a:endParaRPr lang="en-NO" dirty="0"/>
          </a:p>
        </p:txBody>
      </p:sp>
    </p:spTree>
    <p:extLst>
      <p:ext uri="{BB962C8B-B14F-4D97-AF65-F5344CB8AC3E}">
        <p14:creationId xmlns:p14="http://schemas.microsoft.com/office/powerpoint/2010/main" val="33170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Dark" preserve="1">
  <p:cSld name="the end">
    <p:bg>
      <p:bgPr>
        <a:solidFill>
          <a:srgbClr val="FEFEFE"/>
        </a:solidFill>
        <a:effectLst/>
      </p:bgPr>
    </p:bg>
    <p:spTree>
      <p:nvGrpSpPr>
        <p:cNvPr id="1" name="Shape 56"/>
        <p:cNvGrpSpPr/>
        <p:nvPr/>
      </p:nvGrpSpPr>
      <p:grpSpPr>
        <a:xfrm>
          <a:off x="0" y="0"/>
          <a:ext cx="0" cy="0"/>
          <a:chOff x="0" y="0"/>
          <a:chExt cx="0" cy="0"/>
        </a:xfrm>
      </p:grpSpPr>
      <p:sp>
        <p:nvSpPr>
          <p:cNvPr id="2" name="Rectangle 1">
            <a:extLst>
              <a:ext uri="{FF2B5EF4-FFF2-40B4-BE49-F238E27FC236}">
                <a16:creationId xmlns:a16="http://schemas.microsoft.com/office/drawing/2014/main" id="{05412C16-919C-C24A-952B-C12A2855AFEB}"/>
              </a:ext>
            </a:extLst>
          </p:cNvPr>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Google Shape;54;p40">
            <a:extLst>
              <a:ext uri="{FF2B5EF4-FFF2-40B4-BE49-F238E27FC236}">
                <a16:creationId xmlns:a16="http://schemas.microsoft.com/office/drawing/2014/main" id="{BF0C7DFA-863A-BB44-8BC9-ECD0BE81FE67}"/>
              </a:ext>
            </a:extLst>
          </p:cNvPr>
          <p:cNvSpPr txBox="1">
            <a:spLocks noGrp="1"/>
          </p:cNvSpPr>
          <p:nvPr>
            <p:ph type="ftr" idx="11"/>
          </p:nvPr>
        </p:nvSpPr>
        <p:spPr>
          <a:xfrm>
            <a:off x="3028950" y="4712265"/>
            <a:ext cx="3086100" cy="273900"/>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000000"/>
              </a:buClr>
              <a:buSzPts val="700"/>
              <a:buFont typeface="Arial"/>
              <a:buNone/>
              <a:defRPr sz="700" b="0" i="0" u="none" strike="noStrike" cap="none">
                <a:solidFill>
                  <a:schemeClr val="bg1">
                    <a:lumMod val="50000"/>
                    <a:lumOff val="50000"/>
                  </a:schemeClr>
                </a:solidFill>
                <a:latin typeface="+mn-lt"/>
                <a:ea typeface="Roboto"/>
                <a:cs typeface="Gotham-Book" pitchFamily="2" charset="0"/>
                <a:sym typeface="Roboto"/>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r>
              <a:rPr lang="en-NO"/>
              <a:t>ClevAir Company Presentation 2021</a:t>
            </a:r>
            <a:endParaRPr lang="en-NO" dirty="0"/>
          </a:p>
        </p:txBody>
      </p:sp>
      <p:pic>
        <p:nvPicPr>
          <p:cNvPr id="5" name="Picture 4">
            <a:extLst>
              <a:ext uri="{FF2B5EF4-FFF2-40B4-BE49-F238E27FC236}">
                <a16:creationId xmlns:a16="http://schemas.microsoft.com/office/drawing/2014/main" id="{40D7BE1D-D65D-3240-A5E9-3596689BC4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327591" y="1327341"/>
            <a:ext cx="2488818" cy="2488818"/>
          </a:xfrm>
          <a:prstGeom prst="rect">
            <a:avLst/>
          </a:prstGeom>
        </p:spPr>
      </p:pic>
    </p:spTree>
    <p:extLst>
      <p:ext uri="{BB962C8B-B14F-4D97-AF65-F5344CB8AC3E}">
        <p14:creationId xmlns:p14="http://schemas.microsoft.com/office/powerpoint/2010/main" val="131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6A78CBE-041E-6140-833F-B4F57798596E}"/>
              </a:ext>
            </a:extLst>
          </p:cNvPr>
          <p:cNvGraphicFramePr>
            <a:graphicFrameLocks noChangeAspect="1"/>
          </p:cNvGraphicFramePr>
          <p:nvPr userDrawn="1">
            <p:custDataLst>
              <p:tags r:id="rId5"/>
            </p:custDataLst>
            <p:extLst>
              <p:ext uri="{D42A27DB-BD31-4B8C-83A1-F6EECF244321}">
                <p14:modId xmlns:p14="http://schemas.microsoft.com/office/powerpoint/2010/main" val="35025343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0" name=""/>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54" name="Google Shape;54;p40"/>
          <p:cNvSpPr txBox="1">
            <a:spLocks noGrp="1"/>
          </p:cNvSpPr>
          <p:nvPr>
            <p:ph type="ftr" idx="11"/>
          </p:nvPr>
        </p:nvSpPr>
        <p:spPr>
          <a:xfrm>
            <a:off x="3028950" y="4767265"/>
            <a:ext cx="3086100" cy="273900"/>
          </a:xfrm>
          <a:prstGeom prst="rect">
            <a:avLst/>
          </a:prstGeom>
          <a:noFill/>
          <a:ln>
            <a:noFill/>
          </a:ln>
        </p:spPr>
        <p:txBody>
          <a:bodyPr spcFirstLastPara="1" wrap="square" lIns="45725" tIns="45725" rIns="45725" bIns="45725" anchor="ctr" anchorCtr="0">
            <a:noAutofit/>
          </a:bodyPr>
          <a:lstStyle>
            <a:lvl1pPr marR="0" lvl="0" algn="ctr" rtl="0">
              <a:lnSpc>
                <a:spcPct val="100000"/>
              </a:lnSpc>
              <a:spcBef>
                <a:spcPts val="0"/>
              </a:spcBef>
              <a:spcAft>
                <a:spcPts val="0"/>
              </a:spcAft>
              <a:buClr>
                <a:srgbClr val="000000"/>
              </a:buClr>
              <a:buSzPts val="700"/>
              <a:buFont typeface="Arial"/>
              <a:buNone/>
              <a:defRPr sz="900" b="0" i="0" u="none" strike="noStrike" cap="none">
                <a:solidFill>
                  <a:schemeClr val="dk1"/>
                </a:solidFill>
                <a:latin typeface="+mn-lt"/>
                <a:ea typeface="Roboto"/>
                <a:cs typeface="Gotham-Book" pitchFamily="2" charset="0"/>
                <a:sym typeface="Roboto"/>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r>
              <a:rPr lang="en-US"/>
              <a:t>ClevAir Company Presentation 2021</a:t>
            </a:r>
            <a:endParaRPr lang="en-US" dirty="0"/>
          </a:p>
        </p:txBody>
      </p:sp>
      <p:sp>
        <p:nvSpPr>
          <p:cNvPr id="55" name="Google Shape;55;p40"/>
          <p:cNvSpPr txBox="1">
            <a:spLocks noGrp="1"/>
          </p:cNvSpPr>
          <p:nvPr>
            <p:ph type="sldNum" idx="12"/>
          </p:nvPr>
        </p:nvSpPr>
        <p:spPr>
          <a:xfrm>
            <a:off x="6629379" y="4767265"/>
            <a:ext cx="2057400" cy="273900"/>
          </a:xfrm>
          <a:prstGeom prst="rect">
            <a:avLst/>
          </a:prstGeom>
          <a:noFill/>
          <a:ln>
            <a:noFill/>
          </a:ln>
        </p:spPr>
        <p:txBody>
          <a:bodyPr spcFirstLastPara="1" wrap="square" lIns="0" tIns="22850" rIns="0" bIns="2285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mn-lt"/>
                <a:ea typeface="Roboto"/>
                <a:cs typeface="Gotham-Book" pitchFamily="2" charset="0"/>
                <a:sym typeface="Roboto"/>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Roboto"/>
                <a:ea typeface="Roboto"/>
                <a:cs typeface="Roboto"/>
                <a:sym typeface="Roboto"/>
              </a:defRPr>
            </a:lvl9pPr>
          </a:lstStyle>
          <a:p>
            <a:fld id="{00000000-1234-1234-1234-123412341234}" type="slidenum">
              <a:rPr lang="en" smtClean="0"/>
              <a:pPr/>
              <a:t>‹#›</a:t>
            </a:fld>
            <a:endParaRPr lang="en"/>
          </a:p>
        </p:txBody>
      </p:sp>
      <p:sp>
        <p:nvSpPr>
          <p:cNvPr id="3" name="Title Placeholder 2">
            <a:extLst>
              <a:ext uri="{FF2B5EF4-FFF2-40B4-BE49-F238E27FC236}">
                <a16:creationId xmlns:a16="http://schemas.microsoft.com/office/drawing/2014/main" id="{0BC6AD12-1080-3B4E-AEE3-21582733DF73}"/>
              </a:ext>
            </a:extLst>
          </p:cNvPr>
          <p:cNvSpPr>
            <a:spLocks noGrp="1"/>
          </p:cNvSpPr>
          <p:nvPr>
            <p:ph type="title"/>
          </p:nvPr>
        </p:nvSpPr>
        <p:spPr>
          <a:xfrm>
            <a:off x="628650" y="274638"/>
            <a:ext cx="7886700" cy="470429"/>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cSld>
  <p:clrMap bg1="lt1" tx1="dk1" bg2="dk2" tx2="lt2" accent1="accent1" accent2="accent2" accent3="accent3" accent4="accent4" accent5="accent5" accent6="accent6" hlink="hlink" folHlink="folHlink"/>
  <p:sldLayoutIdLst>
    <p:sldLayoutId id="2147483662" r:id="rId1"/>
    <p:sldLayoutId id="2147483768" r:id="rId2"/>
    <p:sldLayoutId id="214748378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1" i="0" u="none" strike="noStrike" cap="none">
          <a:solidFill>
            <a:schemeClr val="tx1"/>
          </a:solidFill>
          <a:latin typeface="+mj-lt"/>
          <a:ea typeface="Gotham-MediumItalic" pitchFamily="2" charset="0"/>
          <a:cs typeface="Gotham-MediumItalic"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otham-MediumItalic" pitchFamily="2" charset="0"/>
          <a:ea typeface="Gotham-MediumItalic" pitchFamily="2" charset="0"/>
          <a:cs typeface="Gotham-MediumItalic"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oleObject" Target="../embeddings/oleObject4.bin"/><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notesSlide" Target="../notesSlides/notesSlide3.xml"/><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slideLayout" Target="../slideLayouts/slideLayout1.xml"/><Relationship Id="rId16" Type="http://schemas.openxmlformats.org/officeDocument/2006/relationships/image" Target="../media/image24.png"/><Relationship Id="rId1" Type="http://schemas.openxmlformats.org/officeDocument/2006/relationships/tags" Target="../tags/tag6.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5.emf"/><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oleObject" Target="../embeddings/oleObject3.bin"/><Relationship Id="rId9" Type="http://schemas.openxmlformats.org/officeDocument/2006/relationships/image" Target="../media/image17.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8.sv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5.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A64F1D-D09A-474D-9179-BB74AA2902A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CDA64F1D-D09A-474D-9179-BB74AA2902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1" name="Slide Number Placeholder 90">
            <a:extLst>
              <a:ext uri="{FF2B5EF4-FFF2-40B4-BE49-F238E27FC236}">
                <a16:creationId xmlns:a16="http://schemas.microsoft.com/office/drawing/2014/main" id="{104D34A2-6491-5840-A4D8-2C8F32769EC4}"/>
              </a:ext>
            </a:extLst>
          </p:cNvPr>
          <p:cNvSpPr>
            <a:spLocks noGrp="1"/>
          </p:cNvSpPr>
          <p:nvPr>
            <p:ph type="sldNum" idx="12"/>
          </p:nvPr>
        </p:nvSpPr>
        <p:spPr/>
        <p:txBody>
          <a:bodyPr/>
          <a:lstStyle/>
          <a:p>
            <a:fld id="{00000000-1234-1234-1234-123412341234}" type="slidenum">
              <a:rPr lang="en" smtClean="0"/>
              <a:pPr/>
              <a:t>1</a:t>
            </a:fld>
            <a:endParaRPr lang="en"/>
          </a:p>
        </p:txBody>
      </p:sp>
      <p:pic>
        <p:nvPicPr>
          <p:cNvPr id="6" name="Bilde 5">
            <a:extLst>
              <a:ext uri="{FF2B5EF4-FFF2-40B4-BE49-F238E27FC236}">
                <a16:creationId xmlns:a16="http://schemas.microsoft.com/office/drawing/2014/main" id="{F2FB301C-1E5A-395D-BDE1-5A6976BF58DD}"/>
              </a:ext>
            </a:extLst>
          </p:cNvPr>
          <p:cNvPicPr>
            <a:picLocks noChangeAspect="1"/>
          </p:cNvPicPr>
          <p:nvPr/>
        </p:nvPicPr>
        <p:blipFill>
          <a:blip r:embed="rId6"/>
          <a:stretch>
            <a:fillRect/>
          </a:stretch>
        </p:blipFill>
        <p:spPr>
          <a:xfrm>
            <a:off x="0" y="74234"/>
            <a:ext cx="9144000" cy="4995032"/>
          </a:xfrm>
          <a:prstGeom prst="rect">
            <a:avLst/>
          </a:prstGeom>
        </p:spPr>
      </p:pic>
    </p:spTree>
    <p:extLst>
      <p:ext uri="{BB962C8B-B14F-4D97-AF65-F5344CB8AC3E}">
        <p14:creationId xmlns:p14="http://schemas.microsoft.com/office/powerpoint/2010/main" val="47684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2DFF45-49A4-A249-8F7F-054D94EACCD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D2DFF45-49A4-A249-8F7F-054D94EACCD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8471827-6198-8647-8D54-4FD5B4A2D3D6}"/>
              </a:ext>
            </a:extLst>
          </p:cNvPr>
          <p:cNvSpPr/>
          <p:nvPr/>
        </p:nvSpPr>
        <p:spPr>
          <a:xfrm>
            <a:off x="417096" y="966586"/>
            <a:ext cx="4113329" cy="2513264"/>
          </a:xfrm>
          <a:prstGeom prst="rect">
            <a:avLst/>
          </a:prstGeom>
          <a:solidFill>
            <a:schemeClr val="bg2">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0" name="Google Shape;1930;p5"/>
          <p:cNvSpPr txBox="1">
            <a:spLocks noGrp="1"/>
          </p:cNvSpPr>
          <p:nvPr>
            <p:ph type="title"/>
          </p:nvPr>
        </p:nvSpPr>
        <p:spPr>
          <a:xfrm>
            <a:off x="385335" y="410763"/>
            <a:ext cx="6035100" cy="342900"/>
          </a:xfrm>
          <a:prstGeom prst="rect">
            <a:avLst/>
          </a:prstGeom>
          <a:noFill/>
          <a:ln>
            <a:noFill/>
          </a:ln>
        </p:spPr>
        <p:txBody>
          <a:bodyPr spcFirstLastPara="1" wrap="square" lIns="45725" tIns="45725" rIns="45725" bIns="45725" anchor="ctr" anchorCtr="0">
            <a:noAutofit/>
          </a:bodyPr>
          <a:lstStyle/>
          <a:p>
            <a:pPr marL="0" marR="0" lvl="0" indent="0" algn="l" rtl="0">
              <a:lnSpc>
                <a:spcPct val="90000"/>
              </a:lnSpc>
              <a:spcBef>
                <a:spcPts val="0"/>
              </a:spcBef>
              <a:spcAft>
                <a:spcPts val="0"/>
              </a:spcAft>
              <a:buClr>
                <a:schemeClr val="lt1"/>
              </a:buClr>
              <a:buSzPts val="700"/>
              <a:buFont typeface="Roboto Condensed"/>
              <a:buNone/>
            </a:pPr>
            <a:r>
              <a:rPr lang="en" sz="2200" dirty="0"/>
              <a:t>What can we do about it?</a:t>
            </a:r>
            <a:endParaRPr sz="2200" dirty="0"/>
          </a:p>
        </p:txBody>
      </p:sp>
      <p:sp>
        <p:nvSpPr>
          <p:cNvPr id="4" name="Rectangle 3">
            <a:extLst>
              <a:ext uri="{FF2B5EF4-FFF2-40B4-BE49-F238E27FC236}">
                <a16:creationId xmlns:a16="http://schemas.microsoft.com/office/drawing/2014/main" id="{4C70B1A5-F5DA-F04A-BE53-BB1BF29E3BD6}"/>
              </a:ext>
            </a:extLst>
          </p:cNvPr>
          <p:cNvSpPr/>
          <p:nvPr/>
        </p:nvSpPr>
        <p:spPr>
          <a:xfrm>
            <a:off x="451224" y="1236335"/>
            <a:ext cx="3934270" cy="2123658"/>
          </a:xfrm>
          <a:prstGeom prst="rect">
            <a:avLst/>
          </a:prstGeom>
        </p:spPr>
        <p:txBody>
          <a:bodyPr wrap="square">
            <a:spAutoFit/>
          </a:bodyPr>
          <a:lstStyle/>
          <a:p>
            <a:pPr marL="180975" lvl="0" indent="-180975">
              <a:spcBef>
                <a:spcPts val="600"/>
              </a:spcBef>
              <a:spcAft>
                <a:spcPts val="600"/>
              </a:spcAft>
              <a:buClr>
                <a:schemeClr val="tx1"/>
              </a:buClr>
              <a:buSzPts val="1400"/>
              <a:buFont typeface="Arial" panose="020B0604020202020204" pitchFamily="34" charset="0"/>
              <a:buChar char="•"/>
            </a:pPr>
            <a:r>
              <a:rPr lang="en-US" dirty="0">
                <a:solidFill>
                  <a:schemeClr val="tx1"/>
                </a:solidFill>
                <a:latin typeface="+mn-lt"/>
                <a:cs typeface="Gotham-Book" pitchFamily="2" charset="0"/>
              </a:rPr>
              <a:t>ClevAir is a SaaS based tool for managing HVAC in commercial real estate</a:t>
            </a:r>
          </a:p>
          <a:p>
            <a:pPr marL="180975" lvl="0" indent="-180975">
              <a:spcBef>
                <a:spcPts val="600"/>
              </a:spcBef>
              <a:spcAft>
                <a:spcPts val="600"/>
              </a:spcAft>
              <a:buClr>
                <a:schemeClr val="tx1"/>
              </a:buClr>
              <a:buSzPts val="1400"/>
              <a:buFont typeface="Arial" panose="020B0604020202020204" pitchFamily="34" charset="0"/>
              <a:buChar char="•"/>
            </a:pPr>
            <a:r>
              <a:rPr lang="en-US" dirty="0">
                <a:solidFill>
                  <a:schemeClr val="tx1"/>
                </a:solidFill>
                <a:latin typeface="+mn-lt"/>
                <a:cs typeface="Gotham-Book" pitchFamily="2" charset="0"/>
              </a:rPr>
              <a:t>ClevAir reduces energy consumption and CO</a:t>
            </a:r>
            <a:r>
              <a:rPr lang="en-US" baseline="-25000" dirty="0">
                <a:solidFill>
                  <a:schemeClr val="tx1"/>
                </a:solidFill>
                <a:latin typeface="+mn-lt"/>
                <a:cs typeface="Gotham-Book" pitchFamily="2" charset="0"/>
              </a:rPr>
              <a:t>2 </a:t>
            </a:r>
            <a:r>
              <a:rPr lang="en-US" dirty="0">
                <a:solidFill>
                  <a:schemeClr val="tx1"/>
                </a:solidFill>
                <a:latin typeface="+mn-lt"/>
                <a:cs typeface="Gotham-Book" pitchFamily="2" charset="0"/>
              </a:rPr>
              <a:t>emissions, while delivering air quality according to the ASHRAE* standard </a:t>
            </a:r>
          </a:p>
          <a:p>
            <a:pPr marL="180975" lvl="0" indent="-180975">
              <a:spcBef>
                <a:spcPts val="600"/>
              </a:spcBef>
              <a:spcAft>
                <a:spcPts val="600"/>
              </a:spcAft>
              <a:buClr>
                <a:schemeClr val="tx1"/>
              </a:buClr>
              <a:buSzPts val="1400"/>
              <a:buFont typeface="Arial" panose="020B0604020202020204" pitchFamily="34" charset="0"/>
              <a:buChar char="•"/>
            </a:pPr>
            <a:r>
              <a:rPr lang="en-US" dirty="0">
                <a:solidFill>
                  <a:schemeClr val="tx1"/>
                </a:solidFill>
                <a:latin typeface="+mn-lt"/>
                <a:cs typeface="Gotham-Book" pitchFamily="2" charset="0"/>
              </a:rPr>
              <a:t>ClevAir also provides insights, dashboards and  data to help create reports according to the EU-taxonomy</a:t>
            </a:r>
          </a:p>
        </p:txBody>
      </p:sp>
      <p:sp>
        <p:nvSpPr>
          <p:cNvPr id="16" name="Rectangle 15">
            <a:extLst>
              <a:ext uri="{FF2B5EF4-FFF2-40B4-BE49-F238E27FC236}">
                <a16:creationId xmlns:a16="http://schemas.microsoft.com/office/drawing/2014/main" id="{2CBA5794-7E6A-8346-A295-31CDACD4360D}"/>
              </a:ext>
            </a:extLst>
          </p:cNvPr>
          <p:cNvSpPr/>
          <p:nvPr/>
        </p:nvSpPr>
        <p:spPr>
          <a:xfrm>
            <a:off x="354670" y="4415398"/>
            <a:ext cx="1228435" cy="276999"/>
          </a:xfrm>
          <a:prstGeom prst="rect">
            <a:avLst/>
          </a:prstGeom>
        </p:spPr>
        <p:txBody>
          <a:bodyPr wrap="square">
            <a:spAutoFit/>
          </a:bodyPr>
          <a:lstStyle/>
          <a:p>
            <a:pPr lvl="0" algn="ctr">
              <a:spcBef>
                <a:spcPts val="600"/>
              </a:spcBef>
              <a:buSzPts val="1400"/>
            </a:pPr>
            <a:r>
              <a:rPr lang="en-US" sz="1200" b="1" dirty="0">
                <a:solidFill>
                  <a:schemeClr val="accent1"/>
                </a:solidFill>
                <a:latin typeface="+mn-lt"/>
                <a:cs typeface="Gotham-MediumItalic" pitchFamily="2" charset="0"/>
              </a:rPr>
              <a:t>Winner</a:t>
            </a:r>
          </a:p>
        </p:txBody>
      </p:sp>
      <p:sp>
        <p:nvSpPr>
          <p:cNvPr id="18" name="Rectangle 17">
            <a:extLst>
              <a:ext uri="{FF2B5EF4-FFF2-40B4-BE49-F238E27FC236}">
                <a16:creationId xmlns:a16="http://schemas.microsoft.com/office/drawing/2014/main" id="{A0590F9B-7F7C-0E46-877D-76B667085E60}"/>
              </a:ext>
            </a:extLst>
          </p:cNvPr>
          <p:cNvSpPr/>
          <p:nvPr/>
        </p:nvSpPr>
        <p:spPr>
          <a:xfrm>
            <a:off x="5581728" y="4421160"/>
            <a:ext cx="1570254" cy="276999"/>
          </a:xfrm>
          <a:prstGeom prst="rect">
            <a:avLst/>
          </a:prstGeom>
        </p:spPr>
        <p:txBody>
          <a:bodyPr wrap="square">
            <a:spAutoFit/>
          </a:bodyPr>
          <a:lstStyle/>
          <a:p>
            <a:pPr lvl="0" algn="ctr">
              <a:spcBef>
                <a:spcPts val="600"/>
              </a:spcBef>
              <a:buSzPts val="1400"/>
            </a:pPr>
            <a:r>
              <a:rPr lang="en-US" sz="1200" b="1" dirty="0">
                <a:solidFill>
                  <a:schemeClr val="accent1"/>
                </a:solidFill>
                <a:latin typeface="+mn-lt"/>
                <a:cs typeface="Gotham-MediumItalic" pitchFamily="2" charset="0"/>
              </a:rPr>
              <a:t>Top 5 start ups</a:t>
            </a:r>
          </a:p>
        </p:txBody>
      </p:sp>
      <p:sp>
        <p:nvSpPr>
          <p:cNvPr id="20" name="Rectangle 19">
            <a:extLst>
              <a:ext uri="{FF2B5EF4-FFF2-40B4-BE49-F238E27FC236}">
                <a16:creationId xmlns:a16="http://schemas.microsoft.com/office/drawing/2014/main" id="{18DADB70-DE0C-644D-9B54-3B3458433145}"/>
              </a:ext>
            </a:extLst>
          </p:cNvPr>
          <p:cNvSpPr/>
          <p:nvPr/>
        </p:nvSpPr>
        <p:spPr>
          <a:xfrm>
            <a:off x="3429027" y="4417597"/>
            <a:ext cx="2350753" cy="433837"/>
          </a:xfrm>
          <a:prstGeom prst="rect">
            <a:avLst/>
          </a:prstGeom>
        </p:spPr>
        <p:txBody>
          <a:bodyPr wrap="square">
            <a:spAutoFit/>
          </a:bodyPr>
          <a:lstStyle/>
          <a:p>
            <a:pPr lvl="0" algn="ctr">
              <a:lnSpc>
                <a:spcPts val="1400"/>
              </a:lnSpc>
              <a:spcBef>
                <a:spcPts val="600"/>
              </a:spcBef>
              <a:buSzPts val="1400"/>
            </a:pPr>
            <a:r>
              <a:rPr lang="en-US" sz="1200" dirty="0">
                <a:solidFill>
                  <a:schemeClr val="accent1"/>
                </a:solidFill>
                <a:latin typeface="+mn-lt"/>
                <a:cs typeface="Gotham-MediumItalic" pitchFamily="2" charset="0"/>
              </a:rPr>
              <a:t>“</a:t>
            </a:r>
            <a:r>
              <a:rPr lang="en-US" sz="1200" b="1" dirty="0">
                <a:solidFill>
                  <a:schemeClr val="accent1"/>
                </a:solidFill>
                <a:latin typeface="+mn-lt"/>
                <a:cs typeface="Gotham-MediumItalic" pitchFamily="2" charset="0"/>
              </a:rPr>
              <a:t>start up of the year</a:t>
            </a:r>
            <a:r>
              <a:rPr lang="en-US" sz="1200" dirty="0">
                <a:solidFill>
                  <a:schemeClr val="accent1"/>
                </a:solidFill>
                <a:latin typeface="+mn-lt"/>
                <a:cs typeface="Gotham-MediumItalic" pitchFamily="2" charset="0"/>
              </a:rPr>
              <a:t>”</a:t>
            </a:r>
          </a:p>
          <a:p>
            <a:pPr lvl="0" algn="ctr">
              <a:lnSpc>
                <a:spcPts val="500"/>
              </a:lnSpc>
              <a:spcBef>
                <a:spcPts val="600"/>
              </a:spcBef>
              <a:buSzPts val="1400"/>
            </a:pPr>
            <a:r>
              <a:rPr lang="en-US" sz="1200" dirty="0">
                <a:solidFill>
                  <a:schemeClr val="accent1"/>
                </a:solidFill>
                <a:latin typeface="+mn-lt"/>
                <a:cs typeface="Gotham-Book" pitchFamily="2" charset="0"/>
              </a:rPr>
              <a:t>nomination</a:t>
            </a:r>
          </a:p>
        </p:txBody>
      </p:sp>
      <p:sp>
        <p:nvSpPr>
          <p:cNvPr id="21" name="Rectangle 20">
            <a:extLst>
              <a:ext uri="{FF2B5EF4-FFF2-40B4-BE49-F238E27FC236}">
                <a16:creationId xmlns:a16="http://schemas.microsoft.com/office/drawing/2014/main" id="{4F7CB76F-0174-C543-BDD0-022CE27E96E9}"/>
              </a:ext>
            </a:extLst>
          </p:cNvPr>
          <p:cNvSpPr/>
          <p:nvPr/>
        </p:nvSpPr>
        <p:spPr>
          <a:xfrm>
            <a:off x="1625301" y="4417808"/>
            <a:ext cx="1938336" cy="461665"/>
          </a:xfrm>
          <a:prstGeom prst="rect">
            <a:avLst/>
          </a:prstGeom>
        </p:spPr>
        <p:txBody>
          <a:bodyPr wrap="square">
            <a:spAutoFit/>
          </a:bodyPr>
          <a:lstStyle/>
          <a:p>
            <a:pPr lvl="0" algn="ctr">
              <a:spcBef>
                <a:spcPts val="600"/>
              </a:spcBef>
              <a:buSzPts val="1400"/>
            </a:pPr>
            <a:r>
              <a:rPr lang="en-US" sz="1200" b="1" dirty="0">
                <a:solidFill>
                  <a:schemeClr val="accent1"/>
                </a:solidFill>
                <a:latin typeface="+mn-lt"/>
                <a:cs typeface="Gotham-MediumItalic" pitchFamily="2" charset="0"/>
              </a:rPr>
              <a:t>Top 100 European startups</a:t>
            </a:r>
          </a:p>
        </p:txBody>
      </p:sp>
      <p:pic>
        <p:nvPicPr>
          <p:cNvPr id="8" name="Picture 7">
            <a:extLst>
              <a:ext uri="{FF2B5EF4-FFF2-40B4-BE49-F238E27FC236}">
                <a16:creationId xmlns:a16="http://schemas.microsoft.com/office/drawing/2014/main" id="{6AB4B7A9-64F9-EF40-A4A1-97DD04B22DD6}"/>
              </a:ext>
            </a:extLst>
          </p:cNvPr>
          <p:cNvPicPr>
            <a:picLocks noChangeAspect="1"/>
          </p:cNvPicPr>
          <p:nvPr/>
        </p:nvPicPr>
        <p:blipFill>
          <a:blip r:embed="rId6"/>
          <a:stretch>
            <a:fillRect/>
          </a:stretch>
        </p:blipFill>
        <p:spPr>
          <a:xfrm>
            <a:off x="1913210" y="4069462"/>
            <a:ext cx="1362517" cy="299628"/>
          </a:xfrm>
          <a:prstGeom prst="rect">
            <a:avLst/>
          </a:prstGeom>
        </p:spPr>
      </p:pic>
      <p:pic>
        <p:nvPicPr>
          <p:cNvPr id="11" name="Picture 10">
            <a:extLst>
              <a:ext uri="{FF2B5EF4-FFF2-40B4-BE49-F238E27FC236}">
                <a16:creationId xmlns:a16="http://schemas.microsoft.com/office/drawing/2014/main" id="{43C4F662-A58F-C042-A51C-FBFFE3FBAD1A}"/>
              </a:ext>
            </a:extLst>
          </p:cNvPr>
          <p:cNvPicPr>
            <a:picLocks noChangeAspect="1"/>
          </p:cNvPicPr>
          <p:nvPr/>
        </p:nvPicPr>
        <p:blipFill>
          <a:blip r:embed="rId7"/>
          <a:stretch>
            <a:fillRect/>
          </a:stretch>
        </p:blipFill>
        <p:spPr>
          <a:xfrm>
            <a:off x="6077359" y="3944117"/>
            <a:ext cx="505407" cy="509516"/>
          </a:xfrm>
          <a:prstGeom prst="rect">
            <a:avLst/>
          </a:prstGeom>
        </p:spPr>
      </p:pic>
      <p:pic>
        <p:nvPicPr>
          <p:cNvPr id="50184" name="Picture 8" descr="Knut Wien — Startup Extreme">
            <a:extLst>
              <a:ext uri="{FF2B5EF4-FFF2-40B4-BE49-F238E27FC236}">
                <a16:creationId xmlns:a16="http://schemas.microsoft.com/office/drawing/2014/main" id="{88F73DCD-58C3-724C-A4F4-20FF59F527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885" y="3950467"/>
            <a:ext cx="638004" cy="4253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CCDF520-41F8-5F41-AD8A-2CF95F40034B}"/>
              </a:ext>
            </a:extLst>
          </p:cNvPr>
          <p:cNvPicPr>
            <a:picLocks noChangeAspect="1"/>
          </p:cNvPicPr>
          <p:nvPr/>
        </p:nvPicPr>
        <p:blipFill>
          <a:blip r:embed="rId9"/>
          <a:stretch>
            <a:fillRect/>
          </a:stretch>
        </p:blipFill>
        <p:spPr>
          <a:xfrm>
            <a:off x="4411411" y="4002102"/>
            <a:ext cx="385984" cy="397778"/>
          </a:xfrm>
          <a:prstGeom prst="rect">
            <a:avLst/>
          </a:prstGeom>
        </p:spPr>
      </p:pic>
      <p:sp>
        <p:nvSpPr>
          <p:cNvPr id="6" name="Slide Number Placeholder 5">
            <a:extLst>
              <a:ext uri="{FF2B5EF4-FFF2-40B4-BE49-F238E27FC236}">
                <a16:creationId xmlns:a16="http://schemas.microsoft.com/office/drawing/2014/main" id="{5B83FFC3-AEB5-3442-9273-F060BB86AFAC}"/>
              </a:ext>
            </a:extLst>
          </p:cNvPr>
          <p:cNvSpPr>
            <a:spLocks noGrp="1"/>
          </p:cNvSpPr>
          <p:nvPr>
            <p:ph type="sldNum" idx="12"/>
          </p:nvPr>
        </p:nvSpPr>
        <p:spPr/>
        <p:txBody>
          <a:bodyPr/>
          <a:lstStyle/>
          <a:p>
            <a:fld id="{00000000-1234-1234-1234-123412341234}" type="slidenum">
              <a:rPr lang="en" smtClean="0"/>
              <a:pPr/>
              <a:t>2</a:t>
            </a:fld>
            <a:endParaRPr lang="en"/>
          </a:p>
        </p:txBody>
      </p:sp>
      <p:sp>
        <p:nvSpPr>
          <p:cNvPr id="19" name="Footer Placeholder 91">
            <a:extLst>
              <a:ext uri="{FF2B5EF4-FFF2-40B4-BE49-F238E27FC236}">
                <a16:creationId xmlns:a16="http://schemas.microsoft.com/office/drawing/2014/main" id="{7A9BEA1D-43B5-CE44-947C-095022A22839}"/>
              </a:ext>
            </a:extLst>
          </p:cNvPr>
          <p:cNvSpPr>
            <a:spLocks noGrp="1"/>
          </p:cNvSpPr>
          <p:nvPr>
            <p:ph type="ftr" idx="11"/>
          </p:nvPr>
        </p:nvSpPr>
        <p:spPr>
          <a:xfrm>
            <a:off x="3028950" y="4712265"/>
            <a:ext cx="3086100" cy="273900"/>
          </a:xfrm>
        </p:spPr>
        <p:txBody>
          <a:bodyPr/>
          <a:lstStyle/>
          <a:p>
            <a:r>
              <a:rPr lang="en-US" dirty="0"/>
              <a:t>ClevAir Company Presentation 2022</a:t>
            </a:r>
            <a:endParaRPr lang="en-NO" dirty="0"/>
          </a:p>
        </p:txBody>
      </p:sp>
      <p:sp>
        <p:nvSpPr>
          <p:cNvPr id="22" name="Footer Placeholder 91">
            <a:extLst>
              <a:ext uri="{FF2B5EF4-FFF2-40B4-BE49-F238E27FC236}">
                <a16:creationId xmlns:a16="http://schemas.microsoft.com/office/drawing/2014/main" id="{D6292097-5791-4CA5-B0BE-A5207C0FE5FD}"/>
              </a:ext>
            </a:extLst>
          </p:cNvPr>
          <p:cNvSpPr txBox="1">
            <a:spLocks/>
          </p:cNvSpPr>
          <p:nvPr/>
        </p:nvSpPr>
        <p:spPr>
          <a:xfrm>
            <a:off x="615955" y="4712265"/>
            <a:ext cx="3086100" cy="273900"/>
          </a:xfrm>
          <a:prstGeom prst="rect">
            <a:avLst/>
          </a:prstGeom>
          <a:noFill/>
          <a:ln>
            <a:noFill/>
          </a:ln>
        </p:spPr>
        <p:txBody>
          <a:bodyPr spcFirstLastPara="1" wrap="square" lIns="45725" tIns="45725" rIns="45725" bIns="457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700"/>
              <a:buFont typeface="Arial"/>
              <a:buNone/>
              <a:defRPr sz="600" b="0" i="0" u="none" strike="noStrike" cap="none">
                <a:solidFill>
                  <a:schemeClr val="bg1">
                    <a:lumMod val="50000"/>
                    <a:lumOff val="50000"/>
                  </a:schemeClr>
                </a:solidFill>
                <a:latin typeface="+mn-lt"/>
                <a:ea typeface="Roboto"/>
                <a:cs typeface="Gotham-Book" pitchFamily="2" charset="0"/>
                <a:sym typeface="Roboto"/>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pPr algn="l"/>
            <a:r>
              <a:rPr lang="en-GB" b="0" i="0" dirty="0">
                <a:effectLst/>
              </a:rPr>
              <a:t>* American Society of Heating, Refrigerating and Air-Conditioning Engineers</a:t>
            </a:r>
            <a:endParaRPr lang="en-NO" dirty="0"/>
          </a:p>
        </p:txBody>
      </p:sp>
      <p:pic>
        <p:nvPicPr>
          <p:cNvPr id="23" name="Google Shape;1936;p5">
            <a:extLst>
              <a:ext uri="{FF2B5EF4-FFF2-40B4-BE49-F238E27FC236}">
                <a16:creationId xmlns:a16="http://schemas.microsoft.com/office/drawing/2014/main" id="{A8977401-C03E-481D-88A0-DFAB01070ADD}"/>
              </a:ext>
            </a:extLst>
          </p:cNvPr>
          <p:cNvPicPr preferRelativeResize="0"/>
          <p:nvPr/>
        </p:nvPicPr>
        <p:blipFill rotWithShape="1">
          <a:blip r:embed="rId10">
            <a:alphaModFix/>
          </a:blip>
          <a:srcRect/>
          <a:stretch/>
        </p:blipFill>
        <p:spPr>
          <a:xfrm>
            <a:off x="7537612" y="3991186"/>
            <a:ext cx="650235" cy="408694"/>
          </a:xfrm>
          <a:prstGeom prst="rect">
            <a:avLst/>
          </a:prstGeom>
          <a:noFill/>
          <a:ln>
            <a:noFill/>
          </a:ln>
          <a:effectLst>
            <a:outerShdw blurRad="50800" dist="38100" dir="2700000" algn="tl" rotWithShape="0">
              <a:prstClr val="black">
                <a:alpha val="40000"/>
              </a:prstClr>
            </a:outerShdw>
          </a:effectLst>
        </p:spPr>
      </p:pic>
      <p:sp>
        <p:nvSpPr>
          <p:cNvPr id="24" name="Rectangle 15">
            <a:extLst>
              <a:ext uri="{FF2B5EF4-FFF2-40B4-BE49-F238E27FC236}">
                <a16:creationId xmlns:a16="http://schemas.microsoft.com/office/drawing/2014/main" id="{8CC9CD06-8C78-45DA-9C79-73B7F29B02E2}"/>
              </a:ext>
            </a:extLst>
          </p:cNvPr>
          <p:cNvSpPr/>
          <p:nvPr/>
        </p:nvSpPr>
        <p:spPr>
          <a:xfrm>
            <a:off x="7250719" y="4417504"/>
            <a:ext cx="1228435" cy="276999"/>
          </a:xfrm>
          <a:prstGeom prst="rect">
            <a:avLst/>
          </a:prstGeom>
        </p:spPr>
        <p:txBody>
          <a:bodyPr wrap="square">
            <a:spAutoFit/>
          </a:bodyPr>
          <a:lstStyle/>
          <a:p>
            <a:pPr lvl="0" algn="ctr">
              <a:spcBef>
                <a:spcPts val="600"/>
              </a:spcBef>
              <a:buSzPts val="1400"/>
            </a:pPr>
            <a:r>
              <a:rPr lang="en-US" sz="1200" b="1" dirty="0">
                <a:solidFill>
                  <a:schemeClr val="accent1"/>
                </a:solidFill>
                <a:latin typeface="+mn-lt"/>
                <a:cs typeface="Gotham-MediumItalic" pitchFamily="2" charset="0"/>
              </a:rPr>
              <a:t>Winner</a:t>
            </a:r>
          </a:p>
        </p:txBody>
      </p:sp>
      <p:pic>
        <p:nvPicPr>
          <p:cNvPr id="10" name="Bilde 9">
            <a:extLst>
              <a:ext uri="{FF2B5EF4-FFF2-40B4-BE49-F238E27FC236}">
                <a16:creationId xmlns:a16="http://schemas.microsoft.com/office/drawing/2014/main" id="{501C71E1-251A-4942-BE97-94F008DD6B4A}"/>
              </a:ext>
            </a:extLst>
          </p:cNvPr>
          <p:cNvPicPr>
            <a:picLocks noChangeAspect="1"/>
          </p:cNvPicPr>
          <p:nvPr/>
        </p:nvPicPr>
        <p:blipFill>
          <a:blip r:embed="rId11"/>
          <a:stretch>
            <a:fillRect/>
          </a:stretch>
        </p:blipFill>
        <p:spPr>
          <a:xfrm>
            <a:off x="4608830" y="973234"/>
            <a:ext cx="4112834" cy="2513264"/>
          </a:xfrm>
          <a:prstGeom prst="rect">
            <a:avLst/>
          </a:prstGeom>
          <a:effectLst>
            <a:outerShdw blurRad="50800" dist="38100" dir="2700000" algn="tl" rotWithShape="0">
              <a:prstClr val="black">
                <a:alpha val="40000"/>
              </a:prstClr>
            </a:outerShdw>
          </a:effectLst>
        </p:spPr>
      </p:pic>
      <p:sp>
        <p:nvSpPr>
          <p:cNvPr id="25" name="Rectangle 15">
            <a:extLst>
              <a:ext uri="{FF2B5EF4-FFF2-40B4-BE49-F238E27FC236}">
                <a16:creationId xmlns:a16="http://schemas.microsoft.com/office/drawing/2014/main" id="{A07370DE-1969-4A8A-AD16-F6FFA870B7AC}"/>
              </a:ext>
            </a:extLst>
          </p:cNvPr>
          <p:cNvSpPr/>
          <p:nvPr/>
        </p:nvSpPr>
        <p:spPr>
          <a:xfrm>
            <a:off x="5614378" y="2893386"/>
            <a:ext cx="1644314" cy="400110"/>
          </a:xfrm>
          <a:prstGeom prst="rect">
            <a:avLst/>
          </a:prstGeom>
        </p:spPr>
        <p:txBody>
          <a:bodyPr wrap="square">
            <a:spAutoFit/>
          </a:bodyPr>
          <a:lstStyle/>
          <a:p>
            <a:pPr lvl="0" algn="ctr">
              <a:spcBef>
                <a:spcPts val="600"/>
              </a:spcBef>
              <a:buSzPts val="1400"/>
            </a:pPr>
            <a:r>
              <a:rPr lang="en-US" sz="2000" b="1" dirty="0">
                <a:solidFill>
                  <a:schemeClr val="bg2"/>
                </a:solidFill>
                <a:latin typeface="+mn-lt"/>
                <a:cs typeface="Gotham-MediumItalic" pitchFamily="2" charset="0"/>
              </a:rPr>
              <a:t>W I N N E R</a:t>
            </a:r>
          </a:p>
        </p:txBody>
      </p:sp>
    </p:spTree>
    <p:extLst>
      <p:ext uri="{BB962C8B-B14F-4D97-AF65-F5344CB8AC3E}">
        <p14:creationId xmlns:p14="http://schemas.microsoft.com/office/powerpoint/2010/main" val="17766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A64F1D-D09A-474D-9179-BB74AA2902A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CDA64F1D-D09A-474D-9179-BB74AA2902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1" name="Slide Number Placeholder 90">
            <a:extLst>
              <a:ext uri="{FF2B5EF4-FFF2-40B4-BE49-F238E27FC236}">
                <a16:creationId xmlns:a16="http://schemas.microsoft.com/office/drawing/2014/main" id="{104D34A2-6491-5840-A4D8-2C8F32769EC4}"/>
              </a:ext>
            </a:extLst>
          </p:cNvPr>
          <p:cNvSpPr>
            <a:spLocks noGrp="1"/>
          </p:cNvSpPr>
          <p:nvPr>
            <p:ph type="sldNum" idx="12"/>
          </p:nvPr>
        </p:nvSpPr>
        <p:spPr/>
        <p:txBody>
          <a:bodyPr/>
          <a:lstStyle/>
          <a:p>
            <a:fld id="{00000000-1234-1234-1234-123412341234}" type="slidenum">
              <a:rPr lang="en" smtClean="0"/>
              <a:pPr/>
              <a:t>3</a:t>
            </a:fld>
            <a:endParaRPr lang="en"/>
          </a:p>
        </p:txBody>
      </p:sp>
      <p:sp>
        <p:nvSpPr>
          <p:cNvPr id="92" name="Footer Placeholder 91">
            <a:extLst>
              <a:ext uri="{FF2B5EF4-FFF2-40B4-BE49-F238E27FC236}">
                <a16:creationId xmlns:a16="http://schemas.microsoft.com/office/drawing/2014/main" id="{C4A3E9A8-B327-CA49-80A7-46D2D095318A}"/>
              </a:ext>
            </a:extLst>
          </p:cNvPr>
          <p:cNvSpPr>
            <a:spLocks noGrp="1"/>
          </p:cNvSpPr>
          <p:nvPr>
            <p:ph type="ftr" idx="11"/>
          </p:nvPr>
        </p:nvSpPr>
        <p:spPr/>
        <p:txBody>
          <a:bodyPr/>
          <a:lstStyle/>
          <a:p>
            <a:r>
              <a:rPr lang="en-US" dirty="0"/>
              <a:t>ClevAir Company Presentation 2022</a:t>
            </a:r>
            <a:endParaRPr lang="en-NO" dirty="0"/>
          </a:p>
        </p:txBody>
      </p:sp>
      <p:grpSp>
        <p:nvGrpSpPr>
          <p:cNvPr id="82" name="Group 81">
            <a:extLst>
              <a:ext uri="{FF2B5EF4-FFF2-40B4-BE49-F238E27FC236}">
                <a16:creationId xmlns:a16="http://schemas.microsoft.com/office/drawing/2014/main" id="{5FD19004-8E6D-C04F-902D-7132F29DA01C}"/>
              </a:ext>
            </a:extLst>
          </p:cNvPr>
          <p:cNvGrpSpPr/>
          <p:nvPr/>
        </p:nvGrpSpPr>
        <p:grpSpPr>
          <a:xfrm>
            <a:off x="5238351" y="771625"/>
            <a:ext cx="2069459" cy="989569"/>
            <a:chOff x="5238351" y="771625"/>
            <a:chExt cx="2069459" cy="989569"/>
          </a:xfrm>
        </p:grpSpPr>
        <p:pic>
          <p:nvPicPr>
            <p:cNvPr id="25" name="Graphic 24">
              <a:extLst>
                <a:ext uri="{FF2B5EF4-FFF2-40B4-BE49-F238E27FC236}">
                  <a16:creationId xmlns:a16="http://schemas.microsoft.com/office/drawing/2014/main" id="{47081743-3A58-0242-8317-9B1B34882922}"/>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38351" y="771625"/>
              <a:ext cx="776663" cy="776663"/>
            </a:xfrm>
            <a:prstGeom prst="rect">
              <a:avLst/>
            </a:prstGeom>
          </p:spPr>
        </p:pic>
        <p:sp>
          <p:nvSpPr>
            <p:cNvPr id="40" name="TextBox 39">
              <a:extLst>
                <a:ext uri="{FF2B5EF4-FFF2-40B4-BE49-F238E27FC236}">
                  <a16:creationId xmlns:a16="http://schemas.microsoft.com/office/drawing/2014/main" id="{D72145C9-3668-2C41-86D1-B79AA0B698D5}"/>
                </a:ext>
              </a:extLst>
            </p:cNvPr>
            <p:cNvSpPr txBox="1"/>
            <p:nvPr/>
          </p:nvSpPr>
          <p:spPr>
            <a:xfrm>
              <a:off x="5986614" y="942698"/>
              <a:ext cx="1321196" cy="461665"/>
            </a:xfrm>
            <a:prstGeom prst="rect">
              <a:avLst/>
            </a:prstGeom>
            <a:noFill/>
          </p:spPr>
          <p:txBody>
            <a:bodyPr wrap="none" rtlCol="0">
              <a:spAutoFit/>
            </a:bodyPr>
            <a:lstStyle/>
            <a:p>
              <a:r>
                <a:rPr lang="en-GB" sz="1200" dirty="0">
                  <a:solidFill>
                    <a:schemeClr val="tx1"/>
                  </a:solidFill>
                  <a:latin typeface="+mn-lt"/>
                  <a:cs typeface="Gotham-Book" pitchFamily="2" charset="0"/>
                </a:rPr>
                <a:t>Weather data/</a:t>
              </a:r>
              <a:br>
                <a:rPr lang="en-GB" sz="1200" dirty="0">
                  <a:solidFill>
                    <a:schemeClr val="tx1"/>
                  </a:solidFill>
                  <a:latin typeface="+mn-lt"/>
                  <a:cs typeface="Gotham-Book" pitchFamily="2" charset="0"/>
                </a:rPr>
              </a:br>
              <a:r>
                <a:rPr lang="en-GB" sz="1200" dirty="0">
                  <a:solidFill>
                    <a:schemeClr val="tx1"/>
                  </a:solidFill>
                  <a:latin typeface="+mn-lt"/>
                  <a:cs typeface="Gotham-Book" pitchFamily="2" charset="0"/>
                </a:rPr>
                <a:t>energy tariffs etc</a:t>
              </a:r>
            </a:p>
          </p:txBody>
        </p:sp>
        <p:cxnSp>
          <p:nvCxnSpPr>
            <p:cNvPr id="48" name="Straight Arrow Connector 47">
              <a:extLst>
                <a:ext uri="{FF2B5EF4-FFF2-40B4-BE49-F238E27FC236}">
                  <a16:creationId xmlns:a16="http://schemas.microsoft.com/office/drawing/2014/main" id="{1CFFA6D7-7578-EC44-BC5C-78B2D6E800CA}"/>
                </a:ext>
              </a:extLst>
            </p:cNvPr>
            <p:cNvCxnSpPr>
              <a:cxnSpLocks/>
            </p:cNvCxnSpPr>
            <p:nvPr/>
          </p:nvCxnSpPr>
          <p:spPr>
            <a:xfrm>
              <a:off x="5638465" y="1454894"/>
              <a:ext cx="0" cy="306300"/>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D312109-EC1D-7441-B284-E928561A5367}"/>
              </a:ext>
            </a:extLst>
          </p:cNvPr>
          <p:cNvGrpSpPr/>
          <p:nvPr/>
        </p:nvGrpSpPr>
        <p:grpSpPr>
          <a:xfrm>
            <a:off x="6188920" y="1664682"/>
            <a:ext cx="1989337" cy="647996"/>
            <a:chOff x="6188920" y="1664682"/>
            <a:chExt cx="1989337" cy="647996"/>
          </a:xfrm>
        </p:grpSpPr>
        <p:sp>
          <p:nvSpPr>
            <p:cNvPr id="42" name="TextBox 41">
              <a:extLst>
                <a:ext uri="{FF2B5EF4-FFF2-40B4-BE49-F238E27FC236}">
                  <a16:creationId xmlns:a16="http://schemas.microsoft.com/office/drawing/2014/main" id="{29588883-C6AB-5A44-AD3E-142C6FDD930E}"/>
                </a:ext>
              </a:extLst>
            </p:cNvPr>
            <p:cNvSpPr txBox="1"/>
            <p:nvPr/>
          </p:nvSpPr>
          <p:spPr>
            <a:xfrm>
              <a:off x="7165177" y="1748673"/>
              <a:ext cx="1013080" cy="461665"/>
            </a:xfrm>
            <a:prstGeom prst="rect">
              <a:avLst/>
            </a:prstGeom>
            <a:noFill/>
          </p:spPr>
          <p:txBody>
            <a:bodyPr wrap="square" rtlCol="0">
              <a:spAutoFit/>
            </a:bodyPr>
            <a:lstStyle/>
            <a:p>
              <a:r>
                <a:rPr lang="en-GB" sz="1200" dirty="0">
                  <a:solidFill>
                    <a:schemeClr val="tx1"/>
                  </a:solidFill>
                  <a:latin typeface="+mn-lt"/>
                  <a:cs typeface="Gotham-Book" pitchFamily="2" charset="0"/>
                </a:rPr>
                <a:t>Machine Learning</a:t>
              </a:r>
            </a:p>
          </p:txBody>
        </p:sp>
        <p:cxnSp>
          <p:nvCxnSpPr>
            <p:cNvPr id="52" name="Straight Arrow Connector 51">
              <a:extLst>
                <a:ext uri="{FF2B5EF4-FFF2-40B4-BE49-F238E27FC236}">
                  <a16:creationId xmlns:a16="http://schemas.microsoft.com/office/drawing/2014/main" id="{8D672707-F032-B74B-AD6B-7B6F28DF013D}"/>
                </a:ext>
              </a:extLst>
            </p:cNvPr>
            <p:cNvCxnSpPr>
              <a:cxnSpLocks/>
            </p:cNvCxnSpPr>
            <p:nvPr/>
          </p:nvCxnSpPr>
          <p:spPr>
            <a:xfrm>
              <a:off x="6188920" y="2000226"/>
              <a:ext cx="333568" cy="0"/>
            </a:xfrm>
            <a:prstGeom prst="straightConnector1">
              <a:avLst/>
            </a:prstGeom>
            <a:ln>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0" name="Graphic 49">
              <a:extLst>
                <a:ext uri="{FF2B5EF4-FFF2-40B4-BE49-F238E27FC236}">
                  <a16:creationId xmlns:a16="http://schemas.microsoft.com/office/drawing/2014/main" id="{C437DE6E-777E-9147-9707-2DA69F195500}"/>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569909" y="1664682"/>
              <a:ext cx="647996" cy="647996"/>
            </a:xfrm>
            <a:prstGeom prst="rect">
              <a:avLst/>
            </a:prstGeom>
          </p:spPr>
        </p:pic>
      </p:grpSp>
      <p:grpSp>
        <p:nvGrpSpPr>
          <p:cNvPr id="85" name="Group 84">
            <a:extLst>
              <a:ext uri="{FF2B5EF4-FFF2-40B4-BE49-F238E27FC236}">
                <a16:creationId xmlns:a16="http://schemas.microsoft.com/office/drawing/2014/main" id="{8C468DF1-A18E-8B4F-92B0-4D5F828360C1}"/>
              </a:ext>
            </a:extLst>
          </p:cNvPr>
          <p:cNvGrpSpPr/>
          <p:nvPr/>
        </p:nvGrpSpPr>
        <p:grpSpPr>
          <a:xfrm>
            <a:off x="3045424" y="3236480"/>
            <a:ext cx="3934855" cy="348572"/>
            <a:chOff x="3045424" y="3236480"/>
            <a:chExt cx="3934855" cy="348572"/>
          </a:xfrm>
        </p:grpSpPr>
        <p:cxnSp>
          <p:nvCxnSpPr>
            <p:cNvPr id="58" name="Straight Arrow Connector 57">
              <a:extLst>
                <a:ext uri="{FF2B5EF4-FFF2-40B4-BE49-F238E27FC236}">
                  <a16:creationId xmlns:a16="http://schemas.microsoft.com/office/drawing/2014/main" id="{0B49DAB5-DA2B-0A4E-9C0E-DE9D59623F26}"/>
                </a:ext>
              </a:extLst>
            </p:cNvPr>
            <p:cNvCxnSpPr>
              <a:cxnSpLocks/>
            </p:cNvCxnSpPr>
            <p:nvPr/>
          </p:nvCxnSpPr>
          <p:spPr>
            <a:xfrm flipH="1">
              <a:off x="3045424" y="3585052"/>
              <a:ext cx="3934855" cy="0"/>
            </a:xfrm>
            <a:prstGeom prst="straightConnector1">
              <a:avLst/>
            </a:prstGeom>
            <a:ln>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0537CF0-9A83-5147-84C4-E3C067808376}"/>
                </a:ext>
              </a:extLst>
            </p:cNvPr>
            <p:cNvCxnSpPr>
              <a:cxnSpLocks/>
            </p:cNvCxnSpPr>
            <p:nvPr/>
          </p:nvCxnSpPr>
          <p:spPr>
            <a:xfrm flipV="1">
              <a:off x="6980279" y="3236480"/>
              <a:ext cx="0" cy="341942"/>
            </a:xfrm>
            <a:prstGeom prst="straightConnector1">
              <a:avLst/>
            </a:prstGeom>
            <a:ln>
              <a:solidFill>
                <a:schemeClr val="accent3"/>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C9842260-3D44-B14E-92BE-460D83A24564}"/>
              </a:ext>
            </a:extLst>
          </p:cNvPr>
          <p:cNvSpPr txBox="1"/>
          <p:nvPr/>
        </p:nvSpPr>
        <p:spPr>
          <a:xfrm>
            <a:off x="1545891" y="3969254"/>
            <a:ext cx="2580305" cy="523220"/>
          </a:xfrm>
          <a:prstGeom prst="rect">
            <a:avLst/>
          </a:prstGeom>
          <a:noFill/>
        </p:spPr>
        <p:txBody>
          <a:bodyPr wrap="square" rtlCol="0">
            <a:spAutoFit/>
          </a:bodyPr>
          <a:lstStyle/>
          <a:p>
            <a:pPr lvl="0" algn="ctr">
              <a:buSzPts val="1400"/>
            </a:pPr>
            <a:r>
              <a:rPr lang="en-GB" b="1" dirty="0">
                <a:solidFill>
                  <a:schemeClr val="accent1"/>
                </a:solidFill>
                <a:latin typeface="+mn-lt"/>
                <a:cs typeface="Gotham-MediumItalic" pitchFamily="2" charset="0"/>
              </a:rPr>
              <a:t>Harvest data from IoT devices </a:t>
            </a:r>
            <a:br>
              <a:rPr lang="en-GB" b="1" dirty="0">
                <a:solidFill>
                  <a:schemeClr val="accent1"/>
                </a:solidFill>
                <a:latin typeface="+mn-lt"/>
                <a:cs typeface="Gotham-MediumItalic" pitchFamily="2" charset="0"/>
              </a:rPr>
            </a:br>
            <a:r>
              <a:rPr lang="en-GB" b="1" dirty="0">
                <a:solidFill>
                  <a:schemeClr val="accent1"/>
                </a:solidFill>
                <a:latin typeface="+mn-lt"/>
                <a:cs typeface="Gotham-MediumItalic" pitchFamily="2" charset="0"/>
              </a:rPr>
              <a:t>and BMS in real time, 24/7</a:t>
            </a:r>
          </a:p>
        </p:txBody>
      </p:sp>
      <p:sp>
        <p:nvSpPr>
          <p:cNvPr id="71" name="TextBox 70">
            <a:extLst>
              <a:ext uri="{FF2B5EF4-FFF2-40B4-BE49-F238E27FC236}">
                <a16:creationId xmlns:a16="http://schemas.microsoft.com/office/drawing/2014/main" id="{F98BE702-F77B-714A-85EB-226DFD351296}"/>
              </a:ext>
            </a:extLst>
          </p:cNvPr>
          <p:cNvSpPr txBox="1"/>
          <p:nvPr/>
        </p:nvSpPr>
        <p:spPr>
          <a:xfrm>
            <a:off x="4909766" y="3969254"/>
            <a:ext cx="2617383" cy="523220"/>
          </a:xfrm>
          <a:prstGeom prst="rect">
            <a:avLst/>
          </a:prstGeom>
          <a:noFill/>
        </p:spPr>
        <p:txBody>
          <a:bodyPr wrap="square" rtlCol="0">
            <a:spAutoFit/>
          </a:bodyPr>
          <a:lstStyle/>
          <a:p>
            <a:pPr lvl="0" algn="ctr">
              <a:buSzPts val="1400"/>
            </a:pPr>
            <a:r>
              <a:rPr lang="en-GB" b="1" dirty="0">
                <a:solidFill>
                  <a:schemeClr val="accent1"/>
                </a:solidFill>
                <a:latin typeface="+mn-lt"/>
                <a:cs typeface="Gotham-MediumItalic" pitchFamily="2" charset="0"/>
              </a:rPr>
              <a:t>Typically reduces the energy consumption by up to 25%</a:t>
            </a:r>
          </a:p>
        </p:txBody>
      </p:sp>
      <p:sp>
        <p:nvSpPr>
          <p:cNvPr id="61" name="Rounded Rectangle 60">
            <a:extLst>
              <a:ext uri="{FF2B5EF4-FFF2-40B4-BE49-F238E27FC236}">
                <a16:creationId xmlns:a16="http://schemas.microsoft.com/office/drawing/2014/main" id="{A4F5FEC5-FBD2-284A-85A9-71A9AA5D7FF2}"/>
              </a:ext>
            </a:extLst>
          </p:cNvPr>
          <p:cNvSpPr/>
          <p:nvPr/>
        </p:nvSpPr>
        <p:spPr>
          <a:xfrm>
            <a:off x="1194949" y="3397199"/>
            <a:ext cx="1727384" cy="341939"/>
          </a:xfrm>
          <a:prstGeom prst="roundRect">
            <a:avLst>
              <a:gd name="adj" fmla="val 294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cs typeface="Gotham-MediumItalic" pitchFamily="2" charset="0"/>
              </a:rPr>
              <a:t>Building HVAC</a:t>
            </a:r>
          </a:p>
        </p:txBody>
      </p:sp>
      <p:grpSp>
        <p:nvGrpSpPr>
          <p:cNvPr id="4" name="Group 3">
            <a:extLst>
              <a:ext uri="{FF2B5EF4-FFF2-40B4-BE49-F238E27FC236}">
                <a16:creationId xmlns:a16="http://schemas.microsoft.com/office/drawing/2014/main" id="{03ED3632-2D38-B84C-87ED-FFC58A8E41D0}"/>
              </a:ext>
            </a:extLst>
          </p:cNvPr>
          <p:cNvGrpSpPr/>
          <p:nvPr/>
        </p:nvGrpSpPr>
        <p:grpSpPr>
          <a:xfrm>
            <a:off x="1077650" y="1308481"/>
            <a:ext cx="5111270" cy="2022952"/>
            <a:chOff x="1077650" y="1308481"/>
            <a:chExt cx="5111270" cy="2022952"/>
          </a:xfrm>
        </p:grpSpPr>
        <p:sp>
          <p:nvSpPr>
            <p:cNvPr id="65" name="Rounded Rectangle 64">
              <a:extLst>
                <a:ext uri="{FF2B5EF4-FFF2-40B4-BE49-F238E27FC236}">
                  <a16:creationId xmlns:a16="http://schemas.microsoft.com/office/drawing/2014/main" id="{2D450FC0-69AF-064A-8421-EB9B28E5FA9A}"/>
                </a:ext>
              </a:extLst>
            </p:cNvPr>
            <p:cNvSpPr/>
            <p:nvPr/>
          </p:nvSpPr>
          <p:spPr>
            <a:xfrm>
              <a:off x="5087055" y="2989494"/>
              <a:ext cx="1065864" cy="341939"/>
            </a:xfrm>
            <a:prstGeom prst="roundRect">
              <a:avLst>
                <a:gd name="adj" fmla="val 294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cs typeface="Gotham-MediumItalic" pitchFamily="2" charset="0"/>
                </a:rPr>
                <a:t>Data lake</a:t>
              </a:r>
            </a:p>
          </p:txBody>
        </p:sp>
        <p:pic>
          <p:nvPicPr>
            <p:cNvPr id="17" name="Graphic 16">
              <a:extLst>
                <a:ext uri="{FF2B5EF4-FFF2-40B4-BE49-F238E27FC236}">
                  <a16:creationId xmlns:a16="http://schemas.microsoft.com/office/drawing/2014/main" id="{7C4B5002-5EC4-714C-9BC9-184A6967FACA}"/>
                </a:ext>
              </a:extLst>
            </p:cNvPr>
            <p:cNvPicPr>
              <a:picLocks noChangeAspect="1"/>
            </p:cNvPicPr>
            <p:nvPr/>
          </p:nvPicPr>
          <p:blipFill rotWithShape="1">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rcRect l="22111" t="16216" r="17669" b="14611"/>
            <a:stretch/>
          </p:blipFill>
          <p:spPr>
            <a:xfrm>
              <a:off x="5051054" y="1708876"/>
              <a:ext cx="1137866" cy="1307062"/>
            </a:xfrm>
            <a:prstGeom prst="rect">
              <a:avLst/>
            </a:prstGeom>
          </p:spPr>
        </p:pic>
        <p:grpSp>
          <p:nvGrpSpPr>
            <p:cNvPr id="2" name="Group 1">
              <a:extLst>
                <a:ext uri="{FF2B5EF4-FFF2-40B4-BE49-F238E27FC236}">
                  <a16:creationId xmlns:a16="http://schemas.microsoft.com/office/drawing/2014/main" id="{C7994D4E-236B-9449-996E-9199D42CB435}"/>
                </a:ext>
              </a:extLst>
            </p:cNvPr>
            <p:cNvGrpSpPr/>
            <p:nvPr/>
          </p:nvGrpSpPr>
          <p:grpSpPr>
            <a:xfrm>
              <a:off x="1077650" y="1308481"/>
              <a:ext cx="3923988" cy="1915543"/>
              <a:chOff x="1077650" y="1308481"/>
              <a:chExt cx="3923988" cy="1915543"/>
            </a:xfrm>
          </p:grpSpPr>
          <p:pic>
            <p:nvPicPr>
              <p:cNvPr id="12" name="Graphic 11">
                <a:extLst>
                  <a:ext uri="{FF2B5EF4-FFF2-40B4-BE49-F238E27FC236}">
                    <a16:creationId xmlns:a16="http://schemas.microsoft.com/office/drawing/2014/main" id="{1D1E82FB-C68D-EE42-9638-4DA3DF2C16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7650" y="1317913"/>
                <a:ext cx="2447536" cy="1906111"/>
              </a:xfrm>
              <a:prstGeom prst="rect">
                <a:avLst/>
              </a:prstGeom>
            </p:spPr>
          </p:pic>
          <p:cxnSp>
            <p:nvCxnSpPr>
              <p:cNvPr id="15" name="Straight Arrow Connector 14">
                <a:extLst>
                  <a:ext uri="{FF2B5EF4-FFF2-40B4-BE49-F238E27FC236}">
                    <a16:creationId xmlns:a16="http://schemas.microsoft.com/office/drawing/2014/main" id="{D9802F10-F6AF-6342-9A4D-4AB215A8A1CB}"/>
                  </a:ext>
                </a:extLst>
              </p:cNvPr>
              <p:cNvCxnSpPr>
                <a:cxnSpLocks/>
              </p:cNvCxnSpPr>
              <p:nvPr/>
            </p:nvCxnSpPr>
            <p:spPr>
              <a:xfrm>
                <a:off x="3092804" y="2327828"/>
                <a:ext cx="1908834" cy="0"/>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040112A-9F2C-F849-8075-42C01D714CE6}"/>
                  </a:ext>
                </a:extLst>
              </p:cNvPr>
              <p:cNvSpPr txBox="1"/>
              <p:nvPr/>
            </p:nvSpPr>
            <p:spPr>
              <a:xfrm>
                <a:off x="4045728" y="2341471"/>
                <a:ext cx="877163" cy="461665"/>
              </a:xfrm>
              <a:prstGeom prst="rect">
                <a:avLst/>
              </a:prstGeom>
              <a:noFill/>
            </p:spPr>
            <p:txBody>
              <a:bodyPr wrap="none" rtlCol="0">
                <a:spAutoFit/>
              </a:bodyPr>
              <a:lstStyle/>
              <a:p>
                <a:pPr algn="ctr"/>
                <a:r>
                  <a:rPr lang="en-GB" sz="1200" dirty="0">
                    <a:solidFill>
                      <a:schemeClr val="tx1"/>
                    </a:solidFill>
                    <a:latin typeface="+mn-lt"/>
                    <a:cs typeface="Gotham-Book" pitchFamily="2" charset="0"/>
                  </a:rPr>
                  <a:t>Sensor and</a:t>
                </a:r>
              </a:p>
              <a:p>
                <a:pPr algn="ctr"/>
                <a:r>
                  <a:rPr lang="en-GB" sz="1200" dirty="0">
                    <a:solidFill>
                      <a:schemeClr val="tx1"/>
                    </a:solidFill>
                    <a:latin typeface="+mn-lt"/>
                    <a:cs typeface="Gotham-Book" pitchFamily="2" charset="0"/>
                  </a:rPr>
                  <a:t>BMS-data</a:t>
                </a:r>
              </a:p>
            </p:txBody>
          </p:sp>
          <p:cxnSp>
            <p:nvCxnSpPr>
              <p:cNvPr id="6" name="Straight Connector 5">
                <a:extLst>
                  <a:ext uri="{FF2B5EF4-FFF2-40B4-BE49-F238E27FC236}">
                    <a16:creationId xmlns:a16="http://schemas.microsoft.com/office/drawing/2014/main" id="{24BEDE93-E0D8-444C-AC03-8D2C41017939}"/>
                  </a:ext>
                </a:extLst>
              </p:cNvPr>
              <p:cNvCxnSpPr>
                <a:cxnSpLocks/>
              </p:cNvCxnSpPr>
              <p:nvPr/>
            </p:nvCxnSpPr>
            <p:spPr>
              <a:xfrm flipV="1">
                <a:off x="2964295" y="1595158"/>
                <a:ext cx="0" cy="250931"/>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CA2C79-9966-6A41-BB40-857F0902C559}"/>
                  </a:ext>
                </a:extLst>
              </p:cNvPr>
              <p:cNvCxnSpPr>
                <a:cxnSpLocks/>
              </p:cNvCxnSpPr>
              <p:nvPr/>
            </p:nvCxnSpPr>
            <p:spPr>
              <a:xfrm>
                <a:off x="2964295" y="1595158"/>
                <a:ext cx="958884"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3EAF589-02E7-C84F-9765-973E4FBD3CBC}"/>
                  </a:ext>
                </a:extLst>
              </p:cNvPr>
              <p:cNvCxnSpPr>
                <a:cxnSpLocks/>
              </p:cNvCxnSpPr>
              <p:nvPr/>
            </p:nvCxnSpPr>
            <p:spPr>
              <a:xfrm flipV="1">
                <a:off x="3923179" y="1317913"/>
                <a:ext cx="0" cy="1720513"/>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E67881-F2DB-344D-8779-CF8A97AD3831}"/>
                  </a:ext>
                </a:extLst>
              </p:cNvPr>
              <p:cNvCxnSpPr>
                <a:cxnSpLocks/>
              </p:cNvCxnSpPr>
              <p:nvPr/>
            </p:nvCxnSpPr>
            <p:spPr>
              <a:xfrm>
                <a:off x="3092804" y="2722093"/>
                <a:ext cx="830375"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79EA25F-0779-5E42-9AE8-D5EDF07FF09C}"/>
                  </a:ext>
                </a:extLst>
              </p:cNvPr>
              <p:cNvCxnSpPr>
                <a:cxnSpLocks/>
              </p:cNvCxnSpPr>
              <p:nvPr/>
            </p:nvCxnSpPr>
            <p:spPr>
              <a:xfrm>
                <a:off x="2247602" y="1896663"/>
                <a:ext cx="1680520"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C45D24E-BEC5-8347-AAEE-FAFF08274062}"/>
                  </a:ext>
                </a:extLst>
              </p:cNvPr>
              <p:cNvCxnSpPr>
                <a:cxnSpLocks/>
              </p:cNvCxnSpPr>
              <p:nvPr/>
            </p:nvCxnSpPr>
            <p:spPr>
              <a:xfrm flipV="1">
                <a:off x="2504624" y="1308481"/>
                <a:ext cx="0" cy="412142"/>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E719AA-0E5A-E24D-BC20-713F8CCBD8DA}"/>
                  </a:ext>
                </a:extLst>
              </p:cNvPr>
              <p:cNvCxnSpPr>
                <a:cxnSpLocks/>
              </p:cNvCxnSpPr>
              <p:nvPr/>
            </p:nvCxnSpPr>
            <p:spPr>
              <a:xfrm>
                <a:off x="2504624" y="1308481"/>
                <a:ext cx="1418555"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89FAD4A-7B79-8B46-A02A-1BBC06D9DB41}"/>
                  </a:ext>
                </a:extLst>
              </p:cNvPr>
              <p:cNvCxnSpPr>
                <a:cxnSpLocks/>
              </p:cNvCxnSpPr>
              <p:nvPr/>
            </p:nvCxnSpPr>
            <p:spPr>
              <a:xfrm>
                <a:off x="2420597" y="2590092"/>
                <a:ext cx="1502582"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AD5FD71-4D57-3A4F-9921-1E663E515A91}"/>
                  </a:ext>
                </a:extLst>
              </p:cNvPr>
              <p:cNvCxnSpPr>
                <a:cxnSpLocks/>
              </p:cNvCxnSpPr>
              <p:nvPr/>
            </p:nvCxnSpPr>
            <p:spPr>
              <a:xfrm>
                <a:off x="3414080" y="3038426"/>
                <a:ext cx="509099"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3C2EE1F-E1FF-9741-89E7-F8EE1A1A3819}"/>
                  </a:ext>
                </a:extLst>
              </p:cNvPr>
              <p:cNvCxnSpPr>
                <a:cxnSpLocks/>
              </p:cNvCxnSpPr>
              <p:nvPr/>
            </p:nvCxnSpPr>
            <p:spPr>
              <a:xfrm>
                <a:off x="1926326" y="1397450"/>
                <a:ext cx="1996853" cy="0"/>
              </a:xfrm>
              <a:prstGeom prst="line">
                <a:avLst/>
              </a:prstGeom>
              <a:ln>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8C94ADDD-0AC4-D64B-93A9-5197279AC777}"/>
                  </a:ext>
                </a:extLst>
              </p:cNvPr>
              <p:cNvSpPr/>
              <p:nvPr/>
            </p:nvSpPr>
            <p:spPr>
              <a:xfrm>
                <a:off x="2127835" y="1828934"/>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Oval 65">
                <a:extLst>
                  <a:ext uri="{FF2B5EF4-FFF2-40B4-BE49-F238E27FC236}">
                    <a16:creationId xmlns:a16="http://schemas.microsoft.com/office/drawing/2014/main" id="{95FC5880-4C0E-C744-89C2-B7FE54DDB334}"/>
                  </a:ext>
                </a:extLst>
              </p:cNvPr>
              <p:cNvSpPr/>
              <p:nvPr/>
            </p:nvSpPr>
            <p:spPr>
              <a:xfrm>
                <a:off x="1950282" y="1337400"/>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Oval 66">
                <a:extLst>
                  <a:ext uri="{FF2B5EF4-FFF2-40B4-BE49-F238E27FC236}">
                    <a16:creationId xmlns:a16="http://schemas.microsoft.com/office/drawing/2014/main" id="{28721AD0-6662-5747-B011-747A9B70B0C0}"/>
                  </a:ext>
                </a:extLst>
              </p:cNvPr>
              <p:cNvSpPr/>
              <p:nvPr/>
            </p:nvSpPr>
            <p:spPr>
              <a:xfrm>
                <a:off x="2889011" y="1957444"/>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extLst>
                  <a:ext uri="{FF2B5EF4-FFF2-40B4-BE49-F238E27FC236}">
                    <a16:creationId xmlns:a16="http://schemas.microsoft.com/office/drawing/2014/main" id="{CE7AF848-E853-B049-BB95-DC84EFDACAE7}"/>
                  </a:ext>
                </a:extLst>
              </p:cNvPr>
              <p:cNvSpPr/>
              <p:nvPr/>
            </p:nvSpPr>
            <p:spPr>
              <a:xfrm>
                <a:off x="3126261" y="2244121"/>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D067383F-E3FD-9341-AA75-90C845A891D0}"/>
                  </a:ext>
                </a:extLst>
              </p:cNvPr>
              <p:cNvSpPr/>
              <p:nvPr/>
            </p:nvSpPr>
            <p:spPr>
              <a:xfrm>
                <a:off x="2854413" y="2525855"/>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a:extLst>
                  <a:ext uri="{FF2B5EF4-FFF2-40B4-BE49-F238E27FC236}">
                    <a16:creationId xmlns:a16="http://schemas.microsoft.com/office/drawing/2014/main" id="{1F1F3C0F-CE62-4642-9B8F-55569074882E}"/>
                  </a:ext>
                </a:extLst>
              </p:cNvPr>
              <p:cNvSpPr/>
              <p:nvPr/>
            </p:nvSpPr>
            <p:spPr>
              <a:xfrm>
                <a:off x="3333855" y="2970698"/>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67523944-C45B-424B-B04A-F5685F9B3551}"/>
                  </a:ext>
                </a:extLst>
              </p:cNvPr>
              <p:cNvSpPr/>
              <p:nvPr/>
            </p:nvSpPr>
            <p:spPr>
              <a:xfrm>
                <a:off x="2033924" y="2501141"/>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Oval 76">
                <a:extLst>
                  <a:ext uri="{FF2B5EF4-FFF2-40B4-BE49-F238E27FC236}">
                    <a16:creationId xmlns:a16="http://schemas.microsoft.com/office/drawing/2014/main" id="{C5BE9118-37D5-B34C-9A43-1CF701038635}"/>
                  </a:ext>
                </a:extLst>
              </p:cNvPr>
              <p:cNvSpPr/>
              <p:nvPr/>
            </p:nvSpPr>
            <p:spPr>
              <a:xfrm>
                <a:off x="2424397" y="1636168"/>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a:extLst>
                  <a:ext uri="{FF2B5EF4-FFF2-40B4-BE49-F238E27FC236}">
                    <a16:creationId xmlns:a16="http://schemas.microsoft.com/office/drawing/2014/main" id="{9DC68BA9-F39C-CA47-AD78-F392DFA8205E}"/>
                  </a:ext>
                </a:extLst>
              </p:cNvPr>
              <p:cNvSpPr/>
              <p:nvPr/>
            </p:nvSpPr>
            <p:spPr>
              <a:xfrm>
                <a:off x="1509997" y="2520912"/>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41205F2C-E225-2249-9A29-F204EE919203}"/>
                  </a:ext>
                </a:extLst>
              </p:cNvPr>
              <p:cNvSpPr/>
              <p:nvPr/>
            </p:nvSpPr>
            <p:spPr>
              <a:xfrm>
                <a:off x="1267804" y="2066183"/>
                <a:ext cx="135457" cy="13545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 name="Group 7">
            <a:extLst>
              <a:ext uri="{FF2B5EF4-FFF2-40B4-BE49-F238E27FC236}">
                <a16:creationId xmlns:a16="http://schemas.microsoft.com/office/drawing/2014/main" id="{65A42723-C6F1-9F41-98BD-AFE114945F68}"/>
              </a:ext>
            </a:extLst>
          </p:cNvPr>
          <p:cNvGrpSpPr/>
          <p:nvPr/>
        </p:nvGrpSpPr>
        <p:grpSpPr>
          <a:xfrm>
            <a:off x="6569909" y="2300862"/>
            <a:ext cx="1637280" cy="955841"/>
            <a:chOff x="6569909" y="2300862"/>
            <a:chExt cx="1637280" cy="955841"/>
          </a:xfrm>
        </p:grpSpPr>
        <p:cxnSp>
          <p:nvCxnSpPr>
            <p:cNvPr id="55" name="Straight Arrow Connector 54">
              <a:extLst>
                <a:ext uri="{FF2B5EF4-FFF2-40B4-BE49-F238E27FC236}">
                  <a16:creationId xmlns:a16="http://schemas.microsoft.com/office/drawing/2014/main" id="{32C259DE-36FE-024F-9090-913083F640B4}"/>
                </a:ext>
              </a:extLst>
            </p:cNvPr>
            <p:cNvCxnSpPr>
              <a:cxnSpLocks/>
            </p:cNvCxnSpPr>
            <p:nvPr/>
          </p:nvCxnSpPr>
          <p:spPr>
            <a:xfrm>
              <a:off x="6996495" y="2300862"/>
              <a:ext cx="0" cy="270887"/>
            </a:xfrm>
            <a:prstGeom prst="straightConnector1">
              <a:avLst/>
            </a:prstGeom>
            <a:ln>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DF2196F-E1DD-BF4F-BBDA-DE68C8B68314}"/>
                </a:ext>
              </a:extLst>
            </p:cNvPr>
            <p:cNvCxnSpPr>
              <a:cxnSpLocks/>
            </p:cNvCxnSpPr>
            <p:nvPr/>
          </p:nvCxnSpPr>
          <p:spPr>
            <a:xfrm rot="10800000">
              <a:off x="6903885" y="2300862"/>
              <a:ext cx="0" cy="270887"/>
            </a:xfrm>
            <a:prstGeom prst="straightConnector1">
              <a:avLst/>
            </a:prstGeom>
            <a:ln>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2AE4B7A-0045-3240-A7C0-3AA43DE94965}"/>
                </a:ext>
              </a:extLst>
            </p:cNvPr>
            <p:cNvGrpSpPr/>
            <p:nvPr/>
          </p:nvGrpSpPr>
          <p:grpSpPr>
            <a:xfrm>
              <a:off x="6569909" y="2583543"/>
              <a:ext cx="1637280" cy="673160"/>
              <a:chOff x="6569909" y="2583543"/>
              <a:chExt cx="1637280" cy="673160"/>
            </a:xfrm>
          </p:grpSpPr>
          <p:sp>
            <p:nvSpPr>
              <p:cNvPr id="44" name="TextBox 43">
                <a:extLst>
                  <a:ext uri="{FF2B5EF4-FFF2-40B4-BE49-F238E27FC236}">
                    <a16:creationId xmlns:a16="http://schemas.microsoft.com/office/drawing/2014/main" id="{5807FF61-7020-B842-8817-847FC30BFED7}"/>
                  </a:ext>
                </a:extLst>
              </p:cNvPr>
              <p:cNvSpPr txBox="1"/>
              <p:nvPr/>
            </p:nvSpPr>
            <p:spPr>
              <a:xfrm>
                <a:off x="7169726" y="2872959"/>
                <a:ext cx="1037463" cy="276999"/>
              </a:xfrm>
              <a:prstGeom prst="rect">
                <a:avLst/>
              </a:prstGeom>
              <a:noFill/>
            </p:spPr>
            <p:txBody>
              <a:bodyPr wrap="none" rtlCol="0">
                <a:spAutoFit/>
              </a:bodyPr>
              <a:lstStyle/>
              <a:p>
                <a:r>
                  <a:rPr lang="en-GB" sz="1200" dirty="0">
                    <a:solidFill>
                      <a:schemeClr val="tx1"/>
                    </a:solidFill>
                    <a:latin typeface="+mn-lt"/>
                    <a:cs typeface="Gotham-Book" pitchFamily="2" charset="0"/>
                  </a:rPr>
                  <a:t>Optimization</a:t>
                </a:r>
              </a:p>
            </p:txBody>
          </p:sp>
          <p:pic>
            <p:nvPicPr>
              <p:cNvPr id="3" name="Graphic 2">
                <a:extLst>
                  <a:ext uri="{FF2B5EF4-FFF2-40B4-BE49-F238E27FC236}">
                    <a16:creationId xmlns:a16="http://schemas.microsoft.com/office/drawing/2014/main" id="{F0A2E688-9DDF-F84A-9F77-FDB14F9F82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69909" y="2758761"/>
                <a:ext cx="497942" cy="497942"/>
              </a:xfrm>
              <a:prstGeom prst="rect">
                <a:avLst/>
              </a:prstGeom>
            </p:spPr>
          </p:pic>
          <p:pic>
            <p:nvPicPr>
              <p:cNvPr id="73" name="Graphic 72">
                <a:extLst>
                  <a:ext uri="{FF2B5EF4-FFF2-40B4-BE49-F238E27FC236}">
                    <a16:creationId xmlns:a16="http://schemas.microsoft.com/office/drawing/2014/main" id="{FC9A5540-6A77-F441-A748-8F3965F579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0842421">
                <a:off x="6964855" y="2583543"/>
                <a:ext cx="299290" cy="299290"/>
              </a:xfrm>
              <a:prstGeom prst="rect">
                <a:avLst/>
              </a:prstGeom>
            </p:spPr>
          </p:pic>
        </p:grpSp>
      </p:grpSp>
      <p:sp>
        <p:nvSpPr>
          <p:cNvPr id="9" name="Title 8">
            <a:extLst>
              <a:ext uri="{FF2B5EF4-FFF2-40B4-BE49-F238E27FC236}">
                <a16:creationId xmlns:a16="http://schemas.microsoft.com/office/drawing/2014/main" id="{6AF49134-994E-724E-A322-32FDF33245FA}"/>
              </a:ext>
            </a:extLst>
          </p:cNvPr>
          <p:cNvSpPr>
            <a:spLocks noGrp="1"/>
          </p:cNvSpPr>
          <p:nvPr>
            <p:ph type="title"/>
          </p:nvPr>
        </p:nvSpPr>
        <p:spPr>
          <a:xfrm>
            <a:off x="323850" y="376481"/>
            <a:ext cx="7607449" cy="430887"/>
          </a:xfrm>
        </p:spPr>
        <p:txBody>
          <a:bodyPr vert="horz"/>
          <a:lstStyle/>
          <a:p>
            <a:r>
              <a:rPr lang="en-GB" dirty="0"/>
              <a:t>This is how ClevAir works</a:t>
            </a:r>
          </a:p>
        </p:txBody>
      </p:sp>
      <p:pic>
        <p:nvPicPr>
          <p:cNvPr id="54" name="Picture 6">
            <a:extLst>
              <a:ext uri="{FF2B5EF4-FFF2-40B4-BE49-F238E27FC236}">
                <a16:creationId xmlns:a16="http://schemas.microsoft.com/office/drawing/2014/main" id="{BBFBEFD7-EA63-440A-B13A-3339F009F8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25287" y="2065392"/>
            <a:ext cx="638235" cy="16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6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2DFF45-49A4-A249-8F7F-054D94EACCD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3D2DFF45-49A4-A249-8F7F-054D94EACCD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4" name="Gruppe 3">
            <a:extLst>
              <a:ext uri="{FF2B5EF4-FFF2-40B4-BE49-F238E27FC236}">
                <a16:creationId xmlns:a16="http://schemas.microsoft.com/office/drawing/2014/main" id="{B98E1B34-8DFE-4F0C-B65A-9210579A3815}"/>
              </a:ext>
            </a:extLst>
          </p:cNvPr>
          <p:cNvGrpSpPr/>
          <p:nvPr/>
        </p:nvGrpSpPr>
        <p:grpSpPr>
          <a:xfrm>
            <a:off x="6008234" y="2057816"/>
            <a:ext cx="1156290" cy="1134908"/>
            <a:chOff x="6008234" y="2057816"/>
            <a:chExt cx="1156290" cy="1134908"/>
          </a:xfrm>
        </p:grpSpPr>
        <p:sp>
          <p:nvSpPr>
            <p:cNvPr id="30" name="Oval 7">
              <a:extLst>
                <a:ext uri="{FF2B5EF4-FFF2-40B4-BE49-F238E27FC236}">
                  <a16:creationId xmlns:a16="http://schemas.microsoft.com/office/drawing/2014/main" id="{ADB3B7A0-BB34-5848-ACF7-A30E622D4C7F}"/>
                </a:ext>
              </a:extLst>
            </p:cNvPr>
            <p:cNvSpPr>
              <a:spLocks noChangeAspect="1"/>
            </p:cNvSpPr>
            <p:nvPr/>
          </p:nvSpPr>
          <p:spPr>
            <a:xfrm>
              <a:off x="6008234" y="2057816"/>
              <a:ext cx="1156290" cy="1134908"/>
            </a:xfrm>
            <a:prstGeom prst="ellipse">
              <a:avLst/>
            </a:prstGeom>
            <a:solidFill>
              <a:srgbClr val="E2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Google Shape;1953;p11">
              <a:extLst>
                <a:ext uri="{FF2B5EF4-FFF2-40B4-BE49-F238E27FC236}">
                  <a16:creationId xmlns:a16="http://schemas.microsoft.com/office/drawing/2014/main" id="{AF6F0143-B454-E844-9EFE-7A93275E7FCF}"/>
                </a:ext>
              </a:extLst>
            </p:cNvPr>
            <p:cNvPicPr preferRelativeResize="0"/>
            <p:nvPr/>
          </p:nvPicPr>
          <p:blipFill>
            <a:blip r:embed="rId6"/>
            <a:srcRect t="1917" b="1917"/>
            <a:stretch/>
          </p:blipFill>
          <p:spPr>
            <a:xfrm>
              <a:off x="6079572" y="2128454"/>
              <a:ext cx="1017293" cy="978297"/>
            </a:xfrm>
            <a:prstGeom prst="ellipse">
              <a:avLst/>
            </a:prstGeom>
            <a:noFill/>
            <a:ln w="76200">
              <a:noFill/>
            </a:ln>
          </p:spPr>
        </p:pic>
      </p:grpSp>
      <p:sp>
        <p:nvSpPr>
          <p:cNvPr id="32" name="Google Shape;1954;p11">
            <a:extLst>
              <a:ext uri="{FF2B5EF4-FFF2-40B4-BE49-F238E27FC236}">
                <a16:creationId xmlns:a16="http://schemas.microsoft.com/office/drawing/2014/main" id="{0659FED3-10AB-E341-AB36-5C8D637C356D}"/>
              </a:ext>
            </a:extLst>
          </p:cNvPr>
          <p:cNvSpPr txBox="1"/>
          <p:nvPr/>
        </p:nvSpPr>
        <p:spPr>
          <a:xfrm>
            <a:off x="5928491" y="3145159"/>
            <a:ext cx="1333358" cy="46163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1800" b="1" u="none" strike="noStrike" cap="none" dirty="0">
                <a:solidFill>
                  <a:schemeClr val="accent1"/>
                </a:solidFill>
                <a:latin typeface="+mn-lt"/>
                <a:ea typeface="Roboto"/>
                <a:cs typeface="Gotham-MediumItalic" pitchFamily="2" charset="0"/>
                <a:sym typeface="Roboto"/>
              </a:rPr>
              <a:t>GNP Areal</a:t>
            </a:r>
            <a:endParaRPr sz="1800" b="1" u="none" strike="noStrike" cap="none" dirty="0">
              <a:solidFill>
                <a:schemeClr val="accent1"/>
              </a:solidFill>
              <a:latin typeface="+mn-lt"/>
              <a:ea typeface="Roboto"/>
              <a:cs typeface="Gotham-MediumItalic" pitchFamily="2" charset="0"/>
              <a:sym typeface="Roboto"/>
            </a:endParaRPr>
          </a:p>
        </p:txBody>
      </p:sp>
      <p:sp>
        <p:nvSpPr>
          <p:cNvPr id="33" name="Google Shape;1963;p11">
            <a:extLst>
              <a:ext uri="{FF2B5EF4-FFF2-40B4-BE49-F238E27FC236}">
                <a16:creationId xmlns:a16="http://schemas.microsoft.com/office/drawing/2014/main" id="{0F2D2333-8A09-224A-B156-D62311BDEA98}"/>
              </a:ext>
            </a:extLst>
          </p:cNvPr>
          <p:cNvSpPr txBox="1"/>
          <p:nvPr/>
        </p:nvSpPr>
        <p:spPr>
          <a:xfrm>
            <a:off x="6036455" y="3479983"/>
            <a:ext cx="1099847" cy="4516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dirty="0">
                <a:solidFill>
                  <a:schemeClr val="tx1"/>
                </a:solidFill>
                <a:latin typeface="+mn-lt"/>
                <a:ea typeface="Arial"/>
                <a:cs typeface="Arial"/>
                <a:sym typeface="Arial"/>
              </a:rPr>
              <a:t>-32%</a:t>
            </a:r>
            <a:endParaRPr sz="3000" b="1" i="0" u="none" strike="noStrike" cap="none" dirty="0">
              <a:solidFill>
                <a:schemeClr val="tx1"/>
              </a:solidFill>
              <a:latin typeface="+mn-lt"/>
              <a:ea typeface="Arial"/>
              <a:cs typeface="Arial"/>
              <a:sym typeface="Arial"/>
            </a:endParaRPr>
          </a:p>
        </p:txBody>
      </p:sp>
      <p:sp>
        <p:nvSpPr>
          <p:cNvPr id="35" name="Google Shape;1956;p11">
            <a:extLst>
              <a:ext uri="{FF2B5EF4-FFF2-40B4-BE49-F238E27FC236}">
                <a16:creationId xmlns:a16="http://schemas.microsoft.com/office/drawing/2014/main" id="{E791E311-2C04-BF49-9B01-347D2AA2E3F5}"/>
              </a:ext>
            </a:extLst>
          </p:cNvPr>
          <p:cNvSpPr txBox="1"/>
          <p:nvPr/>
        </p:nvSpPr>
        <p:spPr>
          <a:xfrm>
            <a:off x="4322186" y="3145159"/>
            <a:ext cx="1606764" cy="46163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b-NO" sz="1800" b="1" u="none" strike="noStrike" cap="none" dirty="0">
                <a:solidFill>
                  <a:schemeClr val="accent1"/>
                </a:solidFill>
                <a:latin typeface="+mn-lt"/>
                <a:ea typeface="Roboto"/>
                <a:cs typeface="Gotham-MediumItalic" pitchFamily="2" charset="0"/>
                <a:sym typeface="Roboto"/>
              </a:rPr>
              <a:t>IKEA Forus</a:t>
            </a:r>
          </a:p>
        </p:txBody>
      </p:sp>
      <p:grpSp>
        <p:nvGrpSpPr>
          <p:cNvPr id="3" name="Gruppe 2">
            <a:extLst>
              <a:ext uri="{FF2B5EF4-FFF2-40B4-BE49-F238E27FC236}">
                <a16:creationId xmlns:a16="http://schemas.microsoft.com/office/drawing/2014/main" id="{6E7BB4AA-333A-4FE6-AB50-F5F7159BC199}"/>
              </a:ext>
            </a:extLst>
          </p:cNvPr>
          <p:cNvGrpSpPr/>
          <p:nvPr/>
        </p:nvGrpSpPr>
        <p:grpSpPr>
          <a:xfrm>
            <a:off x="4539237" y="2057816"/>
            <a:ext cx="1104018" cy="1068306"/>
            <a:chOff x="4539237" y="2057816"/>
            <a:chExt cx="1104018" cy="1068306"/>
          </a:xfrm>
        </p:grpSpPr>
        <p:sp>
          <p:nvSpPr>
            <p:cNvPr id="28" name="Oval 7">
              <a:extLst>
                <a:ext uri="{FF2B5EF4-FFF2-40B4-BE49-F238E27FC236}">
                  <a16:creationId xmlns:a16="http://schemas.microsoft.com/office/drawing/2014/main" id="{C8E43BCB-733C-4941-AC94-7AA8768BED74}"/>
                </a:ext>
              </a:extLst>
            </p:cNvPr>
            <p:cNvSpPr>
              <a:spLocks noChangeAspect="1"/>
            </p:cNvSpPr>
            <p:nvPr/>
          </p:nvSpPr>
          <p:spPr>
            <a:xfrm>
              <a:off x="4539237" y="2057816"/>
              <a:ext cx="1104018" cy="1068306"/>
            </a:xfrm>
            <a:prstGeom prst="ellipse">
              <a:avLst/>
            </a:prstGeom>
            <a:solidFill>
              <a:srgbClr val="E2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Google Shape;1958;p11">
              <a:extLst>
                <a:ext uri="{FF2B5EF4-FFF2-40B4-BE49-F238E27FC236}">
                  <a16:creationId xmlns:a16="http://schemas.microsoft.com/office/drawing/2014/main" id="{78D971A8-4BC1-AD48-A3BF-B5947908819B}"/>
                </a:ext>
              </a:extLst>
            </p:cNvPr>
            <p:cNvPicPr preferRelativeResize="0"/>
            <p:nvPr/>
          </p:nvPicPr>
          <p:blipFill>
            <a:blip r:embed="rId7"/>
            <a:srcRect l="679" r="679"/>
            <a:stretch/>
          </p:blipFill>
          <p:spPr>
            <a:xfrm>
              <a:off x="4618521" y="2128454"/>
              <a:ext cx="942274" cy="920604"/>
            </a:xfrm>
            <a:prstGeom prst="ellipse">
              <a:avLst/>
            </a:prstGeom>
            <a:noFill/>
            <a:ln w="76200">
              <a:noFill/>
            </a:ln>
          </p:spPr>
        </p:pic>
      </p:grpSp>
      <p:sp>
        <p:nvSpPr>
          <p:cNvPr id="37" name="Google Shape;1965;p11">
            <a:extLst>
              <a:ext uri="{FF2B5EF4-FFF2-40B4-BE49-F238E27FC236}">
                <a16:creationId xmlns:a16="http://schemas.microsoft.com/office/drawing/2014/main" id="{CF73A319-EB30-C144-84CF-DD8E5F4033D8}"/>
              </a:ext>
            </a:extLst>
          </p:cNvPr>
          <p:cNvSpPr txBox="1"/>
          <p:nvPr/>
        </p:nvSpPr>
        <p:spPr>
          <a:xfrm>
            <a:off x="4495077" y="3476857"/>
            <a:ext cx="1189162" cy="404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3000" b="1" i="0" u="none" strike="noStrike" cap="none" dirty="0">
                <a:solidFill>
                  <a:schemeClr val="tx1"/>
                </a:solidFill>
                <a:latin typeface="+mn-lt"/>
                <a:ea typeface="Arial"/>
                <a:cs typeface="Arial"/>
                <a:sym typeface="Arial"/>
              </a:rPr>
              <a:t>-21%</a:t>
            </a:r>
            <a:endParaRPr sz="2400" b="1" i="0" u="none" strike="noStrike" cap="none" dirty="0">
              <a:solidFill>
                <a:schemeClr val="tx1"/>
              </a:solidFill>
              <a:latin typeface="+mn-lt"/>
              <a:ea typeface="Arial"/>
              <a:cs typeface="Arial"/>
              <a:sym typeface="Arial"/>
            </a:endParaRPr>
          </a:p>
        </p:txBody>
      </p:sp>
      <p:sp>
        <p:nvSpPr>
          <p:cNvPr id="39" name="Google Shape;1959;p11">
            <a:extLst>
              <a:ext uri="{FF2B5EF4-FFF2-40B4-BE49-F238E27FC236}">
                <a16:creationId xmlns:a16="http://schemas.microsoft.com/office/drawing/2014/main" id="{9508E5F8-D007-0844-8D01-8E1F3236A5F0}"/>
              </a:ext>
            </a:extLst>
          </p:cNvPr>
          <p:cNvSpPr txBox="1"/>
          <p:nvPr/>
        </p:nvSpPr>
        <p:spPr>
          <a:xfrm>
            <a:off x="6697806" y="3145159"/>
            <a:ext cx="2631984" cy="46163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1800" b="1" dirty="0">
                <a:solidFill>
                  <a:schemeClr val="accent1"/>
                </a:solidFill>
                <a:latin typeface="+mn-lt"/>
                <a:ea typeface="Roboto"/>
                <a:cs typeface="Gotham-MediumItalic" pitchFamily="2" charset="0"/>
                <a:sym typeface="Roboto"/>
              </a:rPr>
              <a:t>Køhler Eiendom </a:t>
            </a:r>
            <a:endParaRPr sz="1800" b="1" u="none" strike="noStrike" cap="none" dirty="0">
              <a:solidFill>
                <a:schemeClr val="accent1"/>
              </a:solidFill>
              <a:latin typeface="+mn-lt"/>
              <a:ea typeface="Roboto"/>
              <a:cs typeface="Gotham-MediumItalic" pitchFamily="2" charset="0"/>
              <a:sym typeface="Roboto"/>
            </a:endParaRPr>
          </a:p>
        </p:txBody>
      </p:sp>
      <p:grpSp>
        <p:nvGrpSpPr>
          <p:cNvPr id="5" name="Gruppe 4">
            <a:extLst>
              <a:ext uri="{FF2B5EF4-FFF2-40B4-BE49-F238E27FC236}">
                <a16:creationId xmlns:a16="http://schemas.microsoft.com/office/drawing/2014/main" id="{44925574-A09A-42EA-965D-0003F0500AC2}"/>
              </a:ext>
            </a:extLst>
          </p:cNvPr>
          <p:cNvGrpSpPr/>
          <p:nvPr/>
        </p:nvGrpSpPr>
        <p:grpSpPr>
          <a:xfrm>
            <a:off x="7529503" y="2050688"/>
            <a:ext cx="1099847" cy="1104443"/>
            <a:chOff x="7426326" y="2057816"/>
            <a:chExt cx="1099847" cy="1104443"/>
          </a:xfrm>
        </p:grpSpPr>
        <p:sp>
          <p:nvSpPr>
            <p:cNvPr id="48" name="Oval 7">
              <a:extLst>
                <a:ext uri="{FF2B5EF4-FFF2-40B4-BE49-F238E27FC236}">
                  <a16:creationId xmlns:a16="http://schemas.microsoft.com/office/drawing/2014/main" id="{E3720D8C-2729-D64D-BE91-A1E2321A585B}"/>
                </a:ext>
              </a:extLst>
            </p:cNvPr>
            <p:cNvSpPr>
              <a:spLocks noChangeAspect="1"/>
            </p:cNvSpPr>
            <p:nvPr/>
          </p:nvSpPr>
          <p:spPr>
            <a:xfrm>
              <a:off x="7426326" y="2057816"/>
              <a:ext cx="1099847" cy="1104443"/>
            </a:xfrm>
            <a:prstGeom prst="ellipse">
              <a:avLst/>
            </a:prstGeom>
            <a:solidFill>
              <a:srgbClr val="E2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Google Shape;1961;p11">
              <a:extLst>
                <a:ext uri="{FF2B5EF4-FFF2-40B4-BE49-F238E27FC236}">
                  <a16:creationId xmlns:a16="http://schemas.microsoft.com/office/drawing/2014/main" id="{F0E8394F-E865-0449-8A6F-A1427F387DDD}"/>
                </a:ext>
              </a:extLst>
            </p:cNvPr>
            <p:cNvPicPr preferRelativeResize="0"/>
            <p:nvPr/>
          </p:nvPicPr>
          <p:blipFill>
            <a:blip r:embed="rId8"/>
            <a:srcRect t="742" b="742"/>
            <a:stretch/>
          </p:blipFill>
          <p:spPr>
            <a:xfrm>
              <a:off x="7491481" y="2122592"/>
              <a:ext cx="971070" cy="977983"/>
            </a:xfrm>
            <a:prstGeom prst="ellipse">
              <a:avLst/>
            </a:prstGeom>
            <a:noFill/>
            <a:ln w="76200">
              <a:noFill/>
            </a:ln>
          </p:spPr>
        </p:pic>
      </p:grpSp>
      <p:sp>
        <p:nvSpPr>
          <p:cNvPr id="41" name="Google Shape;1967;p11">
            <a:extLst>
              <a:ext uri="{FF2B5EF4-FFF2-40B4-BE49-F238E27FC236}">
                <a16:creationId xmlns:a16="http://schemas.microsoft.com/office/drawing/2014/main" id="{94897BEA-FCD5-704D-8B6C-A1E0A8C09A8E}"/>
              </a:ext>
            </a:extLst>
          </p:cNvPr>
          <p:cNvSpPr txBox="1"/>
          <p:nvPr/>
        </p:nvSpPr>
        <p:spPr>
          <a:xfrm>
            <a:off x="7529503" y="3487823"/>
            <a:ext cx="1099847" cy="4175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dirty="0">
                <a:solidFill>
                  <a:schemeClr val="tx1"/>
                </a:solidFill>
                <a:latin typeface="+mn-lt"/>
                <a:ea typeface="Arial"/>
                <a:cs typeface="Arial"/>
                <a:sym typeface="Arial"/>
              </a:rPr>
              <a:t>-</a:t>
            </a:r>
            <a:r>
              <a:rPr lang="en" sz="3000" b="1" dirty="0">
                <a:solidFill>
                  <a:schemeClr val="tx1"/>
                </a:solidFill>
                <a:latin typeface="+mn-lt"/>
              </a:rPr>
              <a:t>29</a:t>
            </a:r>
            <a:r>
              <a:rPr lang="en" sz="3000" b="1" i="0" u="none" strike="noStrike" cap="none" dirty="0">
                <a:solidFill>
                  <a:schemeClr val="tx1"/>
                </a:solidFill>
                <a:latin typeface="+mn-lt"/>
                <a:ea typeface="Arial"/>
                <a:cs typeface="Arial"/>
                <a:sym typeface="Arial"/>
              </a:rPr>
              <a:t>%</a:t>
            </a:r>
            <a:endParaRPr sz="3000" b="1" i="0" u="none" strike="noStrike" cap="none" dirty="0">
              <a:solidFill>
                <a:schemeClr val="tx1"/>
              </a:solidFill>
              <a:latin typeface="+mn-lt"/>
              <a:ea typeface="Arial"/>
              <a:cs typeface="Arial"/>
              <a:sym typeface="Arial"/>
            </a:endParaRPr>
          </a:p>
        </p:txBody>
      </p:sp>
      <p:sp>
        <p:nvSpPr>
          <p:cNvPr id="68" name="Right Arrow 22">
            <a:extLst>
              <a:ext uri="{FF2B5EF4-FFF2-40B4-BE49-F238E27FC236}">
                <a16:creationId xmlns:a16="http://schemas.microsoft.com/office/drawing/2014/main" id="{EB2F225F-D593-1343-898B-B95360B7B30B}"/>
              </a:ext>
            </a:extLst>
          </p:cNvPr>
          <p:cNvSpPr/>
          <p:nvPr/>
        </p:nvSpPr>
        <p:spPr bwMode="gray">
          <a:xfrm>
            <a:off x="390909" y="1317199"/>
            <a:ext cx="3638220" cy="3310108"/>
          </a:xfrm>
          <a:prstGeom prst="rightArrow">
            <a:avLst>
              <a:gd name="adj1" fmla="val 100000"/>
              <a:gd name="adj2" fmla="val 10828"/>
            </a:avLst>
          </a:prstGeom>
          <a:solidFill>
            <a:srgbClr val="E2F1F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9" name="Rounded Rectangle 23">
            <a:extLst>
              <a:ext uri="{FF2B5EF4-FFF2-40B4-BE49-F238E27FC236}">
                <a16:creationId xmlns:a16="http://schemas.microsoft.com/office/drawing/2014/main" id="{EDB69047-2B58-0F4B-AEE8-5F01C676382B}"/>
              </a:ext>
            </a:extLst>
          </p:cNvPr>
          <p:cNvSpPr/>
          <p:nvPr/>
        </p:nvSpPr>
        <p:spPr bwMode="ltGray">
          <a:xfrm>
            <a:off x="648157" y="1125149"/>
            <a:ext cx="2544072" cy="347203"/>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Arial"/>
                <a:ea typeface="+mn-ea"/>
                <a:cs typeface="+mn-cs"/>
              </a:rPr>
              <a:t>Benefits</a:t>
            </a:r>
          </a:p>
        </p:txBody>
      </p:sp>
      <p:sp>
        <p:nvSpPr>
          <p:cNvPr id="74" name="Rectangle 28">
            <a:extLst>
              <a:ext uri="{FF2B5EF4-FFF2-40B4-BE49-F238E27FC236}">
                <a16:creationId xmlns:a16="http://schemas.microsoft.com/office/drawing/2014/main" id="{D83D70B3-D584-9545-A477-14C1E9E89A09}"/>
              </a:ext>
            </a:extLst>
          </p:cNvPr>
          <p:cNvSpPr/>
          <p:nvPr/>
        </p:nvSpPr>
        <p:spPr bwMode="ltGray">
          <a:xfrm>
            <a:off x="4540262" y="1548397"/>
            <a:ext cx="4204997" cy="369332"/>
          </a:xfrm>
          <a:prstGeom prst="rect">
            <a:avLst/>
          </a:prstGeom>
        </p:spPr>
        <p:txBody>
          <a:bodyPr wrap="none">
            <a:spAutoFit/>
          </a:bodyPr>
          <a:lstStyle/>
          <a:p>
            <a:pPr fontAlgn="base">
              <a:spcBef>
                <a:spcPct val="0"/>
              </a:spcBef>
              <a:spcAft>
                <a:spcPts val="300"/>
              </a:spcAft>
              <a:buClrTx/>
              <a:buFontTx/>
              <a:buNone/>
            </a:pPr>
            <a:r>
              <a:rPr lang="en-US" sz="1800" b="1" dirty="0">
                <a:solidFill>
                  <a:schemeClr val="accent1"/>
                </a:solidFill>
                <a:latin typeface="+mn-lt"/>
                <a:ea typeface="+mn-ea"/>
                <a:cs typeface="Arial" pitchFamily="34" charset="0"/>
              </a:rPr>
              <a:t>Savings from some real estate customers  </a:t>
            </a:r>
          </a:p>
        </p:txBody>
      </p:sp>
      <p:sp>
        <p:nvSpPr>
          <p:cNvPr id="76" name="Rectangle 35">
            <a:extLst>
              <a:ext uri="{FF2B5EF4-FFF2-40B4-BE49-F238E27FC236}">
                <a16:creationId xmlns:a16="http://schemas.microsoft.com/office/drawing/2014/main" id="{A24D97C3-DB77-9B44-968A-15788BF1623C}"/>
              </a:ext>
            </a:extLst>
          </p:cNvPr>
          <p:cNvSpPr/>
          <p:nvPr/>
        </p:nvSpPr>
        <p:spPr bwMode="ltGray">
          <a:xfrm>
            <a:off x="621489" y="1689907"/>
            <a:ext cx="3239061" cy="2727627"/>
          </a:xfrm>
          <a:prstGeom prst="rect">
            <a:avLst/>
          </a:prstGeom>
          <a:noFill/>
          <a:ln w="6350">
            <a:noFill/>
            <a:miter lim="800000"/>
            <a:headEnd/>
            <a:tailEnd/>
          </a:ln>
          <a:effectLst/>
        </p:spPr>
        <p:txBody>
          <a:bodyPr vert="horz" wrap="square" lIns="72000" tIns="36576" rIns="72000" bIns="72000" numCol="1" rtlCol="0" anchor="t" anchorCtr="0" compatLnSpc="1">
            <a:prstTxWarp prst="textNoShape">
              <a:avLst/>
            </a:prstTxWarp>
            <a:noAutofit/>
          </a:bodyPr>
          <a:lstStyle/>
          <a:p>
            <a:pPr>
              <a:spcBef>
                <a:spcPts val="1200"/>
              </a:spcBef>
              <a:buClr>
                <a:schemeClr val="tx1"/>
              </a:buClr>
            </a:pPr>
            <a:r>
              <a:rPr lang="en-GB" b="1" dirty="0">
                <a:solidFill>
                  <a:schemeClr val="accent1"/>
                </a:solidFill>
                <a:latin typeface="Calibri" panose="020F0502020204030204" pitchFamily="34" charset="0"/>
                <a:cs typeface="Calibri" panose="020F0502020204030204" pitchFamily="34" charset="0"/>
              </a:rPr>
              <a:t>Financial benefits</a:t>
            </a:r>
          </a:p>
          <a:p>
            <a:pPr marL="171450" indent="-171450">
              <a:spcBef>
                <a:spcPts val="300"/>
              </a:spcBef>
              <a:buClr>
                <a:schemeClr val="tx1"/>
              </a:buClr>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Reduce </a:t>
            </a:r>
            <a:r>
              <a:rPr lang="en-GB" dirty="0">
                <a:solidFill>
                  <a:schemeClr val="tx1"/>
                </a:solidFill>
                <a:latin typeface="Calibri" panose="020F0502020204030204" pitchFamily="34" charset="0"/>
                <a:cs typeface="Calibri" panose="020F0502020204030204" pitchFamily="34" charset="0"/>
              </a:rPr>
              <a:t>energy consumption</a:t>
            </a:r>
          </a:p>
          <a:p>
            <a:pPr marL="171450" indent="-171450">
              <a:spcBef>
                <a:spcPts val="300"/>
              </a:spcBef>
              <a:buClr>
                <a:schemeClr val="tx1"/>
              </a:buClr>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Cut</a:t>
            </a:r>
            <a:r>
              <a:rPr lang="en-GB" dirty="0">
                <a:solidFill>
                  <a:schemeClr val="tx1"/>
                </a:solidFill>
                <a:latin typeface="Calibri" panose="020F0502020204030204" pitchFamily="34" charset="0"/>
                <a:cs typeface="Calibri" panose="020F0502020204030204" pitchFamily="34" charset="0"/>
              </a:rPr>
              <a:t> effect peaks</a:t>
            </a:r>
          </a:p>
          <a:p>
            <a:pPr marL="171450" indent="-171450">
              <a:spcBef>
                <a:spcPts val="300"/>
              </a:spcBef>
              <a:buClr>
                <a:schemeClr val="tx1"/>
              </a:buCl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Improved energy rating </a:t>
            </a:r>
            <a:r>
              <a:rPr lang="en-GB" b="1" dirty="0">
                <a:solidFill>
                  <a:schemeClr val="tx1"/>
                </a:solidFill>
                <a:latin typeface="Calibri" panose="020F0502020204030204" pitchFamily="34" charset="0"/>
                <a:cs typeface="Calibri" panose="020F0502020204030204" pitchFamily="34" charset="0"/>
              </a:rPr>
              <a:t>increases </a:t>
            </a:r>
            <a:r>
              <a:rPr lang="en-GB" dirty="0">
                <a:solidFill>
                  <a:schemeClr val="tx1"/>
                </a:solidFill>
                <a:latin typeface="Calibri" panose="020F0502020204030204" pitchFamily="34" charset="0"/>
                <a:cs typeface="Calibri" panose="020F0502020204030204" pitchFamily="34" charset="0"/>
              </a:rPr>
              <a:t>the value of the building</a:t>
            </a:r>
          </a:p>
          <a:p>
            <a:pPr>
              <a:spcBef>
                <a:spcPts val="600"/>
              </a:spcBef>
            </a:pPr>
            <a:r>
              <a:rPr lang="en-GB" b="1" dirty="0">
                <a:solidFill>
                  <a:schemeClr val="accent1"/>
                </a:solidFill>
                <a:latin typeface="Calibri" panose="020F0502020204030204" pitchFamily="34" charset="0"/>
                <a:cs typeface="Calibri" panose="020F0502020204030204" pitchFamily="34" charset="0"/>
              </a:rPr>
              <a:t>Environmental benefits </a:t>
            </a:r>
          </a:p>
          <a:p>
            <a:pPr marL="171450" indent="-171450">
              <a:spcBef>
                <a:spcPts val="300"/>
              </a:spcBef>
              <a:buClr>
                <a:schemeClr val="tx1"/>
              </a:buClr>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Reduce </a:t>
            </a:r>
            <a:r>
              <a:rPr lang="en-GB" dirty="0">
                <a:solidFill>
                  <a:schemeClr val="tx1"/>
                </a:solidFill>
                <a:latin typeface="Calibri" panose="020F0502020204030204" pitchFamily="34" charset="0"/>
                <a:cs typeface="Calibri" panose="020F0502020204030204" pitchFamily="34" charset="0"/>
              </a:rPr>
              <a:t>CO</a:t>
            </a:r>
            <a:r>
              <a:rPr lang="en-GB" baseline="-25000" dirty="0">
                <a:solidFill>
                  <a:schemeClr val="tx1"/>
                </a:solidFill>
                <a:latin typeface="Calibri" panose="020F0502020204030204" pitchFamily="34" charset="0"/>
                <a:cs typeface="Calibri" panose="020F0502020204030204" pitchFamily="34" charset="0"/>
              </a:rPr>
              <a:t>2</a:t>
            </a:r>
            <a:r>
              <a:rPr lang="en-GB" dirty="0">
                <a:solidFill>
                  <a:schemeClr val="tx1"/>
                </a:solidFill>
                <a:latin typeface="Calibri" panose="020F0502020204030204" pitchFamily="34" charset="0"/>
                <a:cs typeface="Calibri" panose="020F0502020204030204" pitchFamily="34" charset="0"/>
              </a:rPr>
              <a:t> emissions </a:t>
            </a:r>
          </a:p>
          <a:p>
            <a:pPr marL="171450" indent="-171450">
              <a:spcBef>
                <a:spcPts val="300"/>
              </a:spcBef>
              <a:buClr>
                <a:schemeClr val="tx1"/>
              </a:buClr>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Simplify</a:t>
            </a:r>
            <a:r>
              <a:rPr lang="en-GB" dirty="0">
                <a:solidFill>
                  <a:schemeClr val="tx1"/>
                </a:solidFill>
                <a:latin typeface="Calibri" panose="020F0502020204030204" pitchFamily="34" charset="0"/>
                <a:cs typeface="Calibri" panose="020F0502020204030204" pitchFamily="34" charset="0"/>
              </a:rPr>
              <a:t> EU Taxonomy reporting </a:t>
            </a:r>
            <a:endParaRPr lang="en-GB" b="1" dirty="0">
              <a:solidFill>
                <a:schemeClr val="tx1"/>
              </a:solidFill>
              <a:latin typeface="Calibri" panose="020F0502020204030204" pitchFamily="34" charset="0"/>
              <a:cs typeface="Calibri" panose="020F0502020204030204" pitchFamily="34" charset="0"/>
            </a:endParaRPr>
          </a:p>
          <a:p>
            <a:pPr>
              <a:spcBef>
                <a:spcPts val="1200"/>
              </a:spcBef>
              <a:buClr>
                <a:schemeClr val="tx1"/>
              </a:buClr>
            </a:pPr>
            <a:r>
              <a:rPr lang="en-GB" b="1" dirty="0">
                <a:solidFill>
                  <a:schemeClr val="accent1"/>
                </a:solidFill>
                <a:latin typeface="Calibri" panose="020F0502020204030204" pitchFamily="34" charset="0"/>
                <a:cs typeface="Calibri" panose="020F0502020204030204" pitchFamily="34" charset="0"/>
              </a:rPr>
              <a:t>Air quality</a:t>
            </a:r>
          </a:p>
          <a:p>
            <a:pPr marL="171450" indent="-171450">
              <a:buClr>
                <a:schemeClr val="tx1"/>
              </a:buClr>
              <a:buFont typeface="Arial" panose="020B0604020202020204" pitchFamily="34" charset="0"/>
              <a:buChar char="•"/>
            </a:pPr>
            <a:r>
              <a:rPr lang="en-GB" b="1" dirty="0">
                <a:solidFill>
                  <a:schemeClr val="tx1"/>
                </a:solidFill>
                <a:latin typeface="Calibri" panose="020F0502020204030204" pitchFamily="34" charset="0"/>
                <a:cs typeface="Calibri" panose="020F0502020204030204" pitchFamily="34" charset="0"/>
              </a:rPr>
              <a:t>Confirm</a:t>
            </a:r>
            <a:r>
              <a:rPr lang="en-GB" dirty="0">
                <a:solidFill>
                  <a:schemeClr val="tx1"/>
                </a:solidFill>
                <a:latin typeface="Calibri" panose="020F0502020204030204" pitchFamily="34" charset="0"/>
                <a:cs typeface="Calibri" panose="020F0502020204030204" pitchFamily="34" charset="0"/>
              </a:rPr>
              <a:t> and </a:t>
            </a:r>
            <a:r>
              <a:rPr lang="en-GB" b="1" dirty="0">
                <a:solidFill>
                  <a:schemeClr val="tx1"/>
                </a:solidFill>
                <a:latin typeface="Calibri" panose="020F0502020204030204" pitchFamily="34" charset="0"/>
                <a:cs typeface="Calibri" panose="020F0502020204030204" pitchFamily="34" charset="0"/>
              </a:rPr>
              <a:t>optimize</a:t>
            </a:r>
            <a:r>
              <a:rPr lang="en-GB" dirty="0">
                <a:solidFill>
                  <a:schemeClr val="tx1"/>
                </a:solidFill>
                <a:latin typeface="Calibri" panose="020F0502020204030204" pitchFamily="34" charset="0"/>
                <a:cs typeface="Calibri" panose="020F0502020204030204" pitchFamily="34" charset="0"/>
              </a:rPr>
              <a:t> the air quality </a:t>
            </a:r>
          </a:p>
          <a:p>
            <a:pPr marL="171450" indent="-171450">
              <a:spcBef>
                <a:spcPts val="300"/>
              </a:spcBef>
              <a:buClr>
                <a:schemeClr val="tx1"/>
              </a:buClr>
              <a:buFont typeface="Arial" panose="020B0604020202020204" pitchFamily="34" charset="0"/>
              <a:buChar char="•"/>
            </a:pPr>
            <a:endParaRPr lang="en-GB" b="1" dirty="0">
              <a:solidFill>
                <a:schemeClr val="tx1"/>
              </a:solidFill>
              <a:latin typeface="Calibri" panose="020F0502020204030204" pitchFamily="34" charset="0"/>
              <a:cs typeface="Calibri" panose="020F0502020204030204" pitchFamily="34" charset="0"/>
            </a:endParaRPr>
          </a:p>
        </p:txBody>
      </p:sp>
      <p:sp>
        <p:nvSpPr>
          <p:cNvPr id="77" name="Footer Placeholder 91">
            <a:extLst>
              <a:ext uri="{FF2B5EF4-FFF2-40B4-BE49-F238E27FC236}">
                <a16:creationId xmlns:a16="http://schemas.microsoft.com/office/drawing/2014/main" id="{750D24E6-004B-3849-9432-D4A287EE266D}"/>
              </a:ext>
            </a:extLst>
          </p:cNvPr>
          <p:cNvSpPr txBox="1">
            <a:spLocks/>
          </p:cNvSpPr>
          <p:nvPr/>
        </p:nvSpPr>
        <p:spPr>
          <a:xfrm>
            <a:off x="3028950" y="4712265"/>
            <a:ext cx="3086100" cy="273900"/>
          </a:xfrm>
          <a:prstGeom prst="rect">
            <a:avLst/>
          </a:prstGeom>
          <a:noFill/>
          <a:ln>
            <a:noFill/>
          </a:ln>
        </p:spPr>
        <p:txBody>
          <a:bodyPr spcFirstLastPara="1" wrap="square" lIns="45725" tIns="45725" rIns="45725" bIns="457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700"/>
              <a:buFont typeface="Arial"/>
              <a:buNone/>
              <a:defRPr sz="600" b="0" i="0" u="none" strike="noStrike" cap="none">
                <a:solidFill>
                  <a:schemeClr val="bg1">
                    <a:lumMod val="50000"/>
                    <a:lumOff val="50000"/>
                  </a:schemeClr>
                </a:solidFill>
                <a:latin typeface="+mn-lt"/>
                <a:ea typeface="Roboto"/>
                <a:cs typeface="Gotham-Book" pitchFamily="2" charset="0"/>
                <a:sym typeface="Roboto"/>
              </a:defRPr>
            </a:lvl1pPr>
            <a:lvl2pPr marR="0" lvl="1"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700"/>
              <a:buFont typeface="Arial"/>
              <a:buNone/>
              <a:defRPr sz="1400" b="0" i="0" u="none" strike="noStrike" cap="none">
                <a:solidFill>
                  <a:schemeClr val="dk1"/>
                </a:solidFill>
                <a:latin typeface="Roboto"/>
                <a:ea typeface="Roboto"/>
                <a:cs typeface="Roboto"/>
                <a:sym typeface="Roboto"/>
              </a:defRPr>
            </a:lvl9pPr>
          </a:lstStyle>
          <a:p>
            <a:r>
              <a:rPr lang="en-US" dirty="0"/>
              <a:t>ClevAir Company Presentation 2022</a:t>
            </a:r>
            <a:endParaRPr lang="en-NO" dirty="0"/>
          </a:p>
        </p:txBody>
      </p:sp>
      <p:sp>
        <p:nvSpPr>
          <p:cNvPr id="8" name="Title 8">
            <a:extLst>
              <a:ext uri="{FF2B5EF4-FFF2-40B4-BE49-F238E27FC236}">
                <a16:creationId xmlns:a16="http://schemas.microsoft.com/office/drawing/2014/main" id="{4FD363C9-C47E-77EC-F83E-4D71F3665AF0}"/>
              </a:ext>
            </a:extLst>
          </p:cNvPr>
          <p:cNvSpPr>
            <a:spLocks noGrp="1"/>
          </p:cNvSpPr>
          <p:nvPr>
            <p:ph type="title"/>
          </p:nvPr>
        </p:nvSpPr>
        <p:spPr>
          <a:xfrm>
            <a:off x="323850" y="376481"/>
            <a:ext cx="7607449" cy="430887"/>
          </a:xfrm>
        </p:spPr>
        <p:txBody>
          <a:bodyPr vert="horz"/>
          <a:lstStyle/>
          <a:p>
            <a:r>
              <a:rPr lang="en-GB" dirty="0"/>
              <a:t>This is our value proposition</a:t>
            </a:r>
          </a:p>
        </p:txBody>
      </p:sp>
    </p:spTree>
    <p:extLst>
      <p:ext uri="{BB962C8B-B14F-4D97-AF65-F5344CB8AC3E}">
        <p14:creationId xmlns:p14="http://schemas.microsoft.com/office/powerpoint/2010/main" val="142760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A64F1D-D09A-474D-9179-BB74AA2902A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CDA64F1D-D09A-474D-9179-BB74AA2902A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BE90CBF-990B-2B49-91FF-BDC9FC0A12FB}"/>
              </a:ext>
            </a:extLst>
          </p:cNvPr>
          <p:cNvSpPr>
            <a:spLocks noGrp="1"/>
          </p:cNvSpPr>
          <p:nvPr>
            <p:ph type="title"/>
          </p:nvPr>
        </p:nvSpPr>
        <p:spPr>
          <a:xfrm>
            <a:off x="336887" y="362315"/>
            <a:ext cx="6035100" cy="342900"/>
          </a:xfrm>
          <a:prstGeom prst="rect">
            <a:avLst/>
          </a:prstGeom>
        </p:spPr>
        <p:txBody>
          <a:bodyPr vert="horz">
            <a:normAutofit fontScale="90000"/>
          </a:bodyPr>
          <a:lstStyle/>
          <a:p>
            <a:r>
              <a:rPr lang="en-GB" sz="2400" dirty="0">
                <a:solidFill>
                  <a:schemeClr val="tx1"/>
                </a:solidFill>
              </a:rPr>
              <a:t>Savings potential:</a:t>
            </a:r>
          </a:p>
        </p:txBody>
      </p:sp>
      <p:sp>
        <p:nvSpPr>
          <p:cNvPr id="19" name="Slide Number Placeholder 18">
            <a:extLst>
              <a:ext uri="{FF2B5EF4-FFF2-40B4-BE49-F238E27FC236}">
                <a16:creationId xmlns:a16="http://schemas.microsoft.com/office/drawing/2014/main" id="{CC30C263-7BE3-BD4D-9DAF-EFCDFD9A8EA8}"/>
              </a:ext>
            </a:extLst>
          </p:cNvPr>
          <p:cNvSpPr>
            <a:spLocks noGrp="1"/>
          </p:cNvSpPr>
          <p:nvPr>
            <p:ph type="sldNum" idx="12"/>
          </p:nvPr>
        </p:nvSpPr>
        <p:spPr/>
        <p:txBody>
          <a:bodyPr/>
          <a:lstStyle/>
          <a:p>
            <a:fld id="{00000000-1234-1234-1234-123412341234}" type="slidenum">
              <a:rPr lang="en" smtClean="0"/>
              <a:pPr/>
              <a:t>5</a:t>
            </a:fld>
            <a:endParaRPr lang="en"/>
          </a:p>
        </p:txBody>
      </p:sp>
      <p:sp>
        <p:nvSpPr>
          <p:cNvPr id="21" name="Footer Placeholder 6">
            <a:extLst>
              <a:ext uri="{FF2B5EF4-FFF2-40B4-BE49-F238E27FC236}">
                <a16:creationId xmlns:a16="http://schemas.microsoft.com/office/drawing/2014/main" id="{AF8A6C5D-60BC-A941-A1ED-DCB5A5323C2F}"/>
              </a:ext>
            </a:extLst>
          </p:cNvPr>
          <p:cNvSpPr>
            <a:spLocks noGrp="1"/>
          </p:cNvSpPr>
          <p:nvPr>
            <p:ph type="ftr" idx="11"/>
          </p:nvPr>
        </p:nvSpPr>
        <p:spPr>
          <a:xfrm>
            <a:off x="3037263" y="4712265"/>
            <a:ext cx="3086100" cy="273900"/>
          </a:xfrm>
        </p:spPr>
        <p:txBody>
          <a:bodyPr/>
          <a:lstStyle/>
          <a:p>
            <a:r>
              <a:rPr lang="en-US" dirty="0">
                <a:latin typeface="+mn-lt"/>
              </a:rPr>
              <a:t>ClevAir Company Presentation 2022</a:t>
            </a:r>
            <a:endParaRPr lang="en-NO" dirty="0">
              <a:latin typeface="+mn-lt"/>
            </a:endParaRPr>
          </a:p>
        </p:txBody>
      </p:sp>
      <p:pic>
        <p:nvPicPr>
          <p:cNvPr id="3" name="Graphic 36">
            <a:extLst>
              <a:ext uri="{FF2B5EF4-FFF2-40B4-BE49-F238E27FC236}">
                <a16:creationId xmlns:a16="http://schemas.microsoft.com/office/drawing/2014/main" id="{019BCC48-A38D-3220-3C27-4FC3A2B59417}"/>
              </a:ext>
            </a:extLst>
          </p:cNvPr>
          <p:cNvPicPr>
            <a:picLocks noChangeAspect="1"/>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80698" y="1214622"/>
            <a:ext cx="2069293" cy="1611540"/>
          </a:xfrm>
          <a:prstGeom prst="rect">
            <a:avLst/>
          </a:prstGeom>
        </p:spPr>
      </p:pic>
      <p:sp>
        <p:nvSpPr>
          <p:cNvPr id="9" name="Right Arrow 22">
            <a:extLst>
              <a:ext uri="{FF2B5EF4-FFF2-40B4-BE49-F238E27FC236}">
                <a16:creationId xmlns:a16="http://schemas.microsoft.com/office/drawing/2014/main" id="{AD6B0EBB-4E08-1B14-16B2-DE9C27E64D77}"/>
              </a:ext>
            </a:extLst>
          </p:cNvPr>
          <p:cNvSpPr/>
          <p:nvPr/>
        </p:nvSpPr>
        <p:spPr bwMode="gray">
          <a:xfrm>
            <a:off x="390909" y="1317199"/>
            <a:ext cx="3638220" cy="3310108"/>
          </a:xfrm>
          <a:prstGeom prst="rightArrow">
            <a:avLst>
              <a:gd name="adj1" fmla="val 100000"/>
              <a:gd name="adj2" fmla="val 10828"/>
            </a:avLst>
          </a:prstGeom>
          <a:solidFill>
            <a:srgbClr val="E2F1F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Rounded Rectangle 23">
            <a:extLst>
              <a:ext uri="{FF2B5EF4-FFF2-40B4-BE49-F238E27FC236}">
                <a16:creationId xmlns:a16="http://schemas.microsoft.com/office/drawing/2014/main" id="{8ABC84E1-538F-AFDF-A98B-BCDA6809CCA8}"/>
              </a:ext>
            </a:extLst>
          </p:cNvPr>
          <p:cNvSpPr/>
          <p:nvPr/>
        </p:nvSpPr>
        <p:spPr bwMode="ltGray">
          <a:xfrm>
            <a:off x="648157" y="1125149"/>
            <a:ext cx="2544072" cy="347203"/>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600" b="1" kern="1200" dirty="0">
                <a:solidFill>
                  <a:schemeClr val="bg2"/>
                </a:solidFill>
                <a:ea typeface="+mn-ea"/>
                <a:cs typeface="+mn-cs"/>
              </a:rPr>
              <a:t>Example</a:t>
            </a:r>
            <a:endParaRPr kumimoji="0" lang="en-US" sz="1600" b="1" i="0" u="none" strike="noStrike" kern="1200" cap="none" spc="0" normalizeH="0" baseline="0" noProof="0" dirty="0">
              <a:ln>
                <a:noFill/>
              </a:ln>
              <a:solidFill>
                <a:schemeClr val="bg2"/>
              </a:solidFill>
              <a:effectLst/>
              <a:uLnTx/>
              <a:uFillTx/>
              <a:latin typeface="Arial"/>
              <a:ea typeface="+mn-ea"/>
              <a:cs typeface="+mn-cs"/>
            </a:endParaRPr>
          </a:p>
        </p:txBody>
      </p:sp>
      <p:sp>
        <p:nvSpPr>
          <p:cNvPr id="25" name="Rectangle 35">
            <a:extLst>
              <a:ext uri="{FF2B5EF4-FFF2-40B4-BE49-F238E27FC236}">
                <a16:creationId xmlns:a16="http://schemas.microsoft.com/office/drawing/2014/main" id="{39C17AFD-4A40-C865-90AB-DA0E5C2330CF}"/>
              </a:ext>
            </a:extLst>
          </p:cNvPr>
          <p:cNvSpPr/>
          <p:nvPr/>
        </p:nvSpPr>
        <p:spPr bwMode="ltGray">
          <a:xfrm>
            <a:off x="648157" y="1486254"/>
            <a:ext cx="3077405" cy="3118382"/>
          </a:xfrm>
          <a:prstGeom prst="rect">
            <a:avLst/>
          </a:prstGeom>
          <a:noFill/>
          <a:ln w="6350">
            <a:noFill/>
            <a:miter lim="800000"/>
            <a:headEnd/>
            <a:tailEnd/>
          </a:ln>
          <a:effectLst/>
        </p:spPr>
        <p:txBody>
          <a:bodyPr vert="horz" wrap="square" lIns="72000" tIns="36576" rIns="72000" bIns="72000" numCol="1" rtlCol="0" anchor="t" anchorCtr="0" compatLnSpc="1">
            <a:prstTxWarp prst="textNoShape">
              <a:avLst/>
            </a:prstTxWarp>
            <a:noAutofit/>
          </a:bodyPr>
          <a:lstStyle/>
          <a:p>
            <a:r>
              <a:rPr lang="en-GB" sz="1300" b="1" dirty="0">
                <a:solidFill>
                  <a:schemeClr val="accent1"/>
                </a:solidFill>
                <a:latin typeface="Calibri" panose="020F0502020204030204" pitchFamily="34" charset="0"/>
                <a:cs typeface="Calibri" panose="020F0502020204030204" pitchFamily="34" charset="0"/>
              </a:rPr>
              <a:t>Building size</a:t>
            </a:r>
          </a:p>
          <a:p>
            <a:pPr marL="179388" indent="-179388">
              <a:spcBef>
                <a:spcPts val="300"/>
              </a:spcBef>
              <a:buFont typeface="Arial" panose="020B0604020202020204" pitchFamily="34" charset="0"/>
              <a:buChar char="•"/>
            </a:pPr>
            <a:r>
              <a:rPr lang="en-GB" sz="1300" dirty="0">
                <a:solidFill>
                  <a:schemeClr val="tx1"/>
                </a:solidFill>
                <a:latin typeface="+mn-lt"/>
                <a:cs typeface="Gotham-Book" pitchFamily="2" charset="0"/>
              </a:rPr>
              <a:t>10.000 m</a:t>
            </a:r>
            <a:r>
              <a:rPr lang="en-GB" sz="1300" baseline="30000" dirty="0">
                <a:solidFill>
                  <a:schemeClr val="tx1"/>
                </a:solidFill>
                <a:latin typeface="+mn-lt"/>
                <a:cs typeface="Gotham-Book" pitchFamily="2" charset="0"/>
              </a:rPr>
              <a:t>2</a:t>
            </a:r>
            <a:endParaRPr lang="en-GB" sz="1300" dirty="0">
              <a:solidFill>
                <a:schemeClr val="tx1"/>
              </a:solidFill>
              <a:latin typeface="+mn-lt"/>
              <a:cs typeface="Gotham-Book" pitchFamily="2" charset="0"/>
            </a:endParaRPr>
          </a:p>
          <a:p>
            <a:pPr>
              <a:spcBef>
                <a:spcPts val="600"/>
              </a:spcBef>
            </a:pPr>
            <a:r>
              <a:rPr lang="en-GB" sz="1300" b="1" dirty="0">
                <a:solidFill>
                  <a:schemeClr val="accent1"/>
                </a:solidFill>
                <a:latin typeface="Calibri" panose="020F0502020204030204" pitchFamily="34" charset="0"/>
                <a:cs typeface="Calibri" panose="020F0502020204030204" pitchFamily="34" charset="0"/>
              </a:rPr>
              <a:t>Energy consumption</a:t>
            </a:r>
          </a:p>
          <a:p>
            <a:pPr marL="179388" indent="-179388">
              <a:spcBef>
                <a:spcPts val="300"/>
              </a:spcBef>
              <a:buFont typeface="Arial" panose="020B0604020202020204" pitchFamily="34" charset="0"/>
              <a:buChar char="•"/>
            </a:pPr>
            <a:r>
              <a:rPr lang="en-GB" sz="1300" dirty="0">
                <a:solidFill>
                  <a:schemeClr val="tx1"/>
                </a:solidFill>
                <a:latin typeface="+mn-lt"/>
                <a:cs typeface="Gotham-Book" pitchFamily="2" charset="0"/>
              </a:rPr>
              <a:t>180 kWh per m</a:t>
            </a:r>
            <a:r>
              <a:rPr lang="en-GB" sz="1300" baseline="30000" dirty="0">
                <a:solidFill>
                  <a:schemeClr val="tx1"/>
                </a:solidFill>
                <a:latin typeface="+mn-lt"/>
                <a:cs typeface="Gotham-Book" pitchFamily="2" charset="0"/>
              </a:rPr>
              <a:t>2</a:t>
            </a:r>
            <a:r>
              <a:rPr lang="en-GB" sz="1300" dirty="0">
                <a:solidFill>
                  <a:schemeClr val="tx1"/>
                </a:solidFill>
                <a:latin typeface="+mn-lt"/>
                <a:cs typeface="Gotham-Book" pitchFamily="2" charset="0"/>
              </a:rPr>
              <a:t> per year</a:t>
            </a:r>
            <a:endParaRPr lang="en-GB" sz="1300" dirty="0">
              <a:solidFill>
                <a:schemeClr val="accent1"/>
              </a:solidFill>
              <a:latin typeface="Calibri" panose="020F0502020204030204" pitchFamily="34" charset="0"/>
              <a:cs typeface="Calibri" panose="020F0502020204030204" pitchFamily="34" charset="0"/>
            </a:endParaRPr>
          </a:p>
          <a:p>
            <a:pPr>
              <a:spcBef>
                <a:spcPts val="600"/>
              </a:spcBef>
            </a:pPr>
            <a:r>
              <a:rPr lang="en-GB" sz="1300" b="1" dirty="0">
                <a:solidFill>
                  <a:schemeClr val="accent1"/>
                </a:solidFill>
                <a:latin typeface="Calibri" panose="020F0502020204030204" pitchFamily="34" charset="0"/>
                <a:cs typeface="Calibri" panose="020F0502020204030204" pitchFamily="34" charset="0"/>
              </a:rPr>
              <a:t>Price per kWh</a:t>
            </a:r>
          </a:p>
          <a:p>
            <a:pPr marL="179388" indent="-179388">
              <a:spcBef>
                <a:spcPts val="300"/>
              </a:spcBef>
              <a:buFont typeface="Arial" panose="020B0604020202020204" pitchFamily="34" charset="0"/>
              <a:buChar char="•"/>
            </a:pPr>
            <a:r>
              <a:rPr lang="en-GB" sz="1300" dirty="0">
                <a:solidFill>
                  <a:schemeClr val="tx1"/>
                </a:solidFill>
                <a:latin typeface="+mn-lt"/>
                <a:cs typeface="Gotham-Book" pitchFamily="2" charset="0"/>
              </a:rPr>
              <a:t>NOK 2 per kWh</a:t>
            </a:r>
            <a:endParaRPr lang="en-GB" sz="1300" dirty="0">
              <a:solidFill>
                <a:schemeClr val="accent1"/>
              </a:solidFill>
              <a:latin typeface="Calibri" panose="020F0502020204030204" pitchFamily="34" charset="0"/>
              <a:cs typeface="Calibri" panose="020F0502020204030204" pitchFamily="34" charset="0"/>
            </a:endParaRPr>
          </a:p>
          <a:p>
            <a:pPr>
              <a:spcBef>
                <a:spcPts val="600"/>
              </a:spcBef>
              <a:buClr>
                <a:schemeClr val="tx1"/>
              </a:buClr>
            </a:pPr>
            <a:r>
              <a:rPr lang="en-GB" sz="1300" b="1" dirty="0">
                <a:solidFill>
                  <a:schemeClr val="accent1"/>
                </a:solidFill>
                <a:latin typeface="Calibri" panose="020F0502020204030204" pitchFamily="34" charset="0"/>
                <a:cs typeface="Calibri" panose="020F0502020204030204" pitchFamily="34" charset="0"/>
              </a:rPr>
              <a:t>ClevAir savings on average</a:t>
            </a:r>
          </a:p>
          <a:p>
            <a:pPr marL="179388" lvl="0" indent="-179388">
              <a:spcBef>
                <a:spcPts val="300"/>
              </a:spcBef>
              <a:buFont typeface="Arial" panose="020B0604020202020204" pitchFamily="34" charset="0"/>
              <a:buChar char="•"/>
            </a:pPr>
            <a:r>
              <a:rPr lang="en-GB" sz="1300" dirty="0">
                <a:solidFill>
                  <a:schemeClr val="tx1"/>
                </a:solidFill>
                <a:latin typeface="+mn-lt"/>
                <a:ea typeface="Montserrat"/>
                <a:cs typeface="Gotham-Book" pitchFamily="2" charset="0"/>
                <a:sym typeface="Montserrat"/>
              </a:rPr>
              <a:t>20%</a:t>
            </a:r>
          </a:p>
          <a:p>
            <a:pPr>
              <a:spcBef>
                <a:spcPts val="600"/>
              </a:spcBef>
            </a:pPr>
            <a:r>
              <a:rPr lang="en-GB" sz="1300" b="1" dirty="0">
                <a:solidFill>
                  <a:schemeClr val="accent1"/>
                </a:solidFill>
                <a:latin typeface="Calibri" panose="020F0502020204030204" pitchFamily="34" charset="0"/>
                <a:cs typeface="Calibri" panose="020F0502020204030204" pitchFamily="34" charset="0"/>
              </a:rPr>
              <a:t>ClevAir installation</a:t>
            </a:r>
          </a:p>
          <a:p>
            <a:pPr marL="179388" indent="-179388">
              <a:spcBef>
                <a:spcPts val="300"/>
              </a:spcBef>
              <a:buFont typeface="Arial" panose="020B0604020202020204" pitchFamily="34" charset="0"/>
              <a:buChar char="•"/>
            </a:pPr>
            <a:r>
              <a:rPr lang="en-GB" sz="1300" dirty="0">
                <a:solidFill>
                  <a:schemeClr val="tx1"/>
                </a:solidFill>
                <a:latin typeface="+mn-lt"/>
                <a:cs typeface="Gotham-Book" pitchFamily="2" charset="0"/>
              </a:rPr>
              <a:t>NOK 100.000</a:t>
            </a:r>
          </a:p>
          <a:p>
            <a:pPr>
              <a:spcBef>
                <a:spcPts val="600"/>
              </a:spcBef>
            </a:pPr>
            <a:r>
              <a:rPr lang="en-GB" sz="1300" b="1" dirty="0">
                <a:solidFill>
                  <a:schemeClr val="accent1"/>
                </a:solidFill>
                <a:latin typeface="Calibri" panose="020F0502020204030204" pitchFamily="34" charset="0"/>
                <a:cs typeface="Calibri" panose="020F0502020204030204" pitchFamily="34" charset="0"/>
              </a:rPr>
              <a:t>ClevAir monthly fee</a:t>
            </a:r>
          </a:p>
          <a:p>
            <a:pPr marL="179388" indent="-179388">
              <a:spcBef>
                <a:spcPts val="300"/>
              </a:spcBef>
              <a:buFont typeface="Arial" panose="020B0604020202020204" pitchFamily="34" charset="0"/>
              <a:buChar char="•"/>
            </a:pPr>
            <a:r>
              <a:rPr lang="en-GB" sz="1300" dirty="0">
                <a:solidFill>
                  <a:schemeClr val="tx1"/>
                </a:solidFill>
                <a:latin typeface="+mn-lt"/>
                <a:cs typeface="Gotham-Book" pitchFamily="2" charset="0"/>
              </a:rPr>
              <a:t>NOK 1 per m</a:t>
            </a:r>
            <a:r>
              <a:rPr lang="en-GB" sz="1300" baseline="30000" dirty="0">
                <a:solidFill>
                  <a:schemeClr val="tx1"/>
                </a:solidFill>
                <a:latin typeface="+mn-lt"/>
                <a:cs typeface="Gotham-Book" pitchFamily="2" charset="0"/>
              </a:rPr>
              <a:t>2</a:t>
            </a:r>
            <a:endParaRPr lang="en-GB" sz="1300" dirty="0">
              <a:solidFill>
                <a:schemeClr val="tx1"/>
              </a:solidFill>
              <a:latin typeface="+mn-lt"/>
              <a:cs typeface="Gotham-Book" pitchFamily="2" charset="0"/>
            </a:endParaRPr>
          </a:p>
        </p:txBody>
      </p:sp>
      <p:grpSp>
        <p:nvGrpSpPr>
          <p:cNvPr id="30" name="Gruppe 29">
            <a:extLst>
              <a:ext uri="{FF2B5EF4-FFF2-40B4-BE49-F238E27FC236}">
                <a16:creationId xmlns:a16="http://schemas.microsoft.com/office/drawing/2014/main" id="{701A8217-1A0E-1EBE-FD5E-0AA3557BF310}"/>
              </a:ext>
            </a:extLst>
          </p:cNvPr>
          <p:cNvGrpSpPr/>
          <p:nvPr/>
        </p:nvGrpSpPr>
        <p:grpSpPr>
          <a:xfrm>
            <a:off x="4923689" y="3051610"/>
            <a:ext cx="3316729" cy="1482523"/>
            <a:chOff x="5064369" y="3013733"/>
            <a:chExt cx="3253401" cy="1482523"/>
          </a:xfrm>
        </p:grpSpPr>
        <p:sp>
          <p:nvSpPr>
            <p:cNvPr id="28" name="Rektangel: avrundede hjørner 27">
              <a:extLst>
                <a:ext uri="{FF2B5EF4-FFF2-40B4-BE49-F238E27FC236}">
                  <a16:creationId xmlns:a16="http://schemas.microsoft.com/office/drawing/2014/main" id="{06C8A3A5-2B50-09F4-69D2-1D2244BCAFCF}"/>
                </a:ext>
              </a:extLst>
            </p:cNvPr>
            <p:cNvSpPr/>
            <p:nvPr/>
          </p:nvSpPr>
          <p:spPr>
            <a:xfrm>
              <a:off x="5064369" y="3013733"/>
              <a:ext cx="2656628" cy="1482523"/>
            </a:xfrm>
            <a:prstGeom prst="roundRect">
              <a:avLst>
                <a:gd name="adj" fmla="val 9117"/>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kstSylinder 26">
              <a:extLst>
                <a:ext uri="{FF2B5EF4-FFF2-40B4-BE49-F238E27FC236}">
                  <a16:creationId xmlns:a16="http://schemas.microsoft.com/office/drawing/2014/main" id="{A1C410E4-77F7-C812-26F1-5F4EA377F2EA}"/>
                </a:ext>
              </a:extLst>
            </p:cNvPr>
            <p:cNvSpPr txBox="1"/>
            <p:nvPr/>
          </p:nvSpPr>
          <p:spPr>
            <a:xfrm>
              <a:off x="5122780" y="3120227"/>
              <a:ext cx="3194990" cy="1323439"/>
            </a:xfrm>
            <a:prstGeom prst="rect">
              <a:avLst/>
            </a:prstGeom>
            <a:noFill/>
          </p:spPr>
          <p:txBody>
            <a:bodyPr wrap="square">
              <a:spAutoFit/>
            </a:bodyPr>
            <a:lstStyle/>
            <a:p>
              <a:pPr>
                <a:spcBef>
                  <a:spcPts val="300"/>
                </a:spcBef>
              </a:pPr>
              <a:r>
                <a:rPr lang="en-GB" dirty="0">
                  <a:solidFill>
                    <a:schemeClr val="tx1"/>
                  </a:solidFill>
                  <a:latin typeface="+mn-lt"/>
                  <a:cs typeface="Gotham-Book" pitchFamily="2" charset="0"/>
                </a:rPr>
                <a:t>Savings: </a:t>
              </a:r>
              <a:r>
                <a:rPr lang="en-GB" b="1" dirty="0">
                  <a:solidFill>
                    <a:schemeClr val="tx1"/>
                  </a:solidFill>
                  <a:latin typeface="+mn-lt"/>
                  <a:cs typeface="Gotham-Book" pitchFamily="2" charset="0"/>
                </a:rPr>
                <a:t>360.000 kWh per year</a:t>
              </a:r>
            </a:p>
            <a:p>
              <a:pPr>
                <a:spcBef>
                  <a:spcPts val="300"/>
                </a:spcBef>
              </a:pPr>
              <a:r>
                <a:rPr lang="en-GB" dirty="0">
                  <a:solidFill>
                    <a:schemeClr val="tx1"/>
                  </a:solidFill>
                  <a:latin typeface="+mn-lt"/>
                  <a:cs typeface="Gotham-Book" pitchFamily="2" charset="0"/>
                </a:rPr>
                <a:t>CO</a:t>
              </a:r>
              <a:r>
                <a:rPr lang="en-GB" baseline="-25000" dirty="0">
                  <a:solidFill>
                    <a:schemeClr val="tx1"/>
                  </a:solidFill>
                  <a:latin typeface="+mn-lt"/>
                  <a:cs typeface="Gotham-Book" pitchFamily="2" charset="0"/>
                </a:rPr>
                <a:t>2</a:t>
              </a:r>
              <a:r>
                <a:rPr lang="en-GB" dirty="0">
                  <a:solidFill>
                    <a:schemeClr val="tx1"/>
                  </a:solidFill>
                  <a:latin typeface="+mn-lt"/>
                  <a:cs typeface="Gotham-Book" pitchFamily="2" charset="0"/>
                </a:rPr>
                <a:t> reduction: </a:t>
              </a:r>
              <a:r>
                <a:rPr lang="en-GB" b="1" dirty="0">
                  <a:solidFill>
                    <a:schemeClr val="tx1"/>
                  </a:solidFill>
                  <a:latin typeface="+mn-lt"/>
                  <a:cs typeface="Gotham-Book" pitchFamily="2" charset="0"/>
                </a:rPr>
                <a:t>145 tons per year</a:t>
              </a:r>
            </a:p>
            <a:p>
              <a:pPr>
                <a:spcBef>
                  <a:spcPts val="300"/>
                </a:spcBef>
              </a:pPr>
              <a:r>
                <a:rPr lang="en-GB" dirty="0">
                  <a:solidFill>
                    <a:schemeClr val="tx1"/>
                  </a:solidFill>
                  <a:latin typeface="+mn-lt"/>
                  <a:cs typeface="Calibri" panose="020F0502020204030204" pitchFamily="34" charset="0"/>
                </a:rPr>
                <a:t>ROI: </a:t>
              </a:r>
              <a:r>
                <a:rPr lang="en-GB" b="1" dirty="0">
                  <a:solidFill>
                    <a:schemeClr val="tx1"/>
                  </a:solidFill>
                  <a:latin typeface="+mn-lt"/>
                  <a:cs typeface="Calibri" panose="020F0502020204030204" pitchFamily="34" charset="0"/>
                </a:rPr>
                <a:t>5 months</a:t>
              </a:r>
            </a:p>
            <a:p>
              <a:pPr>
                <a:spcBef>
                  <a:spcPts val="300"/>
                </a:spcBef>
              </a:pPr>
              <a:r>
                <a:rPr lang="en-GB" dirty="0">
                  <a:solidFill>
                    <a:schemeClr val="tx1"/>
                  </a:solidFill>
                  <a:latin typeface="+mn-lt"/>
                  <a:cs typeface="Calibri" panose="020F0502020204030204" pitchFamily="34" charset="0"/>
                </a:rPr>
                <a:t>Savings year 1: </a:t>
              </a:r>
              <a:r>
                <a:rPr lang="en-GB" b="1" dirty="0">
                  <a:solidFill>
                    <a:schemeClr val="tx1"/>
                  </a:solidFill>
                  <a:latin typeface="+mn-lt"/>
                  <a:cs typeface="Calibri" panose="020F0502020204030204" pitchFamily="34" charset="0"/>
                </a:rPr>
                <a:t>NOK 140.000</a:t>
              </a:r>
            </a:p>
            <a:p>
              <a:pPr>
                <a:spcBef>
                  <a:spcPts val="300"/>
                </a:spcBef>
              </a:pPr>
              <a:r>
                <a:rPr lang="en-GB" dirty="0">
                  <a:solidFill>
                    <a:schemeClr val="tx1"/>
                  </a:solidFill>
                  <a:latin typeface="+mn-lt"/>
                  <a:cs typeface="Calibri" panose="020F0502020204030204" pitchFamily="34" charset="0"/>
                </a:rPr>
                <a:t>Savings year 2: </a:t>
              </a:r>
              <a:r>
                <a:rPr lang="en-GB" b="1" dirty="0">
                  <a:solidFill>
                    <a:schemeClr val="tx1"/>
                  </a:solidFill>
                  <a:latin typeface="+mn-lt"/>
                  <a:cs typeface="Calibri" panose="020F0502020204030204" pitchFamily="34" charset="0"/>
                </a:rPr>
                <a:t>NOK 240.000</a:t>
              </a:r>
            </a:p>
          </p:txBody>
        </p:sp>
      </p:grpSp>
    </p:spTree>
    <p:extLst>
      <p:ext uri="{BB962C8B-B14F-4D97-AF65-F5344CB8AC3E}">
        <p14:creationId xmlns:p14="http://schemas.microsoft.com/office/powerpoint/2010/main" val="387021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reative">
  <a:themeElements>
    <a:clrScheme name="Creative Light 6">
      <a:dk1>
        <a:srgbClr val="4F4F52"/>
      </a:dk1>
      <a:lt1>
        <a:srgbClr val="1F1F1F"/>
      </a:lt1>
      <a:dk2>
        <a:srgbClr val="FFFFFF"/>
      </a:dk2>
      <a:lt2>
        <a:srgbClr val="161616"/>
      </a:lt2>
      <a:accent1>
        <a:srgbClr val="0F7895"/>
      </a:accent1>
      <a:accent2>
        <a:srgbClr val="0A5064"/>
      </a:accent2>
      <a:accent3>
        <a:srgbClr val="15A1C8"/>
      </a:accent3>
      <a:accent4>
        <a:srgbClr val="62CFEE"/>
      </a:accent4>
      <a:accent5>
        <a:srgbClr val="96DFF4"/>
      </a:accent5>
      <a:accent6>
        <a:srgbClr val="CAEFF9"/>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solidFill>
              <a:schemeClr val="tx1"/>
            </a:solidFill>
            <a:latin typeface="+mn-lt"/>
            <a:cs typeface="Gotham-Book" pitchFamily="2"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35020</TotalTime>
  <Words>773</Words>
  <Application>Microsoft Office PowerPoint</Application>
  <PresentationFormat>Skjermfremvisning (16:9)</PresentationFormat>
  <Paragraphs>86</Paragraphs>
  <Slides>5</Slides>
  <Notes>5</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5</vt:i4>
      </vt:variant>
    </vt:vector>
  </HeadingPairs>
  <TitlesOfParts>
    <vt:vector size="14" baseType="lpstr">
      <vt:lpstr>Arial</vt:lpstr>
      <vt:lpstr>Calibri</vt:lpstr>
      <vt:lpstr>Gotham-Book</vt:lpstr>
      <vt:lpstr>Gotham-MediumItalic</vt:lpstr>
      <vt:lpstr>Helvetica Neue</vt:lpstr>
      <vt:lpstr>Roboto</vt:lpstr>
      <vt:lpstr>Roboto Condensed</vt:lpstr>
      <vt:lpstr>Creative</vt:lpstr>
      <vt:lpstr>think-cell Slide</vt:lpstr>
      <vt:lpstr>PowerPoint-presentasjon</vt:lpstr>
      <vt:lpstr>What can we do about it?</vt:lpstr>
      <vt:lpstr>This is how ClevAir works</vt:lpstr>
      <vt:lpstr>This is our value proposition</vt:lpstr>
      <vt:lpstr>Savings potential: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Bjørn Gabrielsen</dc:creator>
  <cp:lastModifiedBy>Bjørn Gabrielsen</cp:lastModifiedBy>
  <cp:revision>408</cp:revision>
  <cp:lastPrinted>2021-10-25T12:53:46Z</cp:lastPrinted>
  <dcterms:modified xsi:type="dcterms:W3CDTF">2022-10-18T09:06:49Z</dcterms:modified>
</cp:coreProperties>
</file>