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7"/>
  </p:notesMasterIdLst>
  <p:sldIdLst>
    <p:sldId id="256" r:id="rId5"/>
    <p:sldId id="358" r:id="rId6"/>
    <p:sldId id="357" r:id="rId7"/>
    <p:sldId id="359" r:id="rId8"/>
    <p:sldId id="360" r:id="rId9"/>
    <p:sldId id="267" r:id="rId10"/>
    <p:sldId id="268" r:id="rId11"/>
    <p:sldId id="277" r:id="rId12"/>
    <p:sldId id="278" r:id="rId13"/>
    <p:sldId id="279" r:id="rId14"/>
    <p:sldId id="257" r:id="rId15"/>
    <p:sldId id="36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CCFF"/>
    <a:srgbClr val="EAEAEA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F0115-51B9-42DF-9287-1B6820FFD063}" v="6" dt="2022-10-18T13:20:23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E189-CD86-4887-94C6-500B2B85DD9C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A2079-817D-42F8-984A-5CCA48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9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9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UE fikk ideen om å «skape et kraftsenter» gjennom samlokalisering av aktører som jobber i krysningspunktet reiseliv, kultur og næringsliv. </a:t>
            </a:r>
          </a:p>
          <a:p>
            <a:pPr marL="0" indent="0">
              <a:buNone/>
            </a:pPr>
            <a:r>
              <a:rPr lang="nb-NO" dirty="0"/>
              <a:t>Det var også et ønske om å styrke Bodø 2024 ved å etablere en arena tilknyttet relaterte aktører. </a:t>
            </a:r>
          </a:p>
          <a:p>
            <a:pPr marL="0" indent="0">
              <a:buNone/>
            </a:pPr>
            <a:r>
              <a:rPr lang="nb-NO" dirty="0"/>
              <a:t>De nye samboerne har alle forventninger om at om at samlokaliseringen vil gi et tettere og mer systematisk samarbeid. </a:t>
            </a:r>
          </a:p>
          <a:p>
            <a:pPr marL="0" indent="0">
              <a:buNone/>
            </a:pPr>
            <a:r>
              <a:rPr lang="nb-NO" dirty="0"/>
              <a:t>Gjennom samlokaliseringen vil man jobbe mot å jobbe tettere, smartere og bedre sammen for næringslivet.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A2079-817D-42F8-984A-5CCA480AE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3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E66A6A-DD78-4B55-A20F-EB7943A74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D34F6C-6A1D-4091-8B76-B0D37FA3E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5A1FDE-0EFD-452F-AE85-63F39B4F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DF901D-C8B6-430B-AB0B-A1FE9210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B31973-A750-4790-95B3-6B6EA4A4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1918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87F2F6-2342-4A23-B3D8-14E95ED2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9DA8EF1-A1F2-4CAD-B491-D245DF0CA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CDFAF4-676D-4C78-BF01-0BA3DCE5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C6C9A8-2883-4D0C-8DCE-BCC52EC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92B68C-0AB7-4AE6-9C18-C72ADA23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493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B3AB14D-B74A-43F7-96D3-439454A34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2F890D-FEF3-4709-857D-6D162F06C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2FFD40-FA6C-4F7A-9A8E-4D3D53D2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92A84F-C074-4265-AAF6-8E846C7FE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A1292B-D6CF-4DA5-BBA9-E6C793C8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541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odo_orange" hidden="1">
            <a:extLst>
              <a:ext uri="{FF2B5EF4-FFF2-40B4-BE49-F238E27FC236}">
                <a16:creationId xmlns:a16="http://schemas.microsoft.com/office/drawing/2014/main" id="{67992F6C-14C8-4211-A89D-A66806EB3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85554"/>
            <a:ext cx="12192000" cy="4572447"/>
          </a:xfrm>
          <a:prstGeom prst="rect">
            <a:avLst/>
          </a:prstGeom>
        </p:spPr>
      </p:pic>
      <p:pic>
        <p:nvPicPr>
          <p:cNvPr id="8" name="bodo_blue">
            <a:extLst>
              <a:ext uri="{FF2B5EF4-FFF2-40B4-BE49-F238E27FC236}">
                <a16:creationId xmlns:a16="http://schemas.microsoft.com/office/drawing/2014/main" id="{83CE99D5-1F6E-4515-82B3-7C007F3DD1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84227"/>
            <a:ext cx="12192000" cy="4572447"/>
          </a:xfrm>
          <a:prstGeom prst="rect">
            <a:avLst/>
          </a:prstGeom>
        </p:spPr>
      </p:pic>
      <p:pic>
        <p:nvPicPr>
          <p:cNvPr id="9" name="bodo_green" hidden="1">
            <a:extLst>
              <a:ext uri="{FF2B5EF4-FFF2-40B4-BE49-F238E27FC236}">
                <a16:creationId xmlns:a16="http://schemas.microsoft.com/office/drawing/2014/main" id="{DC16AE6F-96B4-4FC8-B5FE-4C1380E4C1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" y="2282902"/>
            <a:ext cx="12188545" cy="4571151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9755E14F-8EB1-4654-B438-8569879F4F0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9792" y="379876"/>
            <a:ext cx="1144085" cy="3776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73FD62-7C4D-4100-A68B-3D51AE28E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15" y="2857505"/>
            <a:ext cx="8500303" cy="3357748"/>
          </a:xfrm>
        </p:spPr>
        <p:txBody>
          <a:bodyPr anchor="t" anchorCtr="0">
            <a:noAutofit/>
          </a:bodyPr>
          <a:lstStyle>
            <a:lvl1pPr algn="l">
              <a:defRPr sz="6143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0D22260-C1B8-46E0-9370-60E8637A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44462" y="1673560"/>
            <a:ext cx="1144085" cy="365126"/>
          </a:xfrm>
        </p:spPr>
        <p:txBody>
          <a:bodyPr/>
          <a:lstStyle>
            <a:lvl1pPr>
              <a:defRPr sz="11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F44F956A-8242-4EF7-9D6B-BD66777151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484" y="1259412"/>
            <a:ext cx="5423958" cy="88372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78516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o_orange" hidden="1">
            <a:extLst>
              <a:ext uri="{FF2B5EF4-FFF2-40B4-BE49-F238E27FC236}">
                <a16:creationId xmlns:a16="http://schemas.microsoft.com/office/drawing/2014/main" id="{AAB73F1A-BC5E-4747-96BF-92428B48D281}"/>
              </a:ext>
            </a:extLst>
          </p:cNvPr>
          <p:cNvSpPr/>
          <p:nvPr userDrawn="1"/>
        </p:nvSpPr>
        <p:spPr>
          <a:xfrm>
            <a:off x="0" y="6721483"/>
            <a:ext cx="12191325" cy="1365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bodo_green" hidden="1">
            <a:extLst>
              <a:ext uri="{FF2B5EF4-FFF2-40B4-BE49-F238E27FC236}">
                <a16:creationId xmlns:a16="http://schemas.microsoft.com/office/drawing/2014/main" id="{F40936FE-5E9A-4525-9872-B336ADA1CFE3}"/>
              </a:ext>
            </a:extLst>
          </p:cNvPr>
          <p:cNvSpPr/>
          <p:nvPr userDrawn="1"/>
        </p:nvSpPr>
        <p:spPr>
          <a:xfrm>
            <a:off x="675" y="6728355"/>
            <a:ext cx="12191325" cy="136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bodo_blue">
            <a:extLst>
              <a:ext uri="{FF2B5EF4-FFF2-40B4-BE49-F238E27FC236}">
                <a16:creationId xmlns:a16="http://schemas.microsoft.com/office/drawing/2014/main" id="{32ABA259-3C71-4CA0-81A4-746A1C3393B8}"/>
              </a:ext>
            </a:extLst>
          </p:cNvPr>
          <p:cNvSpPr/>
          <p:nvPr userDrawn="1"/>
        </p:nvSpPr>
        <p:spPr>
          <a:xfrm>
            <a:off x="-674" y="6728355"/>
            <a:ext cx="12191325" cy="1365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F5B575D-6BBE-42A2-A793-4CB22BCA3D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6" y="2238153"/>
            <a:ext cx="12186164" cy="4483327"/>
          </a:xfrm>
          <a:blipFill dpi="0" rotWithShape="1">
            <a:blip r:embed="rId2">
              <a:alphaModFix amt="37000"/>
            </a:blip>
            <a:srcRect/>
            <a:stretch>
              <a:fillRect t="-76741" b="-23259"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6129" y="837255"/>
            <a:ext cx="5834159" cy="1172629"/>
          </a:xfrm>
        </p:spPr>
        <p:txBody>
          <a:bodyPr anchor="b">
            <a:spAutoFit/>
          </a:bodyPr>
          <a:lstStyle>
            <a:lvl1pPr algn="l">
              <a:defRPr sz="3900"/>
            </a:lvl1pPr>
          </a:lstStyle>
          <a:p>
            <a:r>
              <a:rPr lang="nb-NO"/>
              <a:t>O</a:t>
            </a:r>
            <a:r>
              <a:rPr lang="en-US" err="1"/>
              <a:t>verskrift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gå</a:t>
            </a:r>
            <a:r>
              <a:rPr lang="en-US"/>
              <a:t> over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to </a:t>
            </a:r>
            <a:r>
              <a:rPr lang="en-US" err="1"/>
              <a:t>linjer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DD5FD2A-63EB-425D-B27E-5B37048473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9792" y="379876"/>
            <a:ext cx="1144085" cy="377696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2D23A31-63FA-44A0-9F1E-14292AF9AD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ED3E1E-99A2-4E1B-AE75-399C1C5664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7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92962D-0BF1-433A-A62A-0B93A6A4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14" y="1116252"/>
            <a:ext cx="1011027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147492-2C81-4076-A131-50F799C6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738224-E845-4062-BFB5-DCD0AB5F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827D96-6126-4332-AEC9-F771C3DA7B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415" y="2700339"/>
            <a:ext cx="10110271" cy="3463275"/>
          </a:xfrm>
          <a:prstGeom prst="rect">
            <a:avLst/>
          </a:prstGeom>
        </p:spPr>
        <p:txBody>
          <a:bodyPr lIns="91440" tIns="45720" rIns="91440" bIns="45720"/>
          <a:lstStyle>
            <a:lvl1pPr marL="108000" indent="-1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350" b="0" i="0" u="none" cap="none">
                <a:solidFill>
                  <a:srgbClr val="000000"/>
                </a:solidFill>
                <a:latin typeface="+mn-lt"/>
              </a:defRPr>
            </a:lvl1pPr>
            <a:lvl2pPr marL="216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0000"/>
                </a:solidFill>
                <a:latin typeface="+mn-lt"/>
              </a:defRPr>
            </a:lvl2pPr>
            <a:lvl3pPr marL="324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50" b="0" i="0" u="none" cap="none">
                <a:solidFill>
                  <a:srgbClr val="000000"/>
                </a:solidFill>
                <a:latin typeface="+mn-lt"/>
              </a:defRPr>
            </a:lvl3pPr>
            <a:lvl4pPr marL="432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0000"/>
                </a:solidFill>
                <a:latin typeface="+mn-lt"/>
              </a:defRPr>
            </a:lvl4pPr>
            <a:lvl5pPr marL="540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825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5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5F4FAA-4060-4786-935D-2D9DB39D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14" y="1116250"/>
            <a:ext cx="10110271" cy="874479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DFC80-AE87-4167-90DE-603154C39F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486" y="2228852"/>
            <a:ext cx="4909658" cy="27860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2EC3053-6555-4456-BA22-6D3FED621D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1953" y="2228852"/>
            <a:ext cx="4909658" cy="27860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B40DF0F-CDF8-49D3-BEE6-7B69F87643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0415" y="2700339"/>
            <a:ext cx="4909728" cy="3463275"/>
          </a:xfrm>
          <a:prstGeom prst="rect">
            <a:avLst/>
          </a:prstGeom>
        </p:spPr>
        <p:txBody>
          <a:bodyPr lIns="91440" tIns="45720" rIns="91440" bIns="45720"/>
          <a:lstStyle>
            <a:lvl1pPr marL="108000" indent="-1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350" b="0" i="0" u="none" cap="none">
                <a:solidFill>
                  <a:srgbClr val="000000"/>
                </a:solidFill>
                <a:latin typeface="+mn-lt"/>
              </a:defRPr>
            </a:lvl1pPr>
            <a:lvl2pPr marL="216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0000"/>
                </a:solidFill>
                <a:latin typeface="+mn-lt"/>
              </a:defRPr>
            </a:lvl2pPr>
            <a:lvl3pPr marL="324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50" b="0" i="0" u="none" cap="none">
                <a:solidFill>
                  <a:srgbClr val="000000"/>
                </a:solidFill>
                <a:latin typeface="+mn-lt"/>
              </a:defRPr>
            </a:lvl3pPr>
            <a:lvl4pPr marL="432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0000"/>
                </a:solidFill>
                <a:latin typeface="+mn-lt"/>
              </a:defRPr>
            </a:lvl4pPr>
            <a:lvl5pPr marL="540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825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E03969D-514D-46F2-B9DF-A59E8CA58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1952" y="2700339"/>
            <a:ext cx="4908734" cy="3463275"/>
          </a:xfrm>
          <a:prstGeom prst="rect">
            <a:avLst/>
          </a:prstGeom>
        </p:spPr>
        <p:txBody>
          <a:bodyPr lIns="91440" tIns="45720" rIns="91440" bIns="45720"/>
          <a:lstStyle>
            <a:lvl1pPr marL="108000" indent="-1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350" b="0" i="0" u="none" cap="none">
                <a:solidFill>
                  <a:srgbClr val="000000"/>
                </a:solidFill>
                <a:latin typeface="+mn-lt"/>
              </a:defRPr>
            </a:lvl1pPr>
            <a:lvl2pPr marL="216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0000"/>
                </a:solidFill>
                <a:latin typeface="+mn-lt"/>
              </a:defRPr>
            </a:lvl2pPr>
            <a:lvl3pPr marL="324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50" b="0" i="0" u="none" cap="none">
                <a:solidFill>
                  <a:srgbClr val="000000"/>
                </a:solidFill>
                <a:latin typeface="+mn-lt"/>
              </a:defRPr>
            </a:lvl3pPr>
            <a:lvl4pPr marL="432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0000"/>
                </a:solidFill>
                <a:latin typeface="+mn-lt"/>
              </a:defRPr>
            </a:lvl4pPr>
            <a:lvl5pPr marL="540000" indent="-1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825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6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C51D64-12F3-4A87-9FA9-6D8873493E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0414" y="251347"/>
            <a:ext cx="4114800" cy="365126"/>
          </a:xfrm>
        </p:spPr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19" y="1265134"/>
            <a:ext cx="10377761" cy="2370549"/>
          </a:xfrm>
        </p:spPr>
        <p:txBody>
          <a:bodyPr anchor="t" anchorCtr="0">
            <a:normAutofit/>
          </a:bodyPr>
          <a:lstStyle>
            <a:lvl1pPr>
              <a:defRPr sz="525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68574A-A00A-4DF5-9FDA-828B6030FF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205" y="6339641"/>
            <a:ext cx="2498943" cy="26285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nb-NO"/>
              <a:t>Forfatter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F3E99D-EA79-428F-8CA0-394542C22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4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16" y="973984"/>
            <a:ext cx="4211852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2B7AE7-B241-4A7B-A724-17B5E6A5F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159" y="2912271"/>
            <a:ext cx="3895107" cy="31027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84A4D59-5918-454D-A369-D301642FA6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"/>
            <a:ext cx="6096000" cy="6721475"/>
          </a:xfrm>
          <a:custGeom>
            <a:avLst/>
            <a:gdLst>
              <a:gd name="connsiteX0" fmla="*/ 0 w 6096000"/>
              <a:gd name="connsiteY0" fmla="*/ 0 h 6721475"/>
              <a:gd name="connsiteX1" fmla="*/ 5132921 w 6096000"/>
              <a:gd name="connsiteY1" fmla="*/ 0 h 6721475"/>
              <a:gd name="connsiteX2" fmla="*/ 5132921 w 6096000"/>
              <a:gd name="connsiteY2" fmla="*/ 911268 h 6721475"/>
              <a:gd name="connsiteX3" fmla="*/ 5727587 w 6096000"/>
              <a:gd name="connsiteY3" fmla="*/ 911268 h 6721475"/>
              <a:gd name="connsiteX4" fmla="*/ 5727587 w 6096000"/>
              <a:gd name="connsiteY4" fmla="*/ 0 h 6721475"/>
              <a:gd name="connsiteX5" fmla="*/ 6096000 w 6096000"/>
              <a:gd name="connsiteY5" fmla="*/ 0 h 6721475"/>
              <a:gd name="connsiteX6" fmla="*/ 6096000 w 6096000"/>
              <a:gd name="connsiteY6" fmla="*/ 6721475 h 6721475"/>
              <a:gd name="connsiteX7" fmla="*/ 0 w 6096000"/>
              <a:gd name="connsiteY7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721475">
                <a:moveTo>
                  <a:pt x="0" y="0"/>
                </a:moveTo>
                <a:lnTo>
                  <a:pt x="5132921" y="0"/>
                </a:lnTo>
                <a:lnTo>
                  <a:pt x="5132921" y="911268"/>
                </a:lnTo>
                <a:lnTo>
                  <a:pt x="5727587" y="911268"/>
                </a:lnTo>
                <a:lnTo>
                  <a:pt x="5727587" y="0"/>
                </a:lnTo>
                <a:lnTo>
                  <a:pt x="6096000" y="0"/>
                </a:lnTo>
                <a:lnTo>
                  <a:pt x="6096000" y="6721475"/>
                </a:lnTo>
                <a:lnTo>
                  <a:pt x="0" y="6721475"/>
                </a:lnTo>
                <a:close/>
              </a:path>
            </a:pathLst>
          </a:custGeom>
        </p:spPr>
        <p:txBody>
          <a:bodyPr wrap="square" lIns="91440" tIns="45720" rIns="91440" bIns="45720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123356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, al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772" y="989804"/>
            <a:ext cx="4211852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2B7AE7-B241-4A7B-A724-17B5E6A5F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3519" y="2921795"/>
            <a:ext cx="3895107" cy="31027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9F916D-5161-4BFA-9CD0-496659E1A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E6975B6-6284-4F63-A555-6801D41C3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"/>
            <a:ext cx="6096000" cy="6721475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8575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37186-664E-4DB6-81EE-54A9A5C4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Tema</a:t>
            </a:r>
            <a:r>
              <a:rPr lang="en-US"/>
              <a:t>/</a:t>
            </a:r>
            <a:r>
              <a:rPr lang="en-US" err="1"/>
              <a:t>presentasjonstittel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4C830-1AA3-4AFD-B014-DA53F29D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9B0238-5B52-48E6-8E3F-D34DBF98DC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604" y="1882299"/>
            <a:ext cx="1993411" cy="1123951"/>
          </a:xfrm>
          <a:solidFill>
            <a:srgbClr val="000001">
              <a:alpha val="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9000">
                <a:solidFill>
                  <a:srgbClr val="0061AF"/>
                </a:solidFill>
              </a:defRPr>
            </a:lvl1pPr>
          </a:lstStyle>
          <a:p>
            <a:pPr lvl="0"/>
            <a:r>
              <a:rPr lang="nb-NO"/>
              <a:t>1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BFA195-E3A0-44F2-8B4D-21427E2A3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408" y="3282279"/>
            <a:ext cx="1993411" cy="23050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3A5DF1-8ABA-465C-8BAB-DDA8A7588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0069" y="1882299"/>
            <a:ext cx="1993411" cy="1123951"/>
          </a:xfrm>
          <a:solidFill>
            <a:srgbClr val="000001">
              <a:alpha val="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9000">
                <a:solidFill>
                  <a:srgbClr val="0061AF"/>
                </a:solidFill>
              </a:defRPr>
            </a:lvl1pPr>
          </a:lstStyle>
          <a:p>
            <a:pPr lvl="0"/>
            <a:r>
              <a:rPr lang="nb-NO"/>
              <a:t>2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C6BEDA8-7538-41E9-A038-7CDAAA1B8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9874" y="3282279"/>
            <a:ext cx="1993411" cy="23050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2632FFA-EA61-4D59-BC86-144B84D25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339" y="1882299"/>
            <a:ext cx="1993411" cy="1123951"/>
          </a:xfrm>
          <a:solidFill>
            <a:srgbClr val="000001">
              <a:alpha val="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9000">
                <a:solidFill>
                  <a:srgbClr val="0061AF"/>
                </a:solidFill>
              </a:defRPr>
            </a:lvl1pPr>
          </a:lstStyle>
          <a:p>
            <a:pPr lvl="0"/>
            <a:r>
              <a:rPr lang="nb-NO"/>
              <a:t>3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BAF61B9-0616-462E-A7CE-191E1641A2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11145" y="3282279"/>
            <a:ext cx="1993411" cy="23050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E4D8E5A-5C85-47B3-B20A-C014F3184B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1237" y="1882299"/>
            <a:ext cx="1993411" cy="1123951"/>
          </a:xfrm>
          <a:solidFill>
            <a:srgbClr val="000001">
              <a:alpha val="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9000">
                <a:solidFill>
                  <a:srgbClr val="0061AF"/>
                </a:solidFill>
              </a:defRPr>
            </a:lvl1pPr>
          </a:lstStyle>
          <a:p>
            <a:pPr lvl="0"/>
            <a:r>
              <a:rPr lang="nb-NO"/>
              <a:t>4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A45DB3F-21C7-4878-AA65-4819553490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01042" y="3282279"/>
            <a:ext cx="1993411" cy="23050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2708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3CA82B-0472-4175-8C25-B16E24E4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257F22-CC63-4635-A1D7-A868A3E4D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8BF293-34A8-46BC-82F9-A7C61DE7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0F4D0D-43A9-43D9-B2E1-8395F681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1BBE118-1B72-48B8-A299-D4C7A627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8102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o_blue">
            <a:extLst>
              <a:ext uri="{FF2B5EF4-FFF2-40B4-BE49-F238E27FC236}">
                <a16:creationId xmlns:a16="http://schemas.microsoft.com/office/drawing/2014/main" id="{0FC16980-E29D-4A31-9811-F37ED72E18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bodo_green" hidden="1">
            <a:extLst>
              <a:ext uri="{FF2B5EF4-FFF2-40B4-BE49-F238E27FC236}">
                <a16:creationId xmlns:a16="http://schemas.microsoft.com/office/drawing/2014/main" id="{06140F22-3960-4344-BAE6-AB2BEDD77F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bodo_orange" hidden="1">
            <a:extLst>
              <a:ext uri="{FF2B5EF4-FFF2-40B4-BE49-F238E27FC236}">
                <a16:creationId xmlns:a16="http://schemas.microsoft.com/office/drawing/2014/main" id="{828BC866-1B9A-4E68-980F-CB31234845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A screenshot of a cell phone&#10;&#10;Description automatically generated" hidden="1">
            <a:extLst>
              <a:ext uri="{FF2B5EF4-FFF2-40B4-BE49-F238E27FC236}">
                <a16:creationId xmlns:a16="http://schemas.microsoft.com/office/drawing/2014/main" id="{C0CBAE23-EE11-4BBB-BD66-2E2302836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" y="285"/>
            <a:ext cx="12191325" cy="68574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2192F8-F1EA-4133-BD9D-DEE590479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921" y="2"/>
            <a:ext cx="594666" cy="91127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F06184-C016-44E9-957B-D76B9F2E4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0543" y="2071686"/>
            <a:ext cx="7410917" cy="2841655"/>
          </a:xfrm>
        </p:spPr>
        <p:txBody>
          <a:bodyPr>
            <a:normAutofit/>
          </a:bodyPr>
          <a:lstStyle>
            <a:lvl1pPr marL="0" indent="0" algn="ctr">
              <a:buNone/>
              <a:defRPr sz="225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8138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C4193B-0547-4321-9936-C476E0484B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6257588"/>
              <a:gd name="connsiteY0" fmla="*/ 0 h 9144000"/>
              <a:gd name="connsiteX1" fmla="*/ 14973354 w 16257588"/>
              <a:gd name="connsiteY1" fmla="*/ 0 h 9144000"/>
              <a:gd name="connsiteX2" fmla="*/ 14973354 w 16257588"/>
              <a:gd name="connsiteY2" fmla="*/ 1215025 h 9144000"/>
              <a:gd name="connsiteX3" fmla="*/ 15766318 w 16257588"/>
              <a:gd name="connsiteY3" fmla="*/ 1215025 h 9144000"/>
              <a:gd name="connsiteX4" fmla="*/ 15766318 w 16257588"/>
              <a:gd name="connsiteY4" fmla="*/ 0 h 9144000"/>
              <a:gd name="connsiteX5" fmla="*/ 16257588 w 16257588"/>
              <a:gd name="connsiteY5" fmla="*/ 0 h 9144000"/>
              <a:gd name="connsiteX6" fmla="*/ 16257588 w 16257588"/>
              <a:gd name="connsiteY6" fmla="*/ 9144000 h 9144000"/>
              <a:gd name="connsiteX7" fmla="*/ 0 w 16257588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57588" h="9144000">
                <a:moveTo>
                  <a:pt x="0" y="0"/>
                </a:moveTo>
                <a:lnTo>
                  <a:pt x="14973354" y="0"/>
                </a:lnTo>
                <a:lnTo>
                  <a:pt x="14973354" y="1215025"/>
                </a:lnTo>
                <a:lnTo>
                  <a:pt x="15766318" y="1215025"/>
                </a:lnTo>
                <a:lnTo>
                  <a:pt x="15766318" y="0"/>
                </a:lnTo>
                <a:lnTo>
                  <a:pt x="16257588" y="0"/>
                </a:lnTo>
                <a:lnTo>
                  <a:pt x="16257588" y="9144000"/>
                </a:lnTo>
                <a:lnTo>
                  <a:pt x="0" y="91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_placeholder_change_color">
            <a:extLst>
              <a:ext uri="{FF2B5EF4-FFF2-40B4-BE49-F238E27FC236}">
                <a16:creationId xmlns:a16="http://schemas.microsoft.com/office/drawing/2014/main" id="{7A376DA1-6087-4C69-8E08-5DD7CEF3E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0809" cy="5730479"/>
          </a:xfrm>
          <a:solidFill>
            <a:srgbClr val="0061AF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F3D6107-7929-4D2C-8466-DABEAE890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9792" y="6114651"/>
            <a:ext cx="1144085" cy="377696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55922C3-4B6F-4ACE-B75F-A3E8CA6390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557" y="5972440"/>
            <a:ext cx="4114800" cy="365126"/>
          </a:xfrm>
          <a:solidFill>
            <a:srgbClr val="000001">
              <a:alpha val="0"/>
            </a:srgbClr>
          </a:solidFill>
        </p:spPr>
        <p:txBody>
          <a:bodyPr/>
          <a:lstStyle>
            <a:lvl1pPr>
              <a:defRPr sz="1125">
                <a:solidFill>
                  <a:srgbClr val="0061AF"/>
                </a:solidFill>
              </a:defRPr>
            </a:lvl1pPr>
          </a:lstStyle>
          <a:p>
            <a:r>
              <a:rPr lang="en-US"/>
              <a:t>Tema/presentasjonstittel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C566A4-A51B-45A3-A21F-58846C8A27DF}"/>
              </a:ext>
            </a:extLst>
          </p:cNvPr>
          <p:cNvSpPr txBox="1"/>
          <p:nvPr userDrawn="1"/>
        </p:nvSpPr>
        <p:spPr>
          <a:xfrm>
            <a:off x="307560" y="6306069"/>
            <a:ext cx="198448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25"/>
              <a:t>bodo.kommune.no</a:t>
            </a:r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02196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92886B9-38F2-470A-801F-2D0B34A19A3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ikonet for å legge til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00B30A-71F6-4BD4-83F6-4E68078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CCDDBA-D0BB-4E05-A78E-9CB56371B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B0416B-B735-45D4-AE7C-468AF378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1692DB-6E2F-4CC2-8CBE-C209D38A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D4D0F7-8055-463B-AEB2-1DB722F9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452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613C5A-80E0-44AA-9412-01202773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2CD079-474F-47FD-93C5-8CF6C3795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455A06-4747-4932-9AFE-EA8A5319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BF5BFF-67AD-440A-B3D5-80CDD889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4F8AA67-9B9B-4464-A143-0B337184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FC842D-C215-46B8-888C-B1F5E241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59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A34D1F-D5DC-49E9-8816-518D9BDC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537087-7E69-46A4-854F-6494F1DE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BAFDA9-FDEF-4F45-9556-860C07920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A871F31-D01F-49E6-9CBA-39FC712EE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06A2B22-E6B7-4696-8A18-7841490FC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4A9CA9F-FCEC-4F6C-BFFB-621CD954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D0F0573-44BE-40AA-AC79-DD7EFDBF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135BC4-5B96-4404-A866-BCEE424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82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6DBB83-00E5-44A5-A225-40A77BD8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20AFB3-2123-4D20-8992-4AF2D06D5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0958473-704F-40D5-9CDF-B222943A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E85C1B-94FE-441D-96E7-A07C0D76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84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70239BC-81EC-4A3E-B3CA-9C3BFA63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B0D-4419-4625-B97A-791A9D26C141}" type="datetimeFigureOut">
              <a:rPr lang="nb-NO" smtClean="0"/>
              <a:t>19.10.2022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798026-C15D-4AF9-8FB4-C529C595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1D4D6B-D3D4-4831-86C7-840831B7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8429B4-497E-4E2F-95F2-228CB5D7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90AF12-80BF-4F50-AE81-1C9480EB3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AA7FA3-E019-4E20-9903-18B136610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20008DA-1D6B-4E59-B7B0-F2824846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5A14B4-DBC0-48FD-A2CE-82BBD01A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539FE4-3198-422E-8DB7-2F7B6AAD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329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1782FB-CAEA-45C6-BB85-6621B5E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2A95AFB-38EE-433D-A5B4-D3B9A6C3D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D04E16F-FD0E-49DA-84ED-6FCBA6107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8FCA956-F815-4790-9E2B-5239A6C5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9B8131-CF69-430D-8491-10348725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Tema/presentasjonstittel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6C542D3-37DC-4521-B4A7-A88DB4B2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650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7C39DDA-2893-4C6C-AB36-4AC9E5B4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43C756-B836-4562-A267-FEE80BB8A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CA2A5E-EFE8-4C2B-B06E-1B66FA919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CFA53F-CCCE-44FE-9F40-E03D70874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Tema/presentasjonstittel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2FCF74-0325-46CB-8BF5-964E5541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33A42-F8C5-4E84-A2EE-58EAEE4821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odo_orange" hidden="1">
            <a:extLst>
              <a:ext uri="{FF2B5EF4-FFF2-40B4-BE49-F238E27FC236}">
                <a16:creationId xmlns:a16="http://schemas.microsoft.com/office/drawing/2014/main" id="{9F084DAA-1F15-42BA-8FB8-71164ABA8011}"/>
              </a:ext>
            </a:extLst>
          </p:cNvPr>
          <p:cNvSpPr/>
          <p:nvPr userDrawn="1"/>
        </p:nvSpPr>
        <p:spPr>
          <a:xfrm>
            <a:off x="0" y="6721483"/>
            <a:ext cx="12191325" cy="1365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bodo_green" hidden="1">
            <a:extLst>
              <a:ext uri="{FF2B5EF4-FFF2-40B4-BE49-F238E27FC236}">
                <a16:creationId xmlns:a16="http://schemas.microsoft.com/office/drawing/2014/main" id="{B4041958-1F62-4A53-A676-D22F9CEF6BDD}"/>
              </a:ext>
            </a:extLst>
          </p:cNvPr>
          <p:cNvSpPr/>
          <p:nvPr userDrawn="1"/>
        </p:nvSpPr>
        <p:spPr>
          <a:xfrm>
            <a:off x="675" y="6728355"/>
            <a:ext cx="12191325" cy="136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bodo_blue">
            <a:extLst>
              <a:ext uri="{FF2B5EF4-FFF2-40B4-BE49-F238E27FC236}">
                <a16:creationId xmlns:a16="http://schemas.microsoft.com/office/drawing/2014/main" id="{A8BBD011-E074-4198-87A4-9206A140B997}"/>
              </a:ext>
            </a:extLst>
          </p:cNvPr>
          <p:cNvSpPr/>
          <p:nvPr userDrawn="1"/>
        </p:nvSpPr>
        <p:spPr>
          <a:xfrm>
            <a:off x="-674" y="6728355"/>
            <a:ext cx="12191325" cy="1365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BEC13A87-2827-4CE1-AE8D-CD84BA55F28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228921" y="2"/>
            <a:ext cx="594666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61" r:id="rId13"/>
    <p:sldLayoutId id="2147483662" r:id="rId14"/>
    <p:sldLayoutId id="2147483665" r:id="rId15"/>
    <p:sldLayoutId id="2147483666" r:id="rId16"/>
    <p:sldLayoutId id="2147483668" r:id="rId17"/>
    <p:sldLayoutId id="2147483674" r:id="rId18"/>
    <p:sldLayoutId id="2147483677" r:id="rId19"/>
    <p:sldLayoutId id="2147483673" r:id="rId20"/>
    <p:sldLayoutId id="2147483675" r:id="rId21"/>
    <p:sldLayoutId id="2147483676" r:id="rId22"/>
    <p:sldLayoutId id="2147483678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AFC2CE-5AC0-49C3-A6B4-32EF4CACB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Utbygging- og eiendomsavdelingen</a:t>
            </a:r>
            <a:br>
              <a:rPr lang="nb-NO"/>
            </a:br>
            <a:br>
              <a:rPr lang="nb-NO"/>
            </a:br>
            <a:r>
              <a:rPr lang="nb-NO" sz="3600"/>
              <a:t>Jesper Brodersen – Leder FDVU kontoret</a:t>
            </a:r>
            <a:br>
              <a:rPr lang="nb-NO" sz="3600"/>
            </a:br>
            <a:br>
              <a:rPr lang="nb-NO" sz="3600"/>
            </a:b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EF5B9B-70CA-4EF5-BF31-BED36114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Utbygging- og eiendomsavdelingen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4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ak, innendørs, gulv, vegg&#10;&#10;Automatisk generert beskrivelse">
            <a:extLst>
              <a:ext uri="{FF2B5EF4-FFF2-40B4-BE49-F238E27FC236}">
                <a16:creationId xmlns:a16="http://schemas.microsoft.com/office/drawing/2014/main" id="{E0D52A28-3E8B-4BB0-9267-5D964F4EA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r="16326" b="-1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5" name="Bilde 4" descr="Et bilde som inneholder tak, gulv, innendørs, rom&#10;&#10;Automatisk generert beskrivelse">
            <a:extLst>
              <a:ext uri="{FF2B5EF4-FFF2-40B4-BE49-F238E27FC236}">
                <a16:creationId xmlns:a16="http://schemas.microsoft.com/office/drawing/2014/main" id="{27E63338-DE89-4028-97C6-B0B82F0CD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5898" b="4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33" name="Bilde 32" descr="Et bilde som inneholder innendørs, tak, gulv, rom&#10;&#10;Automatisk generert beskrivelse">
            <a:extLst>
              <a:ext uri="{FF2B5EF4-FFF2-40B4-BE49-F238E27FC236}">
                <a16:creationId xmlns:a16="http://schemas.microsoft.com/office/drawing/2014/main" id="{5BB1BC0F-F267-4C9F-B744-4A059AA30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6" b="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0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utendørs, bilvei, skjermbilde&#10;&#10;Automatisk generert beskrivelse">
            <a:extLst>
              <a:ext uri="{FF2B5EF4-FFF2-40B4-BE49-F238E27FC236}">
                <a16:creationId xmlns:a16="http://schemas.microsoft.com/office/drawing/2014/main" id="{45B6BC8C-8868-4DC6-924F-7B2D5844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6" y="643466"/>
            <a:ext cx="5083597" cy="5571066"/>
          </a:xfrm>
          <a:prstGeom prst="rect">
            <a:avLst/>
          </a:prstGeom>
        </p:spPr>
      </p:pic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93F955AC-A997-4BD0-8AF1-0899A87E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25" y="643467"/>
            <a:ext cx="48328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91B7CB-9FFA-4E1C-8185-5040B486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ENØK</a:t>
            </a: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EDDD1EA4-E363-4142-8CCE-C2CCC5BB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74" y="2426818"/>
            <a:ext cx="3208103" cy="3997637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F766212F-F6FF-45F6-AD8F-FF831E0A6C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00" y="2711302"/>
            <a:ext cx="5784712" cy="31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5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5E01EBE-C5B0-4642-A595-AD36F372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A1F3277-731D-471B-854C-4B2A6BB11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400">
                <a:solidFill>
                  <a:schemeClr val="tx1"/>
                </a:solidFill>
              </a:rPr>
              <a:t>M2 fordeling i kommunen på formålsbygg</a:t>
            </a:r>
          </a:p>
          <a:p>
            <a:pPr indent="-228600"/>
            <a:r>
              <a:rPr lang="en-US" sz="2400">
                <a:solidFill>
                  <a:schemeClr val="tx1"/>
                </a:solidFill>
              </a:rPr>
              <a:t>Demografisk utvikling vs. bygg</a:t>
            </a:r>
          </a:p>
          <a:p>
            <a:pPr indent="-228600"/>
            <a:r>
              <a:rPr lang="en-US" sz="2400">
                <a:solidFill>
                  <a:schemeClr val="tx1"/>
                </a:solidFill>
              </a:rPr>
              <a:t>Hvordan jobber kommunen med ombygging og energiøkonomisering</a:t>
            </a:r>
          </a:p>
          <a:p>
            <a:pPr indent="-228600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" name="Bilde 2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16DABD3D-5F28-4BEF-BD00-BE83ED62E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r="2899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005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2C247C-6693-43D3-BAF0-C5BAFCD0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1"/>
            <a:ext cx="10905066" cy="48800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73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35AC6B-0A0F-4666-95B9-AFD99964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96A84C9-D7D7-47AC-81D6-86E47E0BD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29" y="0"/>
            <a:ext cx="10834577" cy="6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A84B51-F84C-4DD8-B9F1-B2CB3E6B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126" y="2515897"/>
            <a:ext cx="10515600" cy="1325563"/>
          </a:xfrm>
        </p:spPr>
        <p:txBody>
          <a:bodyPr/>
          <a:lstStyle/>
          <a:p>
            <a:r>
              <a:rPr lang="nb-NO" dirty="0"/>
              <a:t>Hvordan jobber Bodø Kommune med reduksjon energi og rivning/ombygging?</a:t>
            </a:r>
          </a:p>
        </p:txBody>
      </p:sp>
    </p:spTree>
    <p:extLst>
      <p:ext uri="{BB962C8B-B14F-4D97-AF65-F5344CB8AC3E}">
        <p14:creationId xmlns:p14="http://schemas.microsoft.com/office/powerpoint/2010/main" val="180667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834" y="-7620"/>
            <a:ext cx="12436834" cy="774192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41" y="-104596"/>
            <a:ext cx="12319942" cy="76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631167"/>
            <a:ext cx="12192000" cy="84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FE1678-1662-4E35-BBEA-98FD7B61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Aktører i bygget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A47D72-27E6-432F-8831-7AD29D987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Bodø2024</a:t>
            </a:r>
          </a:p>
          <a:p>
            <a:r>
              <a:rPr lang="nb-NO" dirty="0" err="1"/>
              <a:t>Visit</a:t>
            </a:r>
            <a:r>
              <a:rPr lang="nb-NO" dirty="0"/>
              <a:t> Bodø</a:t>
            </a:r>
          </a:p>
          <a:p>
            <a:r>
              <a:rPr lang="nb-NO" dirty="0"/>
              <a:t>Bodø Næringsforum</a:t>
            </a:r>
          </a:p>
          <a:p>
            <a:r>
              <a:rPr lang="nb-NO" dirty="0"/>
              <a:t>Bodø Sentrumsforening</a:t>
            </a:r>
          </a:p>
          <a:p>
            <a:r>
              <a:rPr lang="nb-NO" dirty="0"/>
              <a:t>Turistinformasjonen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Fakta: Bygget har stått tomt siden 2017.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930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ak, gulv, innendørs, bygning&#10;&#10;Automatisk generert beskrivelse">
            <a:extLst>
              <a:ext uri="{FF2B5EF4-FFF2-40B4-BE49-F238E27FC236}">
                <a16:creationId xmlns:a16="http://schemas.microsoft.com/office/drawing/2014/main" id="{1DABA9FB-96C4-4E93-8C08-3089C95CB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r="11089" b="-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11" name="Bilde 10" descr="Et bilde som inneholder innendørs, tak, gulv, vegg&#10;&#10;Automatisk generert beskrivelse">
            <a:extLst>
              <a:ext uri="{FF2B5EF4-FFF2-40B4-BE49-F238E27FC236}">
                <a16:creationId xmlns:a16="http://schemas.microsoft.com/office/drawing/2014/main" id="{8AB880CC-8F1D-46F6-BA35-CECED1B5C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r="1" b="7068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9" name="Bilde 8" descr="Et bilde som inneholder innendørs, vegg, gulv, bord&#10;&#10;Automatisk generert beskrivelse">
            <a:extLst>
              <a:ext uri="{FF2B5EF4-FFF2-40B4-BE49-F238E27FC236}">
                <a16:creationId xmlns:a16="http://schemas.microsoft.com/office/drawing/2014/main" id="{DE4BD913-5DC8-4EE9-A9F2-0CD8FB489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9" r="1" b="1815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15" name="Bilde 14" descr="Et bilde som inneholder innendørs, gulv, tak, bygning&#10;&#10;Automatisk generert beskrivelse">
            <a:extLst>
              <a:ext uri="{FF2B5EF4-FFF2-40B4-BE49-F238E27FC236}">
                <a16:creationId xmlns:a16="http://schemas.microsoft.com/office/drawing/2014/main" id="{FD63124E-C090-4157-ACA2-B3ACE4D5DC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r="1" b="16282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939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21229461976507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01f813c-5933-4e6f-80a9-fe3d37cb5e3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AAE07F2B7B90743901FED526B4F27BB" ma:contentTypeVersion="11" ma:contentTypeDescription="Opprett et nytt dokument." ma:contentTypeScope="" ma:versionID="6ee019c19f66aff6c60787b762660a7a">
  <xsd:schema xmlns:xsd="http://www.w3.org/2001/XMLSchema" xmlns:xs="http://www.w3.org/2001/XMLSchema" xmlns:p="http://schemas.microsoft.com/office/2006/metadata/properties" xmlns:ns3="401f813c-5933-4e6f-80a9-fe3d37cb5e32" xmlns:ns4="46f9b72c-f4cb-4af9-88ff-534385f8589b" targetNamespace="http://schemas.microsoft.com/office/2006/metadata/properties" ma:root="true" ma:fieldsID="72a3cff52f8504b1620e006eb484ae9b" ns3:_="" ns4:_="">
    <xsd:import namespace="401f813c-5933-4e6f-80a9-fe3d37cb5e32"/>
    <xsd:import namespace="46f9b72c-f4cb-4af9-88ff-534385f8589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f813c-5933-4e6f-80a9-fe3d37cb5e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9b72c-f4cb-4af9-88ff-534385f85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1043B6-26C4-4C44-B19B-291543D41B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44CAE7-C11E-4676-B0E9-D73C03E7F37C}">
  <ds:schemaRefs>
    <ds:schemaRef ds:uri="401f813c-5933-4e6f-80a9-fe3d37cb5e32"/>
    <ds:schemaRef ds:uri="46f9b72c-f4cb-4af9-88ff-534385f858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13C592-1B7F-4D3C-8480-2F1AC5AC5F4B}">
  <ds:schemaRefs>
    <ds:schemaRef ds:uri="401f813c-5933-4e6f-80a9-fe3d37cb5e32"/>
    <ds:schemaRef ds:uri="46f9b72c-f4cb-4af9-88ff-534385f858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150</Words>
  <Application>Microsoft Office PowerPoint</Application>
  <PresentationFormat>Widescreen</PresentationFormat>
  <Paragraphs>21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Utbygging- og eiendomsavdelingen  Jesper Brodersen – Leder FDVU kontoret  </vt:lpstr>
      <vt:lpstr>Agenda</vt:lpstr>
      <vt:lpstr>PowerPoint-presentasjon</vt:lpstr>
      <vt:lpstr>PowerPoint-presentasjon</vt:lpstr>
      <vt:lpstr>Hvordan jobber Bodø Kommune med reduksjon energi og rivning/ombygging?</vt:lpstr>
      <vt:lpstr>PowerPoint-presentasjon</vt:lpstr>
      <vt:lpstr>PowerPoint-presentasjon</vt:lpstr>
      <vt:lpstr>Aktører i bygget</vt:lpstr>
      <vt:lpstr>PowerPoint-presentasjon</vt:lpstr>
      <vt:lpstr>PowerPoint-presentasjon</vt:lpstr>
      <vt:lpstr>PowerPoint-presentasjon</vt:lpstr>
      <vt:lpstr>ENØK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Utbygging- og eiendomsavdelingen  FDVU Kontoret</dc:title>
  <dc:creator>Jesper Brodersen</dc:creator>
  <cp:lastModifiedBy>Jesper Brodersen</cp:lastModifiedBy>
  <cp:revision>3</cp:revision>
  <dcterms:created xsi:type="dcterms:W3CDTF">2021-10-27T07:52:30Z</dcterms:created>
  <dcterms:modified xsi:type="dcterms:W3CDTF">2022-10-19T10:10:13Z</dcterms:modified>
</cp:coreProperties>
</file>