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21" r:id="rId2"/>
    <p:sldId id="326" r:id="rId3"/>
    <p:sldId id="327" r:id="rId4"/>
    <p:sldId id="328" r:id="rId5"/>
    <p:sldId id="268" r:id="rId6"/>
    <p:sldId id="329" r:id="rId7"/>
    <p:sldId id="332" r:id="rId8"/>
    <p:sldId id="330" r:id="rId9"/>
    <p:sldId id="323" r:id="rId10"/>
    <p:sldId id="350" r:id="rId11"/>
    <p:sldId id="322" r:id="rId12"/>
    <p:sldId id="318" r:id="rId13"/>
    <p:sldId id="335" r:id="rId14"/>
    <p:sldId id="356" r:id="rId15"/>
    <p:sldId id="334" r:id="rId16"/>
    <p:sldId id="319" r:id="rId17"/>
    <p:sldId id="317" r:id="rId18"/>
    <p:sldId id="345" r:id="rId19"/>
    <p:sldId id="343" r:id="rId20"/>
    <p:sldId id="346" r:id="rId21"/>
    <p:sldId id="351" r:id="rId22"/>
    <p:sldId id="299" r:id="rId23"/>
    <p:sldId id="337" r:id="rId24"/>
    <p:sldId id="336" r:id="rId25"/>
    <p:sldId id="338" r:id="rId26"/>
    <p:sldId id="340" r:id="rId27"/>
    <p:sldId id="341" r:id="rId28"/>
    <p:sldId id="339" r:id="rId29"/>
    <p:sldId id="344" r:id="rId30"/>
    <p:sldId id="342" r:id="rId31"/>
    <p:sldId id="348" r:id="rId32"/>
    <p:sldId id="357" r:id="rId33"/>
    <p:sldId id="314" r:id="rId34"/>
    <p:sldId id="347" r:id="rId35"/>
    <p:sldId id="358" r:id="rId36"/>
    <p:sldId id="359" r:id="rId37"/>
    <p:sldId id="349" r:id="rId38"/>
    <p:sldId id="355" r:id="rId39"/>
  </p:sldIdLst>
  <p:sldSz cx="18288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A4A4A"/>
    <a:srgbClr val="E3E3E3"/>
    <a:srgbClr val="31ACBB"/>
    <a:srgbClr val="5E5E5E"/>
    <a:srgbClr val="CDCDCD"/>
    <a:srgbClr val="F7F7F7"/>
    <a:srgbClr val="03738B"/>
    <a:srgbClr val="0090A8"/>
    <a:srgbClr val="CF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38" autoAdjust="0"/>
  </p:normalViewPr>
  <p:slideViewPr>
    <p:cSldViewPr snapToGrid="0" showGuides="1">
      <p:cViewPr varScale="1">
        <p:scale>
          <a:sx n="43" d="100"/>
          <a:sy n="43" d="100"/>
        </p:scale>
        <p:origin x="1392" y="77"/>
      </p:cViewPr>
      <p:guideLst>
        <p:guide orient="horz" pos="4320"/>
        <p:guide pos="5760"/>
      </p:guideLst>
    </p:cSldViewPr>
  </p:slideViewPr>
  <p:outlineViewPr>
    <p:cViewPr>
      <p:scale>
        <a:sx n="33" d="100"/>
        <a:sy n="33" d="100"/>
      </p:scale>
      <p:origin x="0" y="-41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BC708-927E-48AB-9648-CE82D4695269}" type="datetimeFigureOut">
              <a:rPr lang="nb-NO" smtClean="0"/>
              <a:t>19.02.2018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A5DAC-1AD4-4022-8754-BEEEB912E56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686289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557175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5719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Hvordan</a:t>
            </a:r>
            <a:r>
              <a:rPr lang="nb-NO" baseline="0" dirty="0" smtClean="0"/>
              <a:t> er vi organisert, eget foretak, § 27 samarbeid, styrerepresentanter på lik linje, evalueres etter 2 år, finansiering, kostnadsfordeling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22452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19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2127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62931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6625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4212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" y="-4544"/>
            <a:ext cx="10066149" cy="13720545"/>
          </a:xfrm>
          <a:custGeom>
            <a:avLst/>
            <a:gdLst>
              <a:gd name="connsiteX0" fmla="*/ 7826644 w 13421532"/>
              <a:gd name="connsiteY0" fmla="*/ 0 h 13720545"/>
              <a:gd name="connsiteX1" fmla="*/ 13421532 w 13421532"/>
              <a:gd name="connsiteY1" fmla="*/ 0 h 13720545"/>
              <a:gd name="connsiteX2" fmla="*/ 5641383 w 13421532"/>
              <a:gd name="connsiteY2" fmla="*/ 13720545 h 13720545"/>
              <a:gd name="connsiteX3" fmla="*/ 0 w 13421532"/>
              <a:gd name="connsiteY3" fmla="*/ 13720545 h 1372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21532" h="13720545">
                <a:moveTo>
                  <a:pt x="7826644" y="0"/>
                </a:moveTo>
                <a:lnTo>
                  <a:pt x="13421532" y="0"/>
                </a:lnTo>
                <a:lnTo>
                  <a:pt x="5641383" y="13720545"/>
                </a:lnTo>
                <a:lnTo>
                  <a:pt x="0" y="13720545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4335512" y="-20043"/>
            <a:ext cx="10066149" cy="13720545"/>
          </a:xfrm>
          <a:custGeom>
            <a:avLst/>
            <a:gdLst>
              <a:gd name="connsiteX0" fmla="*/ 7826644 w 13421532"/>
              <a:gd name="connsiteY0" fmla="*/ 0 h 13720545"/>
              <a:gd name="connsiteX1" fmla="*/ 13421532 w 13421532"/>
              <a:gd name="connsiteY1" fmla="*/ 0 h 13720545"/>
              <a:gd name="connsiteX2" fmla="*/ 5641383 w 13421532"/>
              <a:gd name="connsiteY2" fmla="*/ 13720545 h 13720545"/>
              <a:gd name="connsiteX3" fmla="*/ 0 w 13421532"/>
              <a:gd name="connsiteY3" fmla="*/ 13720545 h 1372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21532" h="13720545">
                <a:moveTo>
                  <a:pt x="7826644" y="0"/>
                </a:moveTo>
                <a:lnTo>
                  <a:pt x="13421532" y="0"/>
                </a:lnTo>
                <a:lnTo>
                  <a:pt x="5641383" y="13720545"/>
                </a:lnTo>
                <a:lnTo>
                  <a:pt x="0" y="13720545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60342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图片占位符 18"/>
          <p:cNvSpPr>
            <a:spLocks noGrp="1"/>
          </p:cNvSpPr>
          <p:nvPr>
            <p:ph type="pic" sz="quarter" idx="12"/>
          </p:nvPr>
        </p:nvSpPr>
        <p:spPr>
          <a:xfrm>
            <a:off x="5114509" y="7919903"/>
            <a:ext cx="5468069" cy="5424578"/>
          </a:xfrm>
          <a:custGeom>
            <a:avLst/>
            <a:gdLst>
              <a:gd name="connsiteX0" fmla="*/ 0 w 7290759"/>
              <a:gd name="connsiteY0" fmla="*/ 0 h 5424578"/>
              <a:gd name="connsiteX1" fmla="*/ 7290759 w 7290759"/>
              <a:gd name="connsiteY1" fmla="*/ 0 h 5424578"/>
              <a:gd name="connsiteX2" fmla="*/ 3656133 w 7290759"/>
              <a:gd name="connsiteY2" fmla="*/ 5424578 h 542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90759" h="5424578">
                <a:moveTo>
                  <a:pt x="0" y="0"/>
                </a:moveTo>
                <a:lnTo>
                  <a:pt x="7290759" y="0"/>
                </a:lnTo>
                <a:lnTo>
                  <a:pt x="3656133" y="5424578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1129870" y="-390"/>
            <a:ext cx="7912940" cy="7850003"/>
          </a:xfrm>
          <a:custGeom>
            <a:avLst/>
            <a:gdLst>
              <a:gd name="connsiteX0" fmla="*/ 0 w 10550587"/>
              <a:gd name="connsiteY0" fmla="*/ 0 h 7850003"/>
              <a:gd name="connsiteX1" fmla="*/ 10550587 w 10550587"/>
              <a:gd name="connsiteY1" fmla="*/ 0 h 7850003"/>
              <a:gd name="connsiteX2" fmla="*/ 5290856 w 10550587"/>
              <a:gd name="connsiteY2" fmla="*/ 7850003 h 785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50587" h="7850003">
                <a:moveTo>
                  <a:pt x="0" y="0"/>
                </a:moveTo>
                <a:lnTo>
                  <a:pt x="10550587" y="0"/>
                </a:lnTo>
                <a:lnTo>
                  <a:pt x="5290856" y="7850003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" y="5897974"/>
            <a:ext cx="7880714" cy="7818033"/>
          </a:xfrm>
          <a:custGeom>
            <a:avLst/>
            <a:gdLst>
              <a:gd name="connsiteX0" fmla="*/ 5238312 w 10507618"/>
              <a:gd name="connsiteY0" fmla="*/ 0 h 7818033"/>
              <a:gd name="connsiteX1" fmla="*/ 10507618 w 10507618"/>
              <a:gd name="connsiteY1" fmla="*/ 7818033 h 7818033"/>
              <a:gd name="connsiteX2" fmla="*/ 0 w 10507618"/>
              <a:gd name="connsiteY2" fmla="*/ 7818033 h 781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07618" h="7818033">
                <a:moveTo>
                  <a:pt x="5238312" y="0"/>
                </a:moveTo>
                <a:lnTo>
                  <a:pt x="10507618" y="7818033"/>
                </a:lnTo>
                <a:lnTo>
                  <a:pt x="0" y="7818033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15958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图片占位符 22"/>
          <p:cNvSpPr>
            <a:spLocks noGrp="1"/>
          </p:cNvSpPr>
          <p:nvPr>
            <p:ph type="pic" sz="quarter" idx="13"/>
          </p:nvPr>
        </p:nvSpPr>
        <p:spPr>
          <a:xfrm>
            <a:off x="10756757" y="6961267"/>
            <a:ext cx="4561623" cy="6082163"/>
          </a:xfrm>
          <a:custGeom>
            <a:avLst/>
            <a:gdLst>
              <a:gd name="connsiteX0" fmla="*/ 3041082 w 6082164"/>
              <a:gd name="connsiteY0" fmla="*/ 0 h 6082163"/>
              <a:gd name="connsiteX1" fmla="*/ 6082164 w 6082164"/>
              <a:gd name="connsiteY1" fmla="*/ 3041082 h 6082163"/>
              <a:gd name="connsiteX2" fmla="*/ 3041082 w 6082164"/>
              <a:gd name="connsiteY2" fmla="*/ 6082163 h 6082163"/>
              <a:gd name="connsiteX3" fmla="*/ 0 w 6082164"/>
              <a:gd name="connsiteY3" fmla="*/ 3041082 h 608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2164" h="6082163">
                <a:moveTo>
                  <a:pt x="3041082" y="0"/>
                </a:moveTo>
                <a:lnTo>
                  <a:pt x="6082164" y="3041082"/>
                </a:lnTo>
                <a:lnTo>
                  <a:pt x="3041082" y="6082163"/>
                </a:lnTo>
                <a:lnTo>
                  <a:pt x="0" y="3041082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2"/>
          </p:nvPr>
        </p:nvSpPr>
        <p:spPr>
          <a:xfrm>
            <a:off x="10756759" y="638030"/>
            <a:ext cx="4561622" cy="6082163"/>
          </a:xfrm>
          <a:custGeom>
            <a:avLst/>
            <a:gdLst>
              <a:gd name="connsiteX0" fmla="*/ 3041081 w 6082163"/>
              <a:gd name="connsiteY0" fmla="*/ 0 h 6082163"/>
              <a:gd name="connsiteX1" fmla="*/ 6082163 w 6082163"/>
              <a:gd name="connsiteY1" fmla="*/ 3041082 h 6082163"/>
              <a:gd name="connsiteX2" fmla="*/ 3041081 w 6082163"/>
              <a:gd name="connsiteY2" fmla="*/ 6082163 h 6082163"/>
              <a:gd name="connsiteX3" fmla="*/ 0 w 6082163"/>
              <a:gd name="connsiteY3" fmla="*/ 3041082 h 608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2163" h="6082163">
                <a:moveTo>
                  <a:pt x="3041081" y="0"/>
                </a:moveTo>
                <a:lnTo>
                  <a:pt x="6082163" y="3041082"/>
                </a:lnTo>
                <a:lnTo>
                  <a:pt x="3041081" y="6082163"/>
                </a:lnTo>
                <a:lnTo>
                  <a:pt x="0" y="3041082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6063360" y="2265639"/>
            <a:ext cx="6830641" cy="9107521"/>
          </a:xfrm>
          <a:custGeom>
            <a:avLst/>
            <a:gdLst>
              <a:gd name="connsiteX0" fmla="*/ 4574380 w 9148759"/>
              <a:gd name="connsiteY0" fmla="*/ 0 h 9148759"/>
              <a:gd name="connsiteX1" fmla="*/ 9148759 w 9148759"/>
              <a:gd name="connsiteY1" fmla="*/ 4574379 h 9148759"/>
              <a:gd name="connsiteX2" fmla="*/ 4574380 w 9148759"/>
              <a:gd name="connsiteY2" fmla="*/ 9148759 h 9148759"/>
              <a:gd name="connsiteX3" fmla="*/ 0 w 9148759"/>
              <a:gd name="connsiteY3" fmla="*/ 4574379 h 914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8759" h="9148759">
                <a:moveTo>
                  <a:pt x="4574380" y="0"/>
                </a:moveTo>
                <a:lnTo>
                  <a:pt x="9148759" y="4574379"/>
                </a:lnTo>
                <a:lnTo>
                  <a:pt x="4574380" y="9148759"/>
                </a:lnTo>
                <a:lnTo>
                  <a:pt x="0" y="4574379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1396803" y="3780043"/>
            <a:ext cx="4552546" cy="6070061"/>
          </a:xfrm>
          <a:custGeom>
            <a:avLst/>
            <a:gdLst>
              <a:gd name="connsiteX0" fmla="*/ 3041082 w 6082163"/>
              <a:gd name="connsiteY0" fmla="*/ 0 h 6082163"/>
              <a:gd name="connsiteX1" fmla="*/ 6082163 w 6082163"/>
              <a:gd name="connsiteY1" fmla="*/ 3041082 h 6082163"/>
              <a:gd name="connsiteX2" fmla="*/ 3041082 w 6082163"/>
              <a:gd name="connsiteY2" fmla="*/ 6082163 h 6082163"/>
              <a:gd name="connsiteX3" fmla="*/ 0 w 6082163"/>
              <a:gd name="connsiteY3" fmla="*/ 3041082 h 608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2163" h="6082163">
                <a:moveTo>
                  <a:pt x="3041082" y="0"/>
                </a:moveTo>
                <a:lnTo>
                  <a:pt x="6082163" y="3041082"/>
                </a:lnTo>
                <a:lnTo>
                  <a:pt x="3041082" y="6082163"/>
                </a:lnTo>
                <a:lnTo>
                  <a:pt x="0" y="3041082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01633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6598389" y="3282635"/>
            <a:ext cx="5195074" cy="4294490"/>
          </a:xfrm>
          <a:custGeom>
            <a:avLst/>
            <a:gdLst>
              <a:gd name="connsiteX0" fmla="*/ 0 w 6926765"/>
              <a:gd name="connsiteY0" fmla="*/ 0 h 4294490"/>
              <a:gd name="connsiteX1" fmla="*/ 6926765 w 6926765"/>
              <a:gd name="connsiteY1" fmla="*/ 0 h 4294490"/>
              <a:gd name="connsiteX2" fmla="*/ 6926765 w 6926765"/>
              <a:gd name="connsiteY2" fmla="*/ 4294490 h 4294490"/>
              <a:gd name="connsiteX3" fmla="*/ 0 w 6926765"/>
              <a:gd name="connsiteY3" fmla="*/ 4294490 h 429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6765" h="4294490">
                <a:moveTo>
                  <a:pt x="0" y="0"/>
                </a:moveTo>
                <a:lnTo>
                  <a:pt x="6926765" y="0"/>
                </a:lnTo>
                <a:lnTo>
                  <a:pt x="6926765" y="4294490"/>
                </a:lnTo>
                <a:lnTo>
                  <a:pt x="0" y="4294490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67205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图片占位符 17"/>
          <p:cNvSpPr>
            <a:spLocks noGrp="1"/>
          </p:cNvSpPr>
          <p:nvPr>
            <p:ph type="pic" sz="quarter" idx="10"/>
          </p:nvPr>
        </p:nvSpPr>
        <p:spPr>
          <a:xfrm>
            <a:off x="7450813" y="2775743"/>
            <a:ext cx="4826321" cy="8504616"/>
          </a:xfrm>
          <a:custGeom>
            <a:avLst/>
            <a:gdLst>
              <a:gd name="connsiteX0" fmla="*/ 1611824 w 6435094"/>
              <a:gd name="connsiteY0" fmla="*/ 0 h 8504616"/>
              <a:gd name="connsiteX1" fmla="*/ 6435094 w 6435094"/>
              <a:gd name="connsiteY1" fmla="*/ 0 h 8504616"/>
              <a:gd name="connsiteX2" fmla="*/ 4807772 w 6435094"/>
              <a:gd name="connsiteY2" fmla="*/ 8504616 h 8504616"/>
              <a:gd name="connsiteX3" fmla="*/ 0 w 6435094"/>
              <a:gd name="connsiteY3" fmla="*/ 8504616 h 8504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5094" h="8504616">
                <a:moveTo>
                  <a:pt x="1611824" y="0"/>
                </a:moveTo>
                <a:lnTo>
                  <a:pt x="6435094" y="0"/>
                </a:lnTo>
                <a:lnTo>
                  <a:pt x="4807772" y="8504616"/>
                </a:lnTo>
                <a:lnTo>
                  <a:pt x="0" y="8504616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1"/>
          </p:nvPr>
        </p:nvSpPr>
        <p:spPr>
          <a:xfrm>
            <a:off x="10035538" y="7671406"/>
            <a:ext cx="3429853" cy="6043855"/>
          </a:xfrm>
          <a:custGeom>
            <a:avLst/>
            <a:gdLst>
              <a:gd name="connsiteX0" fmla="*/ 1611824 w 6435094"/>
              <a:gd name="connsiteY0" fmla="*/ 0 h 8504616"/>
              <a:gd name="connsiteX1" fmla="*/ 6435094 w 6435094"/>
              <a:gd name="connsiteY1" fmla="*/ 0 h 8504616"/>
              <a:gd name="connsiteX2" fmla="*/ 4807772 w 6435094"/>
              <a:gd name="connsiteY2" fmla="*/ 8504616 h 8504616"/>
              <a:gd name="connsiteX3" fmla="*/ 0 w 6435094"/>
              <a:gd name="connsiteY3" fmla="*/ 8504616 h 8504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5094" h="8504616">
                <a:moveTo>
                  <a:pt x="1611824" y="0"/>
                </a:moveTo>
                <a:lnTo>
                  <a:pt x="6435094" y="0"/>
                </a:lnTo>
                <a:lnTo>
                  <a:pt x="4807772" y="8504616"/>
                </a:lnTo>
                <a:lnTo>
                  <a:pt x="0" y="8504616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2"/>
          </p:nvPr>
        </p:nvSpPr>
        <p:spPr>
          <a:xfrm>
            <a:off x="11948224" y="7642"/>
            <a:ext cx="5131016" cy="9041529"/>
          </a:xfrm>
          <a:custGeom>
            <a:avLst/>
            <a:gdLst>
              <a:gd name="connsiteX0" fmla="*/ 1611824 w 6435094"/>
              <a:gd name="connsiteY0" fmla="*/ 0 h 8504616"/>
              <a:gd name="connsiteX1" fmla="*/ 6435094 w 6435094"/>
              <a:gd name="connsiteY1" fmla="*/ 0 h 8504616"/>
              <a:gd name="connsiteX2" fmla="*/ 4807772 w 6435094"/>
              <a:gd name="connsiteY2" fmla="*/ 8504616 h 8504616"/>
              <a:gd name="connsiteX3" fmla="*/ 0 w 6435094"/>
              <a:gd name="connsiteY3" fmla="*/ 8504616 h 8504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5094" h="8504616">
                <a:moveTo>
                  <a:pt x="1611824" y="0"/>
                </a:moveTo>
                <a:lnTo>
                  <a:pt x="6435094" y="0"/>
                </a:lnTo>
                <a:lnTo>
                  <a:pt x="4807772" y="8504616"/>
                </a:lnTo>
                <a:lnTo>
                  <a:pt x="0" y="8504616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3"/>
          </p:nvPr>
        </p:nvSpPr>
        <p:spPr>
          <a:xfrm>
            <a:off x="13325474" y="5813054"/>
            <a:ext cx="4484457" cy="7902207"/>
          </a:xfrm>
          <a:custGeom>
            <a:avLst/>
            <a:gdLst>
              <a:gd name="connsiteX0" fmla="*/ 1611824 w 6435094"/>
              <a:gd name="connsiteY0" fmla="*/ 0 h 8504616"/>
              <a:gd name="connsiteX1" fmla="*/ 6435094 w 6435094"/>
              <a:gd name="connsiteY1" fmla="*/ 0 h 8504616"/>
              <a:gd name="connsiteX2" fmla="*/ 4807772 w 6435094"/>
              <a:gd name="connsiteY2" fmla="*/ 8504616 h 8504616"/>
              <a:gd name="connsiteX3" fmla="*/ 0 w 6435094"/>
              <a:gd name="connsiteY3" fmla="*/ 8504616 h 8504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5094" h="8504616">
                <a:moveTo>
                  <a:pt x="1611824" y="0"/>
                </a:moveTo>
                <a:lnTo>
                  <a:pt x="6435094" y="0"/>
                </a:lnTo>
                <a:lnTo>
                  <a:pt x="4807772" y="8504616"/>
                </a:lnTo>
                <a:lnTo>
                  <a:pt x="0" y="8504616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31217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11831820" y="8220019"/>
            <a:ext cx="2515367" cy="4178108"/>
          </a:xfrm>
          <a:custGeom>
            <a:avLst/>
            <a:gdLst>
              <a:gd name="connsiteX0" fmla="*/ 1676912 w 3353822"/>
              <a:gd name="connsiteY0" fmla="*/ 0 h 4178108"/>
              <a:gd name="connsiteX1" fmla="*/ 3353822 w 3353822"/>
              <a:gd name="connsiteY1" fmla="*/ 4178108 h 4178108"/>
              <a:gd name="connsiteX2" fmla="*/ 0 w 3353822"/>
              <a:gd name="connsiteY2" fmla="*/ 4178107 h 417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3822" h="4178108">
                <a:moveTo>
                  <a:pt x="1676912" y="0"/>
                </a:moveTo>
                <a:lnTo>
                  <a:pt x="3353822" y="4178108"/>
                </a:lnTo>
                <a:lnTo>
                  <a:pt x="0" y="4178107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6421621" y="3233915"/>
            <a:ext cx="4738985" cy="7871612"/>
          </a:xfrm>
          <a:custGeom>
            <a:avLst/>
            <a:gdLst>
              <a:gd name="connsiteX0" fmla="*/ 3159323 w 6318646"/>
              <a:gd name="connsiteY0" fmla="*/ 0 h 7871612"/>
              <a:gd name="connsiteX1" fmla="*/ 6318646 w 6318646"/>
              <a:gd name="connsiteY1" fmla="*/ 7871612 h 7871612"/>
              <a:gd name="connsiteX2" fmla="*/ 0 w 6318646"/>
              <a:gd name="connsiteY2" fmla="*/ 7871611 h 787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18646" h="7871612">
                <a:moveTo>
                  <a:pt x="3159323" y="0"/>
                </a:moveTo>
                <a:lnTo>
                  <a:pt x="6318646" y="7871612"/>
                </a:lnTo>
                <a:lnTo>
                  <a:pt x="0" y="7871611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8492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图片占位符 18"/>
          <p:cNvSpPr>
            <a:spLocks noGrp="1"/>
          </p:cNvSpPr>
          <p:nvPr>
            <p:ph type="pic" sz="quarter" idx="11"/>
          </p:nvPr>
        </p:nvSpPr>
        <p:spPr>
          <a:xfrm>
            <a:off x="7598756" y="4016779"/>
            <a:ext cx="12935247" cy="9699229"/>
          </a:xfrm>
          <a:custGeom>
            <a:avLst/>
            <a:gdLst>
              <a:gd name="connsiteX0" fmla="*/ 8623498 w 17246996"/>
              <a:gd name="connsiteY0" fmla="*/ 0 h 9699229"/>
              <a:gd name="connsiteX1" fmla="*/ 17246996 w 17246996"/>
              <a:gd name="connsiteY1" fmla="*/ 9699229 h 9699229"/>
              <a:gd name="connsiteX2" fmla="*/ 0 w 17246996"/>
              <a:gd name="connsiteY2" fmla="*/ 9699229 h 969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46996" h="9699229">
                <a:moveTo>
                  <a:pt x="8623498" y="0"/>
                </a:moveTo>
                <a:lnTo>
                  <a:pt x="17246996" y="9699229"/>
                </a:lnTo>
                <a:lnTo>
                  <a:pt x="0" y="9699229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9140912" y="-1"/>
            <a:ext cx="7314241" cy="5484432"/>
          </a:xfrm>
          <a:custGeom>
            <a:avLst/>
            <a:gdLst>
              <a:gd name="connsiteX0" fmla="*/ 0 w 9752321"/>
              <a:gd name="connsiteY0" fmla="*/ 0 h 5484432"/>
              <a:gd name="connsiteX1" fmla="*/ 3114610 w 9752321"/>
              <a:gd name="connsiteY1" fmla="*/ 0 h 5484432"/>
              <a:gd name="connsiteX2" fmla="*/ 4876159 w 9752321"/>
              <a:gd name="connsiteY2" fmla="*/ 1981292 h 5484432"/>
              <a:gd name="connsiteX3" fmla="*/ 6637709 w 9752321"/>
              <a:gd name="connsiteY3" fmla="*/ 0 h 5484432"/>
              <a:gd name="connsiteX4" fmla="*/ 9752321 w 9752321"/>
              <a:gd name="connsiteY4" fmla="*/ 0 h 5484432"/>
              <a:gd name="connsiteX5" fmla="*/ 4876159 w 9752321"/>
              <a:gd name="connsiteY5" fmla="*/ 5484432 h 548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52321" h="5484432">
                <a:moveTo>
                  <a:pt x="0" y="0"/>
                </a:moveTo>
                <a:lnTo>
                  <a:pt x="3114610" y="0"/>
                </a:lnTo>
                <a:lnTo>
                  <a:pt x="4876159" y="1981292"/>
                </a:lnTo>
                <a:lnTo>
                  <a:pt x="6637709" y="0"/>
                </a:lnTo>
                <a:lnTo>
                  <a:pt x="9752321" y="0"/>
                </a:lnTo>
                <a:lnTo>
                  <a:pt x="4876159" y="5484432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22651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5209185" y="3080929"/>
            <a:ext cx="4556707" cy="8145879"/>
          </a:xfrm>
          <a:custGeom>
            <a:avLst/>
            <a:gdLst>
              <a:gd name="connsiteX0" fmla="*/ 0 w 6075609"/>
              <a:gd name="connsiteY0" fmla="*/ 0 h 8145879"/>
              <a:gd name="connsiteX1" fmla="*/ 6075609 w 6075609"/>
              <a:gd name="connsiteY1" fmla="*/ 0 h 8145879"/>
              <a:gd name="connsiteX2" fmla="*/ 6075609 w 6075609"/>
              <a:gd name="connsiteY2" fmla="*/ 8145879 h 8145879"/>
              <a:gd name="connsiteX3" fmla="*/ 0 w 6075609"/>
              <a:gd name="connsiteY3" fmla="*/ 8145879 h 814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5609" h="8145879">
                <a:moveTo>
                  <a:pt x="0" y="0"/>
                </a:moveTo>
                <a:lnTo>
                  <a:pt x="6075609" y="0"/>
                </a:lnTo>
                <a:lnTo>
                  <a:pt x="6075609" y="8145879"/>
                </a:lnTo>
                <a:lnTo>
                  <a:pt x="0" y="8145879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541936" y="3080929"/>
            <a:ext cx="4556707" cy="8145879"/>
          </a:xfrm>
          <a:custGeom>
            <a:avLst/>
            <a:gdLst>
              <a:gd name="connsiteX0" fmla="*/ 0 w 6075609"/>
              <a:gd name="connsiteY0" fmla="*/ 0 h 8145879"/>
              <a:gd name="connsiteX1" fmla="*/ 6075609 w 6075609"/>
              <a:gd name="connsiteY1" fmla="*/ 0 h 8145879"/>
              <a:gd name="connsiteX2" fmla="*/ 6075609 w 6075609"/>
              <a:gd name="connsiteY2" fmla="*/ 8145879 h 8145879"/>
              <a:gd name="connsiteX3" fmla="*/ 0 w 6075609"/>
              <a:gd name="connsiteY3" fmla="*/ 8145879 h 814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5609" h="8145879">
                <a:moveTo>
                  <a:pt x="0" y="0"/>
                </a:moveTo>
                <a:lnTo>
                  <a:pt x="6075609" y="0"/>
                </a:lnTo>
                <a:lnTo>
                  <a:pt x="6075609" y="8145879"/>
                </a:lnTo>
                <a:lnTo>
                  <a:pt x="0" y="8145879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69781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846202" y="2066886"/>
            <a:ext cx="7594301" cy="6499909"/>
          </a:xfrm>
          <a:custGeom>
            <a:avLst/>
            <a:gdLst>
              <a:gd name="connsiteX0" fmla="*/ 0 w 14138805"/>
              <a:gd name="connsiteY0" fmla="*/ 0 h 13720862"/>
              <a:gd name="connsiteX1" fmla="*/ 14138805 w 14138805"/>
              <a:gd name="connsiteY1" fmla="*/ 0 h 13720862"/>
              <a:gd name="connsiteX2" fmla="*/ 14138805 w 14138805"/>
              <a:gd name="connsiteY2" fmla="*/ 13720862 h 13720862"/>
              <a:gd name="connsiteX3" fmla="*/ 0 w 14138805"/>
              <a:gd name="connsiteY3" fmla="*/ 13720862 h 1372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38805" h="13720862">
                <a:moveTo>
                  <a:pt x="0" y="0"/>
                </a:moveTo>
                <a:lnTo>
                  <a:pt x="14138805" y="0"/>
                </a:lnTo>
                <a:lnTo>
                  <a:pt x="14138805" y="13720862"/>
                </a:lnTo>
                <a:lnTo>
                  <a:pt x="0" y="13720862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462577" y="6384543"/>
            <a:ext cx="3667277" cy="3138797"/>
          </a:xfrm>
          <a:custGeom>
            <a:avLst/>
            <a:gdLst>
              <a:gd name="connsiteX0" fmla="*/ 0 w 14138805"/>
              <a:gd name="connsiteY0" fmla="*/ 0 h 13720862"/>
              <a:gd name="connsiteX1" fmla="*/ 14138805 w 14138805"/>
              <a:gd name="connsiteY1" fmla="*/ 0 h 13720862"/>
              <a:gd name="connsiteX2" fmla="*/ 14138805 w 14138805"/>
              <a:gd name="connsiteY2" fmla="*/ 13720862 h 13720862"/>
              <a:gd name="connsiteX3" fmla="*/ 0 w 14138805"/>
              <a:gd name="connsiteY3" fmla="*/ 13720862 h 1372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38805" h="13720862">
                <a:moveTo>
                  <a:pt x="0" y="0"/>
                </a:moveTo>
                <a:lnTo>
                  <a:pt x="14138805" y="0"/>
                </a:lnTo>
                <a:lnTo>
                  <a:pt x="14138805" y="13720862"/>
                </a:lnTo>
                <a:lnTo>
                  <a:pt x="0" y="13720862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3373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64834" y="8849532"/>
            <a:ext cx="7276454" cy="4866468"/>
          </a:xfrm>
          <a:custGeom>
            <a:avLst/>
            <a:gdLst>
              <a:gd name="connsiteX0" fmla="*/ 4850970 w 9701939"/>
              <a:gd name="connsiteY0" fmla="*/ 0 h 4866468"/>
              <a:gd name="connsiteX1" fmla="*/ 9701939 w 9701939"/>
              <a:gd name="connsiteY1" fmla="*/ 4866468 h 4866468"/>
              <a:gd name="connsiteX2" fmla="*/ 0 w 9701939"/>
              <a:gd name="connsiteY2" fmla="*/ 4866468 h 486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01939" h="4866468">
                <a:moveTo>
                  <a:pt x="4850970" y="0"/>
                </a:moveTo>
                <a:lnTo>
                  <a:pt x="9701939" y="4866468"/>
                </a:lnTo>
                <a:lnTo>
                  <a:pt x="0" y="4866468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99235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3486324" y="0"/>
            <a:ext cx="11315381" cy="5558632"/>
          </a:xfrm>
          <a:custGeom>
            <a:avLst/>
            <a:gdLst>
              <a:gd name="connsiteX0" fmla="*/ 0 w 15087175"/>
              <a:gd name="connsiteY0" fmla="*/ 0 h 5558632"/>
              <a:gd name="connsiteX1" fmla="*/ 15087175 w 15087175"/>
              <a:gd name="connsiteY1" fmla="*/ 0 h 5558632"/>
              <a:gd name="connsiteX2" fmla="*/ 7543587 w 15087175"/>
              <a:gd name="connsiteY2" fmla="*/ 5558632 h 555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87175" h="5558632">
                <a:moveTo>
                  <a:pt x="0" y="0"/>
                </a:moveTo>
                <a:lnTo>
                  <a:pt x="15087175" y="0"/>
                </a:lnTo>
                <a:lnTo>
                  <a:pt x="7543587" y="5558632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1491847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884217" y="875314"/>
            <a:ext cx="6777968" cy="11965385"/>
          </a:xfrm>
          <a:custGeom>
            <a:avLst/>
            <a:gdLst>
              <a:gd name="connsiteX0" fmla="*/ 0 w 6926765"/>
              <a:gd name="connsiteY0" fmla="*/ 0 h 4294490"/>
              <a:gd name="connsiteX1" fmla="*/ 6926765 w 6926765"/>
              <a:gd name="connsiteY1" fmla="*/ 0 h 4294490"/>
              <a:gd name="connsiteX2" fmla="*/ 6926765 w 6926765"/>
              <a:gd name="connsiteY2" fmla="*/ 4294490 h 4294490"/>
              <a:gd name="connsiteX3" fmla="*/ 0 w 6926765"/>
              <a:gd name="connsiteY3" fmla="*/ 4294490 h 429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6765" h="4294490">
                <a:moveTo>
                  <a:pt x="0" y="0"/>
                </a:moveTo>
                <a:lnTo>
                  <a:pt x="6926765" y="0"/>
                </a:lnTo>
                <a:lnTo>
                  <a:pt x="6926765" y="4294490"/>
                </a:lnTo>
                <a:lnTo>
                  <a:pt x="0" y="4294490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68135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6846219" y="1282984"/>
            <a:ext cx="4599364" cy="7062109"/>
          </a:xfrm>
          <a:custGeom>
            <a:avLst/>
            <a:gdLst>
              <a:gd name="connsiteX0" fmla="*/ 3054745 w 6132485"/>
              <a:gd name="connsiteY0" fmla="*/ 0 h 7062109"/>
              <a:gd name="connsiteX1" fmla="*/ 6129975 w 6132485"/>
              <a:gd name="connsiteY1" fmla="*/ 1775485 h 7062109"/>
              <a:gd name="connsiteX2" fmla="*/ 6132485 w 6132485"/>
              <a:gd name="connsiteY2" fmla="*/ 5301351 h 7062109"/>
              <a:gd name="connsiteX3" fmla="*/ 3077741 w 6132485"/>
              <a:gd name="connsiteY3" fmla="*/ 7062109 h 7062109"/>
              <a:gd name="connsiteX4" fmla="*/ 2511 w 6132485"/>
              <a:gd name="connsiteY4" fmla="*/ 5286624 h 7062109"/>
              <a:gd name="connsiteX5" fmla="*/ 0 w 6132485"/>
              <a:gd name="connsiteY5" fmla="*/ 1760759 h 706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2485" h="7062109">
                <a:moveTo>
                  <a:pt x="3054745" y="0"/>
                </a:moveTo>
                <a:lnTo>
                  <a:pt x="6129975" y="1775485"/>
                </a:lnTo>
                <a:lnTo>
                  <a:pt x="6132485" y="5301351"/>
                </a:lnTo>
                <a:lnTo>
                  <a:pt x="3077741" y="7062109"/>
                </a:lnTo>
                <a:lnTo>
                  <a:pt x="2511" y="5286624"/>
                </a:lnTo>
                <a:lnTo>
                  <a:pt x="0" y="1760759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98999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061985" y="2439812"/>
            <a:ext cx="3342071" cy="5131595"/>
          </a:xfrm>
          <a:custGeom>
            <a:avLst/>
            <a:gdLst>
              <a:gd name="connsiteX0" fmla="*/ 3054745 w 6132485"/>
              <a:gd name="connsiteY0" fmla="*/ 0 h 7062109"/>
              <a:gd name="connsiteX1" fmla="*/ 6129975 w 6132485"/>
              <a:gd name="connsiteY1" fmla="*/ 1775485 h 7062109"/>
              <a:gd name="connsiteX2" fmla="*/ 6132485 w 6132485"/>
              <a:gd name="connsiteY2" fmla="*/ 5301351 h 7062109"/>
              <a:gd name="connsiteX3" fmla="*/ 3077741 w 6132485"/>
              <a:gd name="connsiteY3" fmla="*/ 7062109 h 7062109"/>
              <a:gd name="connsiteX4" fmla="*/ 2511 w 6132485"/>
              <a:gd name="connsiteY4" fmla="*/ 5286624 h 7062109"/>
              <a:gd name="connsiteX5" fmla="*/ 0 w 6132485"/>
              <a:gd name="connsiteY5" fmla="*/ 1760759 h 706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2485" h="7062109">
                <a:moveTo>
                  <a:pt x="3054745" y="0"/>
                </a:moveTo>
                <a:lnTo>
                  <a:pt x="6129975" y="1775485"/>
                </a:lnTo>
                <a:lnTo>
                  <a:pt x="6132485" y="5301351"/>
                </a:lnTo>
                <a:lnTo>
                  <a:pt x="3077741" y="7062109"/>
                </a:lnTo>
                <a:lnTo>
                  <a:pt x="2511" y="5286624"/>
                </a:lnTo>
                <a:lnTo>
                  <a:pt x="0" y="1760759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7395985" y="2439812"/>
            <a:ext cx="3342071" cy="5131595"/>
          </a:xfrm>
          <a:custGeom>
            <a:avLst/>
            <a:gdLst>
              <a:gd name="connsiteX0" fmla="*/ 3054745 w 6132485"/>
              <a:gd name="connsiteY0" fmla="*/ 0 h 7062109"/>
              <a:gd name="connsiteX1" fmla="*/ 6129975 w 6132485"/>
              <a:gd name="connsiteY1" fmla="*/ 1775485 h 7062109"/>
              <a:gd name="connsiteX2" fmla="*/ 6132485 w 6132485"/>
              <a:gd name="connsiteY2" fmla="*/ 5301351 h 7062109"/>
              <a:gd name="connsiteX3" fmla="*/ 3077741 w 6132485"/>
              <a:gd name="connsiteY3" fmla="*/ 7062109 h 7062109"/>
              <a:gd name="connsiteX4" fmla="*/ 2511 w 6132485"/>
              <a:gd name="connsiteY4" fmla="*/ 5286624 h 7062109"/>
              <a:gd name="connsiteX5" fmla="*/ 0 w 6132485"/>
              <a:gd name="connsiteY5" fmla="*/ 1760759 h 706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2485" h="7062109">
                <a:moveTo>
                  <a:pt x="3054745" y="0"/>
                </a:moveTo>
                <a:lnTo>
                  <a:pt x="6129975" y="1775485"/>
                </a:lnTo>
                <a:lnTo>
                  <a:pt x="6132485" y="5301351"/>
                </a:lnTo>
                <a:lnTo>
                  <a:pt x="3077741" y="7062109"/>
                </a:lnTo>
                <a:lnTo>
                  <a:pt x="2511" y="5286624"/>
                </a:lnTo>
                <a:lnTo>
                  <a:pt x="0" y="1760759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12879436" y="2439812"/>
            <a:ext cx="3342071" cy="5131595"/>
          </a:xfrm>
          <a:custGeom>
            <a:avLst/>
            <a:gdLst>
              <a:gd name="connsiteX0" fmla="*/ 3054745 w 6132485"/>
              <a:gd name="connsiteY0" fmla="*/ 0 h 7062109"/>
              <a:gd name="connsiteX1" fmla="*/ 6129975 w 6132485"/>
              <a:gd name="connsiteY1" fmla="*/ 1775485 h 7062109"/>
              <a:gd name="connsiteX2" fmla="*/ 6132485 w 6132485"/>
              <a:gd name="connsiteY2" fmla="*/ 5301351 h 7062109"/>
              <a:gd name="connsiteX3" fmla="*/ 3077741 w 6132485"/>
              <a:gd name="connsiteY3" fmla="*/ 7062109 h 7062109"/>
              <a:gd name="connsiteX4" fmla="*/ 2511 w 6132485"/>
              <a:gd name="connsiteY4" fmla="*/ 5286624 h 7062109"/>
              <a:gd name="connsiteX5" fmla="*/ 0 w 6132485"/>
              <a:gd name="connsiteY5" fmla="*/ 1760759 h 706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2485" h="7062109">
                <a:moveTo>
                  <a:pt x="3054745" y="0"/>
                </a:moveTo>
                <a:lnTo>
                  <a:pt x="6129975" y="1775485"/>
                </a:lnTo>
                <a:lnTo>
                  <a:pt x="6132485" y="5301351"/>
                </a:lnTo>
                <a:lnTo>
                  <a:pt x="3077741" y="7062109"/>
                </a:lnTo>
                <a:lnTo>
                  <a:pt x="2511" y="5286624"/>
                </a:lnTo>
                <a:lnTo>
                  <a:pt x="0" y="1760759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310404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8288002" cy="5666086"/>
          </a:xfrm>
          <a:custGeom>
            <a:avLst/>
            <a:gdLst>
              <a:gd name="connsiteX0" fmla="*/ 0 w 6926765"/>
              <a:gd name="connsiteY0" fmla="*/ 0 h 4294490"/>
              <a:gd name="connsiteX1" fmla="*/ 6926765 w 6926765"/>
              <a:gd name="connsiteY1" fmla="*/ 0 h 4294490"/>
              <a:gd name="connsiteX2" fmla="*/ 6926765 w 6926765"/>
              <a:gd name="connsiteY2" fmla="*/ 4294490 h 4294490"/>
              <a:gd name="connsiteX3" fmla="*/ 0 w 6926765"/>
              <a:gd name="connsiteY3" fmla="*/ 4294490 h 429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6765" h="4294490">
                <a:moveTo>
                  <a:pt x="0" y="0"/>
                </a:moveTo>
                <a:lnTo>
                  <a:pt x="6926765" y="0"/>
                </a:lnTo>
                <a:lnTo>
                  <a:pt x="6926765" y="4294490"/>
                </a:lnTo>
                <a:lnTo>
                  <a:pt x="0" y="4294490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69877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8339847" y="0"/>
            <a:ext cx="5776579" cy="13716000"/>
          </a:xfrm>
          <a:custGeom>
            <a:avLst/>
            <a:gdLst>
              <a:gd name="connsiteX0" fmla="*/ 0 w 6075609"/>
              <a:gd name="connsiteY0" fmla="*/ 0 h 8145879"/>
              <a:gd name="connsiteX1" fmla="*/ 6075609 w 6075609"/>
              <a:gd name="connsiteY1" fmla="*/ 0 h 8145879"/>
              <a:gd name="connsiteX2" fmla="*/ 6075609 w 6075609"/>
              <a:gd name="connsiteY2" fmla="*/ 8145879 h 8145879"/>
              <a:gd name="connsiteX3" fmla="*/ 0 w 6075609"/>
              <a:gd name="connsiteY3" fmla="*/ 8145879 h 814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5609" h="8145879">
                <a:moveTo>
                  <a:pt x="0" y="0"/>
                </a:moveTo>
                <a:lnTo>
                  <a:pt x="6075609" y="0"/>
                </a:lnTo>
                <a:lnTo>
                  <a:pt x="6075609" y="8145879"/>
                </a:lnTo>
                <a:lnTo>
                  <a:pt x="0" y="8145879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44283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2167647" y="0"/>
            <a:ext cx="5776579" cy="13716000"/>
          </a:xfrm>
          <a:custGeom>
            <a:avLst/>
            <a:gdLst>
              <a:gd name="connsiteX0" fmla="*/ 0 w 6075609"/>
              <a:gd name="connsiteY0" fmla="*/ 0 h 8145879"/>
              <a:gd name="connsiteX1" fmla="*/ 6075609 w 6075609"/>
              <a:gd name="connsiteY1" fmla="*/ 0 h 8145879"/>
              <a:gd name="connsiteX2" fmla="*/ 6075609 w 6075609"/>
              <a:gd name="connsiteY2" fmla="*/ 8145879 h 8145879"/>
              <a:gd name="connsiteX3" fmla="*/ 0 w 6075609"/>
              <a:gd name="connsiteY3" fmla="*/ 8145879 h 814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5609" h="8145879">
                <a:moveTo>
                  <a:pt x="0" y="0"/>
                </a:moveTo>
                <a:lnTo>
                  <a:pt x="6075609" y="0"/>
                </a:lnTo>
                <a:lnTo>
                  <a:pt x="6075609" y="8145879"/>
                </a:lnTo>
                <a:lnTo>
                  <a:pt x="0" y="8145879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96616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8964007" y="7516685"/>
            <a:ext cx="9153971" cy="6199249"/>
          </a:xfrm>
          <a:custGeom>
            <a:avLst/>
            <a:gdLst>
              <a:gd name="connsiteX0" fmla="*/ 5513712 w 12205294"/>
              <a:gd name="connsiteY0" fmla="*/ 0 h 6199249"/>
              <a:gd name="connsiteX1" fmla="*/ 12205294 w 12205294"/>
              <a:gd name="connsiteY1" fmla="*/ 6199249 h 6199249"/>
              <a:gd name="connsiteX2" fmla="*/ 0 w 12205294"/>
              <a:gd name="connsiteY2" fmla="*/ 6199249 h 619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05294" h="6199249">
                <a:moveTo>
                  <a:pt x="5513712" y="0"/>
                </a:moveTo>
                <a:lnTo>
                  <a:pt x="12205294" y="6199249"/>
                </a:lnTo>
                <a:lnTo>
                  <a:pt x="0" y="6199249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-7717" y="0"/>
            <a:ext cx="5776579" cy="13716000"/>
          </a:xfrm>
          <a:custGeom>
            <a:avLst/>
            <a:gdLst>
              <a:gd name="connsiteX0" fmla="*/ 0 w 6075609"/>
              <a:gd name="connsiteY0" fmla="*/ 0 h 8145879"/>
              <a:gd name="connsiteX1" fmla="*/ 6075609 w 6075609"/>
              <a:gd name="connsiteY1" fmla="*/ 0 h 8145879"/>
              <a:gd name="connsiteX2" fmla="*/ 6075609 w 6075609"/>
              <a:gd name="connsiteY2" fmla="*/ 8145879 h 8145879"/>
              <a:gd name="connsiteX3" fmla="*/ 0 w 6075609"/>
              <a:gd name="connsiteY3" fmla="*/ 8145879 h 814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5609" h="8145879">
                <a:moveTo>
                  <a:pt x="0" y="0"/>
                </a:moveTo>
                <a:lnTo>
                  <a:pt x="6075609" y="0"/>
                </a:lnTo>
                <a:lnTo>
                  <a:pt x="6075609" y="8145879"/>
                </a:lnTo>
                <a:lnTo>
                  <a:pt x="0" y="8145879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25771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394276" y="4967423"/>
            <a:ext cx="3191481" cy="6376533"/>
          </a:xfrm>
          <a:custGeom>
            <a:avLst/>
            <a:gdLst>
              <a:gd name="connsiteX0" fmla="*/ 0 w 6075609"/>
              <a:gd name="connsiteY0" fmla="*/ 0 h 8145879"/>
              <a:gd name="connsiteX1" fmla="*/ 6075609 w 6075609"/>
              <a:gd name="connsiteY1" fmla="*/ 0 h 8145879"/>
              <a:gd name="connsiteX2" fmla="*/ 6075609 w 6075609"/>
              <a:gd name="connsiteY2" fmla="*/ 8145879 h 8145879"/>
              <a:gd name="connsiteX3" fmla="*/ 0 w 6075609"/>
              <a:gd name="connsiteY3" fmla="*/ 8145879 h 814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5609" h="8145879">
                <a:moveTo>
                  <a:pt x="0" y="0"/>
                </a:moveTo>
                <a:lnTo>
                  <a:pt x="6075609" y="0"/>
                </a:lnTo>
                <a:lnTo>
                  <a:pt x="6075609" y="8145879"/>
                </a:lnTo>
                <a:lnTo>
                  <a:pt x="0" y="8145879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11"/>
          </p:nvPr>
        </p:nvSpPr>
        <p:spPr>
          <a:xfrm>
            <a:off x="8345488" y="6705600"/>
            <a:ext cx="4179887" cy="3265488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371322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4009748" y="7323019"/>
            <a:ext cx="2162013" cy="3724677"/>
          </a:xfrm>
          <a:custGeom>
            <a:avLst/>
            <a:gdLst>
              <a:gd name="connsiteX0" fmla="*/ 1309606 w 2882684"/>
              <a:gd name="connsiteY0" fmla="*/ 0 h 3724677"/>
              <a:gd name="connsiteX1" fmla="*/ 2882684 w 2882684"/>
              <a:gd name="connsiteY1" fmla="*/ 3213233 h 3724677"/>
              <a:gd name="connsiteX2" fmla="*/ 0 w 2882684"/>
              <a:gd name="connsiteY2" fmla="*/ 3724677 h 372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2684" h="3724677">
                <a:moveTo>
                  <a:pt x="1309606" y="0"/>
                </a:moveTo>
                <a:lnTo>
                  <a:pt x="2882684" y="3213233"/>
                </a:lnTo>
                <a:lnTo>
                  <a:pt x="0" y="3724677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74340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993865" y="2034453"/>
            <a:ext cx="10473122" cy="9926402"/>
          </a:xfrm>
          <a:custGeom>
            <a:avLst/>
            <a:gdLst>
              <a:gd name="connsiteX0" fmla="*/ 10297026 w 13964163"/>
              <a:gd name="connsiteY0" fmla="*/ 8236545 h 9926402"/>
              <a:gd name="connsiteX1" fmla="*/ 10225944 w 13964163"/>
              <a:gd name="connsiteY1" fmla="*/ 9473430 h 9926402"/>
              <a:gd name="connsiteX2" fmla="*/ 8280475 w 13964163"/>
              <a:gd name="connsiteY2" fmla="*/ 9926402 h 9926402"/>
              <a:gd name="connsiteX3" fmla="*/ 13964163 w 13964163"/>
              <a:gd name="connsiteY3" fmla="*/ 0 h 9926402"/>
              <a:gd name="connsiteX4" fmla="*/ 6860503 w 13964163"/>
              <a:gd name="connsiteY4" fmla="*/ 9553433 h 9926402"/>
              <a:gd name="connsiteX5" fmla="*/ 0 w 13964163"/>
              <a:gd name="connsiteY5" fmla="*/ 4458224 h 992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64163" h="9926402">
                <a:moveTo>
                  <a:pt x="10297026" y="8236545"/>
                </a:moveTo>
                <a:lnTo>
                  <a:pt x="10225944" y="9473430"/>
                </a:lnTo>
                <a:lnTo>
                  <a:pt x="8280475" y="9926402"/>
                </a:lnTo>
                <a:close/>
                <a:moveTo>
                  <a:pt x="13964163" y="0"/>
                </a:moveTo>
                <a:lnTo>
                  <a:pt x="6860503" y="9553433"/>
                </a:lnTo>
                <a:lnTo>
                  <a:pt x="0" y="4458224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86839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4/5/17/28/29/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 hasCustomPrompt="1"/>
          </p:nvPr>
        </p:nvSpPr>
        <p:spPr>
          <a:xfrm>
            <a:off x="-4166" y="0"/>
            <a:ext cx="18296313" cy="13716000"/>
          </a:xfrm>
          <a:custGeom>
            <a:avLst/>
            <a:gdLst>
              <a:gd name="connsiteX0" fmla="*/ 0 w 24395084"/>
              <a:gd name="connsiteY0" fmla="*/ 0 h 13716000"/>
              <a:gd name="connsiteX1" fmla="*/ 24395084 w 24395084"/>
              <a:gd name="connsiteY1" fmla="*/ 0 h 13716000"/>
              <a:gd name="connsiteX2" fmla="*/ 24395084 w 24395084"/>
              <a:gd name="connsiteY2" fmla="*/ 13716000 h 13716000"/>
              <a:gd name="connsiteX3" fmla="*/ 0 w 24395084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95084" h="13716000">
                <a:moveTo>
                  <a:pt x="0" y="0"/>
                </a:moveTo>
                <a:lnTo>
                  <a:pt x="24395084" y="0"/>
                </a:lnTo>
                <a:lnTo>
                  <a:pt x="24395084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>
            <a:lvl1pPr>
              <a:defRPr sz="1800">
                <a:solidFill>
                  <a:srgbClr val="C00000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altLang="zh-CN" sz="1800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Drag and drop to the placeholder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500649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 hasCustomPrompt="1"/>
          </p:nvPr>
        </p:nvSpPr>
        <p:spPr>
          <a:xfrm>
            <a:off x="-4166" y="0"/>
            <a:ext cx="18296313" cy="13716000"/>
          </a:xfrm>
          <a:custGeom>
            <a:avLst/>
            <a:gdLst>
              <a:gd name="connsiteX0" fmla="*/ 0 w 24395084"/>
              <a:gd name="connsiteY0" fmla="*/ 0 h 13716000"/>
              <a:gd name="connsiteX1" fmla="*/ 24395084 w 24395084"/>
              <a:gd name="connsiteY1" fmla="*/ 0 h 13716000"/>
              <a:gd name="connsiteX2" fmla="*/ 24395084 w 24395084"/>
              <a:gd name="connsiteY2" fmla="*/ 13716000 h 13716000"/>
              <a:gd name="connsiteX3" fmla="*/ 0 w 24395084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95084" h="13716000">
                <a:moveTo>
                  <a:pt x="0" y="0"/>
                </a:moveTo>
                <a:lnTo>
                  <a:pt x="24395084" y="0"/>
                </a:lnTo>
                <a:lnTo>
                  <a:pt x="24395084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>
            <a:lvl1pPr marL="0" indent="0">
              <a:buNone/>
              <a:defRPr sz="1500">
                <a:solidFill>
                  <a:srgbClr val="C00000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altLang="zh-CN" sz="1800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1.Drag and drop to the placeholder </a:t>
            </a:r>
            <a:r>
              <a:rPr lang="en-US" altLang="zh-CN" dirty="0"/>
              <a:t>2.Put the picture on the bottom</a:t>
            </a:r>
            <a:endParaRPr lang="en-US" altLang="zh-CN" sz="1800" dirty="0">
              <a:solidFill>
                <a:srgbClr val="C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altLang="zh-CN" sz="1800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496479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690274" cy="13716000"/>
          </a:xfrm>
          <a:custGeom>
            <a:avLst/>
            <a:gdLst>
              <a:gd name="connsiteX0" fmla="*/ 0 w 19587032"/>
              <a:gd name="connsiteY0" fmla="*/ 0 h 13716000"/>
              <a:gd name="connsiteX1" fmla="*/ 19587032 w 19587032"/>
              <a:gd name="connsiteY1" fmla="*/ 0 h 13716000"/>
              <a:gd name="connsiteX2" fmla="*/ 10984708 w 19587032"/>
              <a:gd name="connsiteY2" fmla="*/ 13716000 h 13716000"/>
              <a:gd name="connsiteX3" fmla="*/ 0 w 19587032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87032" h="13716000">
                <a:moveTo>
                  <a:pt x="0" y="0"/>
                </a:moveTo>
                <a:lnTo>
                  <a:pt x="19587032" y="0"/>
                </a:lnTo>
                <a:lnTo>
                  <a:pt x="1098470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38244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图片占位符 24"/>
          <p:cNvSpPr>
            <a:spLocks noGrp="1"/>
          </p:cNvSpPr>
          <p:nvPr>
            <p:ph type="pic" sz="quarter" idx="10"/>
          </p:nvPr>
        </p:nvSpPr>
        <p:spPr>
          <a:xfrm>
            <a:off x="-14284" y="8"/>
            <a:ext cx="18302287" cy="9918703"/>
          </a:xfrm>
          <a:custGeom>
            <a:avLst/>
            <a:gdLst>
              <a:gd name="connsiteX0" fmla="*/ 0 w 24403049"/>
              <a:gd name="connsiteY0" fmla="*/ 0 h 9918703"/>
              <a:gd name="connsiteX1" fmla="*/ 15458284 w 24403049"/>
              <a:gd name="connsiteY1" fmla="*/ 0 h 9918703"/>
              <a:gd name="connsiteX2" fmla="*/ 17645263 w 24403049"/>
              <a:gd name="connsiteY2" fmla="*/ 2533250 h 9918703"/>
              <a:gd name="connsiteX3" fmla="*/ 19816619 w 24403049"/>
              <a:gd name="connsiteY3" fmla="*/ 0 h 9918703"/>
              <a:gd name="connsiteX4" fmla="*/ 24403049 w 24403049"/>
              <a:gd name="connsiteY4" fmla="*/ 0 h 9918703"/>
              <a:gd name="connsiteX5" fmla="*/ 24403049 w 24403049"/>
              <a:gd name="connsiteY5" fmla="*/ 1996080 h 9918703"/>
              <a:gd name="connsiteX6" fmla="*/ 17680527 w 24403049"/>
              <a:gd name="connsiteY6" fmla="*/ 9918703 h 9918703"/>
              <a:gd name="connsiteX7" fmla="*/ 12380800 w 24403049"/>
              <a:gd name="connsiteY7" fmla="*/ 3630307 h 9918703"/>
              <a:gd name="connsiteX8" fmla="*/ 9584278 w 24403049"/>
              <a:gd name="connsiteY8" fmla="*/ 8102601 h 9918703"/>
              <a:gd name="connsiteX9" fmla="*/ 5346840 w 24403049"/>
              <a:gd name="connsiteY9" fmla="*/ 1425901 h 9918703"/>
              <a:gd name="connsiteX10" fmla="*/ 2790116 w 24403049"/>
              <a:gd name="connsiteY10" fmla="*/ 5958322 h 9918703"/>
              <a:gd name="connsiteX11" fmla="*/ 0 w 24403049"/>
              <a:gd name="connsiteY11" fmla="*/ 1012164 h 991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03049" h="9918703">
                <a:moveTo>
                  <a:pt x="0" y="0"/>
                </a:moveTo>
                <a:lnTo>
                  <a:pt x="15458284" y="0"/>
                </a:lnTo>
                <a:lnTo>
                  <a:pt x="17645263" y="2533250"/>
                </a:lnTo>
                <a:lnTo>
                  <a:pt x="19816619" y="0"/>
                </a:lnTo>
                <a:lnTo>
                  <a:pt x="24403049" y="0"/>
                </a:lnTo>
                <a:lnTo>
                  <a:pt x="24403049" y="1996080"/>
                </a:lnTo>
                <a:lnTo>
                  <a:pt x="17680527" y="9918703"/>
                </a:lnTo>
                <a:lnTo>
                  <a:pt x="12380800" y="3630307"/>
                </a:lnTo>
                <a:lnTo>
                  <a:pt x="9584278" y="8102601"/>
                </a:lnTo>
                <a:lnTo>
                  <a:pt x="5346840" y="1425901"/>
                </a:lnTo>
                <a:lnTo>
                  <a:pt x="2790116" y="5958322"/>
                </a:lnTo>
                <a:lnTo>
                  <a:pt x="0" y="1012164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79692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683897" y="-4862"/>
            <a:ext cx="10604104" cy="13720862"/>
          </a:xfrm>
          <a:custGeom>
            <a:avLst/>
            <a:gdLst>
              <a:gd name="connsiteX0" fmla="*/ 0 w 14138805"/>
              <a:gd name="connsiteY0" fmla="*/ 0 h 13720862"/>
              <a:gd name="connsiteX1" fmla="*/ 14138805 w 14138805"/>
              <a:gd name="connsiteY1" fmla="*/ 0 h 13720862"/>
              <a:gd name="connsiteX2" fmla="*/ 14138805 w 14138805"/>
              <a:gd name="connsiteY2" fmla="*/ 13720862 h 13720862"/>
              <a:gd name="connsiteX3" fmla="*/ 0 w 14138805"/>
              <a:gd name="connsiteY3" fmla="*/ 13720862 h 1372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38805" h="13720862">
                <a:moveTo>
                  <a:pt x="0" y="0"/>
                </a:moveTo>
                <a:lnTo>
                  <a:pt x="14138805" y="0"/>
                </a:lnTo>
                <a:lnTo>
                  <a:pt x="14138805" y="13720862"/>
                </a:lnTo>
                <a:lnTo>
                  <a:pt x="0" y="13720862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99798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9583799" y="-8655"/>
            <a:ext cx="8726145" cy="13722104"/>
          </a:xfrm>
          <a:custGeom>
            <a:avLst/>
            <a:gdLst>
              <a:gd name="connsiteX0" fmla="*/ 7802476 w 11634860"/>
              <a:gd name="connsiteY0" fmla="*/ 0 h 13722104"/>
              <a:gd name="connsiteX1" fmla="*/ 11634860 w 11634860"/>
              <a:gd name="connsiteY1" fmla="*/ 15497 h 13722104"/>
              <a:gd name="connsiteX2" fmla="*/ 11605218 w 11634860"/>
              <a:gd name="connsiteY2" fmla="*/ 13721612 h 13722104"/>
              <a:gd name="connsiteX3" fmla="*/ 0 w 11634860"/>
              <a:gd name="connsiteY3" fmla="*/ 13722104 h 1372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34860" h="13722104">
                <a:moveTo>
                  <a:pt x="7802476" y="0"/>
                </a:moveTo>
                <a:lnTo>
                  <a:pt x="11634860" y="15497"/>
                </a:lnTo>
                <a:cubicBezTo>
                  <a:pt x="11624978" y="4615199"/>
                  <a:pt x="11615098" y="9121910"/>
                  <a:pt x="11605218" y="13721612"/>
                </a:cubicBezTo>
                <a:lnTo>
                  <a:pt x="0" y="13722104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216938" y="-12084"/>
            <a:ext cx="13094984" cy="13728473"/>
          </a:xfrm>
          <a:custGeom>
            <a:avLst/>
            <a:gdLst>
              <a:gd name="connsiteX0" fmla="*/ 7753739 w 17459979"/>
              <a:gd name="connsiteY0" fmla="*/ 0 h 13728473"/>
              <a:gd name="connsiteX1" fmla="*/ 17459979 w 17459979"/>
              <a:gd name="connsiteY1" fmla="*/ 15498 h 13728473"/>
              <a:gd name="connsiteX2" fmla="*/ 9653473 w 17459979"/>
              <a:gd name="connsiteY2" fmla="*/ 13728085 h 13728473"/>
              <a:gd name="connsiteX3" fmla="*/ 0 w 17459979"/>
              <a:gd name="connsiteY3" fmla="*/ 13728473 h 1372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59979" h="13728473">
                <a:moveTo>
                  <a:pt x="7753739" y="0"/>
                </a:moveTo>
                <a:lnTo>
                  <a:pt x="17459979" y="15498"/>
                </a:lnTo>
                <a:lnTo>
                  <a:pt x="9653473" y="13728085"/>
                </a:lnTo>
                <a:lnTo>
                  <a:pt x="0" y="13728473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687595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14375" y="1143000"/>
            <a:ext cx="1685925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14375" y="3695700"/>
            <a:ext cx="16859250" cy="85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946879" y="13017501"/>
            <a:ext cx="38472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77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transition spd="med"/>
  <p:hf sldNum="0" hdr="0" ftr="0" dt="0"/>
  <p:txStyles>
    <p:titleStyle>
      <a:lvl1pPr marL="0" marR="0" indent="0" algn="ctr" defTabSz="619109" rtl="0" latinLnBrk="0">
        <a:lnSpc>
          <a:spcPct val="90000"/>
        </a:lnSpc>
        <a:spcBef>
          <a:spcPts val="1725"/>
        </a:spcBef>
        <a:spcAft>
          <a:spcPts val="0"/>
        </a:spcAft>
        <a:buClrTx/>
        <a:buSzTx/>
        <a:buFontTx/>
        <a:buNone/>
        <a:tabLst/>
        <a:defRPr sz="735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171446" algn="ctr" defTabSz="619109" rtl="0" latinLnBrk="0">
        <a:lnSpc>
          <a:spcPct val="90000"/>
        </a:lnSpc>
        <a:spcBef>
          <a:spcPts val="1725"/>
        </a:spcBef>
        <a:spcAft>
          <a:spcPts val="0"/>
        </a:spcAft>
        <a:buClrTx/>
        <a:buSzTx/>
        <a:buFontTx/>
        <a:buNone/>
        <a:tabLst/>
        <a:defRPr sz="735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342892" algn="ctr" defTabSz="619109" rtl="0" latinLnBrk="0">
        <a:lnSpc>
          <a:spcPct val="90000"/>
        </a:lnSpc>
        <a:spcBef>
          <a:spcPts val="1725"/>
        </a:spcBef>
        <a:spcAft>
          <a:spcPts val="0"/>
        </a:spcAft>
        <a:buClrTx/>
        <a:buSzTx/>
        <a:buFontTx/>
        <a:buNone/>
        <a:tabLst/>
        <a:defRPr sz="735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514337" algn="ctr" defTabSz="619109" rtl="0" latinLnBrk="0">
        <a:lnSpc>
          <a:spcPct val="90000"/>
        </a:lnSpc>
        <a:spcBef>
          <a:spcPts val="1725"/>
        </a:spcBef>
        <a:spcAft>
          <a:spcPts val="0"/>
        </a:spcAft>
        <a:buClrTx/>
        <a:buSzTx/>
        <a:buFontTx/>
        <a:buNone/>
        <a:tabLst/>
        <a:defRPr sz="735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685783" algn="ctr" defTabSz="619109" rtl="0" latinLnBrk="0">
        <a:lnSpc>
          <a:spcPct val="90000"/>
        </a:lnSpc>
        <a:spcBef>
          <a:spcPts val="1725"/>
        </a:spcBef>
        <a:spcAft>
          <a:spcPts val="0"/>
        </a:spcAft>
        <a:buClrTx/>
        <a:buSzTx/>
        <a:buFontTx/>
        <a:buNone/>
        <a:tabLst/>
        <a:defRPr sz="735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857228" algn="ctr" defTabSz="619109" rtl="0" latinLnBrk="0">
        <a:lnSpc>
          <a:spcPct val="90000"/>
        </a:lnSpc>
        <a:spcBef>
          <a:spcPts val="1725"/>
        </a:spcBef>
        <a:spcAft>
          <a:spcPts val="0"/>
        </a:spcAft>
        <a:buClrTx/>
        <a:buSzTx/>
        <a:buFontTx/>
        <a:buNone/>
        <a:tabLst/>
        <a:defRPr sz="735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028675" algn="ctr" defTabSz="619109" rtl="0" latinLnBrk="0">
        <a:lnSpc>
          <a:spcPct val="90000"/>
        </a:lnSpc>
        <a:spcBef>
          <a:spcPts val="1725"/>
        </a:spcBef>
        <a:spcAft>
          <a:spcPts val="0"/>
        </a:spcAft>
        <a:buClrTx/>
        <a:buSzTx/>
        <a:buFontTx/>
        <a:buNone/>
        <a:tabLst/>
        <a:defRPr sz="735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200120" algn="ctr" defTabSz="619109" rtl="0" latinLnBrk="0">
        <a:lnSpc>
          <a:spcPct val="90000"/>
        </a:lnSpc>
        <a:spcBef>
          <a:spcPts val="1725"/>
        </a:spcBef>
        <a:spcAft>
          <a:spcPts val="0"/>
        </a:spcAft>
        <a:buClrTx/>
        <a:buSzTx/>
        <a:buFontTx/>
        <a:buNone/>
        <a:tabLst/>
        <a:defRPr sz="735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371566" algn="ctr" defTabSz="619109" rtl="0" latinLnBrk="0">
        <a:lnSpc>
          <a:spcPct val="90000"/>
        </a:lnSpc>
        <a:spcBef>
          <a:spcPts val="1725"/>
        </a:spcBef>
        <a:spcAft>
          <a:spcPts val="0"/>
        </a:spcAft>
        <a:buClrTx/>
        <a:buSzTx/>
        <a:buFontTx/>
        <a:buNone/>
        <a:tabLst/>
        <a:defRPr sz="735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457189" marR="0" indent="-457189" algn="l" defTabSz="619109" rtl="0" latinLnBrk="0">
        <a:lnSpc>
          <a:spcPct val="100000"/>
        </a:lnSpc>
        <a:spcBef>
          <a:spcPts val="255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75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14378" marR="0" indent="-457189" algn="l" defTabSz="619109" rtl="0" latinLnBrk="0">
        <a:lnSpc>
          <a:spcPct val="100000"/>
        </a:lnSpc>
        <a:spcBef>
          <a:spcPts val="255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75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371566" marR="0" indent="-457189" algn="l" defTabSz="619109" rtl="0" latinLnBrk="0">
        <a:lnSpc>
          <a:spcPct val="100000"/>
        </a:lnSpc>
        <a:spcBef>
          <a:spcPts val="255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75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28754" marR="0" indent="-457189" algn="l" defTabSz="619109" rtl="0" latinLnBrk="0">
        <a:lnSpc>
          <a:spcPct val="100000"/>
        </a:lnSpc>
        <a:spcBef>
          <a:spcPts val="255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75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285943" marR="0" indent="-457189" algn="l" defTabSz="619109" rtl="0" latinLnBrk="0">
        <a:lnSpc>
          <a:spcPct val="100000"/>
        </a:lnSpc>
        <a:spcBef>
          <a:spcPts val="255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75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743132" marR="0" indent="-457189" algn="l" defTabSz="619109" rtl="0" latinLnBrk="0">
        <a:lnSpc>
          <a:spcPct val="100000"/>
        </a:lnSpc>
        <a:spcBef>
          <a:spcPts val="255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75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00320" marR="0" indent="-457189" algn="l" defTabSz="619109" rtl="0" latinLnBrk="0">
        <a:lnSpc>
          <a:spcPct val="100000"/>
        </a:lnSpc>
        <a:spcBef>
          <a:spcPts val="255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75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657509" marR="0" indent="-457189" algn="l" defTabSz="619109" rtl="0" latinLnBrk="0">
        <a:lnSpc>
          <a:spcPct val="100000"/>
        </a:lnSpc>
        <a:spcBef>
          <a:spcPts val="255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75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114697" marR="0" indent="-457189" algn="l" defTabSz="619109" rtl="0" latinLnBrk="0">
        <a:lnSpc>
          <a:spcPct val="100000"/>
        </a:lnSpc>
        <a:spcBef>
          <a:spcPts val="255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75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61910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171446" algn="ctr" defTabSz="61910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342892" algn="ctr" defTabSz="61910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514337" algn="ctr" defTabSz="61910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685783" algn="ctr" defTabSz="61910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857228" algn="ctr" defTabSz="61910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028675" algn="ctr" defTabSz="61910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200120" algn="ctr" defTabSz="61910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371566" algn="ctr" defTabSz="61910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29"/>
          <p:cNvSpPr/>
          <p:nvPr/>
        </p:nvSpPr>
        <p:spPr>
          <a:xfrm>
            <a:off x="4375451" y="6517942"/>
            <a:ext cx="10297691" cy="179536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000" cap="all" spc="1650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 smtClean="0">
                <a:solidFill>
                  <a:srgbClr val="03738B"/>
                </a:solidFill>
              </a:rPr>
              <a:t>Velkommen </a:t>
            </a:r>
            <a:endParaRPr kern="0" dirty="0">
              <a:solidFill>
                <a:srgbClr val="03738B"/>
              </a:solidFill>
            </a:endParaRPr>
          </a:p>
        </p:txBody>
      </p:sp>
      <p:sp>
        <p:nvSpPr>
          <p:cNvPr id="21" name="Shape 32"/>
          <p:cNvSpPr/>
          <p:nvPr/>
        </p:nvSpPr>
        <p:spPr>
          <a:xfrm>
            <a:off x="2472598" y="9779344"/>
            <a:ext cx="14018686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200" cap="all" spc="440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 smtClean="0"/>
              <a:t>Dialogkonferanse- 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dirty="0" smtClean="0"/>
              <a:t>anskaffelse av pasientvarslingsanlegg og trygghetsskapende teknologi</a:t>
            </a:r>
            <a:endParaRPr kern="0" dirty="0"/>
          </a:p>
        </p:txBody>
      </p:sp>
      <p:pic>
        <p:nvPicPr>
          <p:cNvPr id="7" name="Plassholder for bilde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1" b="12511"/>
          <a:stretch>
            <a:fillRect/>
          </a:stretch>
        </p:blipFill>
        <p:spPr>
          <a:xfrm>
            <a:off x="4180838" y="-25568"/>
            <a:ext cx="10686915" cy="5341887"/>
          </a:xfrm>
          <a:ln w="9525"/>
        </p:spPr>
      </p:pic>
      <p:grpSp>
        <p:nvGrpSpPr>
          <p:cNvPr id="8" name="Gruppe 7"/>
          <p:cNvGrpSpPr/>
          <p:nvPr/>
        </p:nvGrpSpPr>
        <p:grpSpPr>
          <a:xfrm>
            <a:off x="0" y="11925300"/>
            <a:ext cx="18288000" cy="1790700"/>
            <a:chOff x="0" y="11925300"/>
            <a:chExt cx="18288000" cy="1790700"/>
          </a:xfrm>
        </p:grpSpPr>
        <p:sp>
          <p:nvSpPr>
            <p:cNvPr id="10" name="Rektangel 9"/>
            <p:cNvSpPr/>
            <p:nvPr/>
          </p:nvSpPr>
          <p:spPr>
            <a:xfrm>
              <a:off x="0" y="11925300"/>
              <a:ext cx="18288000" cy="17907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4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8723" y="11925300"/>
              <a:ext cx="6789277" cy="1790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24276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-1" y="-1"/>
            <a:ext cx="18288001" cy="11925301"/>
          </a:xfrm>
          <a:prstGeom prst="rect">
            <a:avLst/>
          </a:prstGeom>
          <a:solidFill>
            <a:srgbClr val="03738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 sz="3300"/>
          </a:p>
        </p:txBody>
      </p:sp>
      <p:sp>
        <p:nvSpPr>
          <p:cNvPr id="269" name="Shape 269"/>
          <p:cNvSpPr/>
          <p:nvPr/>
        </p:nvSpPr>
        <p:spPr>
          <a:xfrm>
            <a:off x="5178972" y="4962376"/>
            <a:ext cx="9608400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8000" cap="all">
                <a:solidFill>
                  <a:srgbClr val="C9C3BA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sz="6000" dirty="0">
                <a:solidFill>
                  <a:srgbClr val="E3E3E3"/>
                </a:solidFill>
              </a:rPr>
              <a:t> </a:t>
            </a:r>
            <a:r>
              <a:rPr lang="nb-NO" sz="6000" dirty="0" smtClean="0">
                <a:solidFill>
                  <a:srgbClr val="E3E3E3"/>
                </a:solidFill>
              </a:rPr>
              <a:t>presentasjons video</a:t>
            </a:r>
            <a:endParaRPr sz="6000" dirty="0">
              <a:solidFill>
                <a:srgbClr val="E3E3E3"/>
              </a:solidFill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11040081" y="529417"/>
            <a:ext cx="77009" cy="3539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0000" cap="all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endParaRPr sz="22499" dirty="0">
              <a:solidFill>
                <a:schemeClr val="bg1"/>
              </a:solidFill>
            </a:endParaRPr>
          </a:p>
        </p:txBody>
      </p:sp>
      <p:grpSp>
        <p:nvGrpSpPr>
          <p:cNvPr id="11" name="Gruppe 10"/>
          <p:cNvGrpSpPr/>
          <p:nvPr/>
        </p:nvGrpSpPr>
        <p:grpSpPr>
          <a:xfrm>
            <a:off x="0" y="11925300"/>
            <a:ext cx="18288000" cy="1790700"/>
            <a:chOff x="0" y="11925300"/>
            <a:chExt cx="18288000" cy="1790700"/>
          </a:xfrm>
        </p:grpSpPr>
        <p:sp>
          <p:nvSpPr>
            <p:cNvPr id="12" name="Rektangel 11"/>
            <p:cNvSpPr/>
            <p:nvPr/>
          </p:nvSpPr>
          <p:spPr>
            <a:xfrm>
              <a:off x="0" y="11925300"/>
              <a:ext cx="18288000" cy="17907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4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pic>
          <p:nvPicPr>
            <p:cNvPr id="13" name="Bild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8723" y="11925300"/>
              <a:ext cx="6789277" cy="1790700"/>
            </a:xfrm>
            <a:prstGeom prst="rect">
              <a:avLst/>
            </a:prstGeom>
          </p:spPr>
        </p:pic>
      </p:grpSp>
      <p:sp>
        <p:nvSpPr>
          <p:cNvPr id="15" name="Shape 275"/>
          <p:cNvSpPr>
            <a:spLocks noChangeAspect="1"/>
          </p:cNvSpPr>
          <p:nvPr/>
        </p:nvSpPr>
        <p:spPr>
          <a:xfrm rot="5400000">
            <a:off x="-16483" y="-1"/>
            <a:ext cx="8290925" cy="8290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E3E3E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 sz="330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493" y="-559070"/>
            <a:ext cx="5688503" cy="5355355"/>
          </a:xfrm>
          <a:prstGeom prst="rect">
            <a:avLst/>
          </a:prstGeom>
        </p:spPr>
      </p:pic>
      <p:sp>
        <p:nvSpPr>
          <p:cNvPr id="16" name="Shape 272"/>
          <p:cNvSpPr/>
          <p:nvPr/>
        </p:nvSpPr>
        <p:spPr>
          <a:xfrm>
            <a:off x="10145904" y="9168545"/>
            <a:ext cx="77009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200" cap="all" spc="352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sz="2400" b="1" dirty="0"/>
          </a:p>
        </p:txBody>
      </p:sp>
      <p:sp>
        <p:nvSpPr>
          <p:cNvPr id="17" name="Shape 429"/>
          <p:cNvSpPr/>
          <p:nvPr/>
        </p:nvSpPr>
        <p:spPr>
          <a:xfrm>
            <a:off x="4210047" y="7928792"/>
            <a:ext cx="11928311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endParaRPr lang="nb-N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175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0" y="-2"/>
            <a:ext cx="18320966" cy="11925299"/>
          </a:xfrm>
          <a:prstGeom prst="rect">
            <a:avLst/>
          </a:prstGeom>
          <a:solidFill>
            <a:srgbClr val="03738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 sz="3300"/>
          </a:p>
        </p:txBody>
      </p:sp>
      <p:sp>
        <p:nvSpPr>
          <p:cNvPr id="269" name="Shape 269"/>
          <p:cNvSpPr/>
          <p:nvPr/>
        </p:nvSpPr>
        <p:spPr>
          <a:xfrm>
            <a:off x="7056615" y="2492266"/>
            <a:ext cx="5706366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sz="8000" cap="all">
                <a:solidFill>
                  <a:srgbClr val="C9C3BA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sz="6000" dirty="0">
                <a:solidFill>
                  <a:srgbClr val="E3E3E3"/>
                </a:solidFill>
              </a:rPr>
              <a:t> </a:t>
            </a:r>
            <a:r>
              <a:rPr lang="nb-NO" sz="6000" dirty="0" smtClean="0">
                <a:solidFill>
                  <a:srgbClr val="E3E3E3"/>
                </a:solidFill>
              </a:rPr>
              <a:t>Hovedfokus</a:t>
            </a:r>
            <a:endParaRPr sz="6000" dirty="0">
              <a:solidFill>
                <a:srgbClr val="E3E3E3"/>
              </a:solidFill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13858977" y="3334363"/>
            <a:ext cx="77009" cy="3539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0000" cap="all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endParaRPr sz="22499" dirty="0">
              <a:solidFill>
                <a:schemeClr val="bg1"/>
              </a:solidFill>
            </a:endParaRPr>
          </a:p>
        </p:txBody>
      </p:sp>
      <p:grpSp>
        <p:nvGrpSpPr>
          <p:cNvPr id="11" name="Gruppe 10"/>
          <p:cNvGrpSpPr/>
          <p:nvPr/>
        </p:nvGrpSpPr>
        <p:grpSpPr>
          <a:xfrm>
            <a:off x="0" y="11925300"/>
            <a:ext cx="18288000" cy="1790700"/>
            <a:chOff x="0" y="11925300"/>
            <a:chExt cx="18288000" cy="1790700"/>
          </a:xfrm>
        </p:grpSpPr>
        <p:sp>
          <p:nvSpPr>
            <p:cNvPr id="12" name="Rektangel 11"/>
            <p:cNvSpPr/>
            <p:nvPr/>
          </p:nvSpPr>
          <p:spPr>
            <a:xfrm>
              <a:off x="0" y="11925300"/>
              <a:ext cx="18288000" cy="17907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4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pic>
          <p:nvPicPr>
            <p:cNvPr id="13" name="Bild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8723" y="11925300"/>
              <a:ext cx="6789277" cy="1790700"/>
            </a:xfrm>
            <a:prstGeom prst="rect">
              <a:avLst/>
            </a:prstGeom>
          </p:spPr>
        </p:pic>
      </p:grpSp>
      <p:sp>
        <p:nvSpPr>
          <p:cNvPr id="15" name="Shape 275"/>
          <p:cNvSpPr>
            <a:spLocks noChangeAspect="1"/>
          </p:cNvSpPr>
          <p:nvPr/>
        </p:nvSpPr>
        <p:spPr>
          <a:xfrm rot="5400000">
            <a:off x="-16483" y="-1"/>
            <a:ext cx="8290925" cy="8290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 sz="330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443" y="-518564"/>
            <a:ext cx="5812639" cy="5472221"/>
          </a:xfrm>
          <a:prstGeom prst="rect">
            <a:avLst/>
          </a:prstGeom>
        </p:spPr>
      </p:pic>
      <p:sp>
        <p:nvSpPr>
          <p:cNvPr id="16" name="Shape 272"/>
          <p:cNvSpPr/>
          <p:nvPr/>
        </p:nvSpPr>
        <p:spPr>
          <a:xfrm>
            <a:off x="10145903" y="9168545"/>
            <a:ext cx="77009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200" cap="all" spc="352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sz="2400" b="1" dirty="0"/>
          </a:p>
        </p:txBody>
      </p:sp>
      <p:sp>
        <p:nvSpPr>
          <p:cNvPr id="17" name="Shape 429"/>
          <p:cNvSpPr/>
          <p:nvPr/>
        </p:nvSpPr>
        <p:spPr>
          <a:xfrm>
            <a:off x="7270011" y="4651645"/>
            <a:ext cx="6497403" cy="6625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>
              <a:lnSpc>
                <a:spcPct val="130000"/>
              </a:lnSpc>
              <a:spcBef>
                <a:spcPts val="2550"/>
              </a:spcBef>
              <a:defRPr sz="3000" spc="59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lang="nb-NO" sz="4400" dirty="0" smtClean="0">
              <a:solidFill>
                <a:srgbClr val="FFFFFF"/>
              </a:solidFill>
            </a:endParaRPr>
          </a:p>
          <a:p>
            <a:pPr marL="342900" indent="-342900" algn="l">
              <a:lnSpc>
                <a:spcPct val="130000"/>
              </a:lnSpc>
              <a:spcBef>
                <a:spcPts val="2550"/>
              </a:spcBef>
              <a:buFont typeface="Arial" panose="020B0604020202020204" pitchFamily="34" charset="0"/>
              <a:buChar char="•"/>
              <a:defRPr sz="3000" spc="59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nb-NO" sz="4400" dirty="0" smtClean="0">
                <a:solidFill>
                  <a:srgbClr val="FFFFFF"/>
                </a:solidFill>
              </a:rPr>
              <a:t>Driftssikker teknologi</a:t>
            </a:r>
          </a:p>
          <a:p>
            <a:pPr marL="342900" indent="-342900" algn="l">
              <a:lnSpc>
                <a:spcPct val="130000"/>
              </a:lnSpc>
              <a:spcBef>
                <a:spcPts val="2550"/>
              </a:spcBef>
              <a:buFont typeface="Arial" panose="020B0604020202020204" pitchFamily="34" charset="0"/>
              <a:buChar char="•"/>
              <a:defRPr sz="3000" spc="59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nb-NO" sz="4400" dirty="0" smtClean="0">
                <a:solidFill>
                  <a:srgbClr val="FFFFFF"/>
                </a:solidFill>
              </a:rPr>
              <a:t>Individuelt tilpasset</a:t>
            </a:r>
          </a:p>
          <a:p>
            <a:pPr marL="342900" indent="-342900" algn="l">
              <a:lnSpc>
                <a:spcPct val="130000"/>
              </a:lnSpc>
              <a:spcBef>
                <a:spcPts val="2550"/>
              </a:spcBef>
              <a:buFont typeface="Arial" panose="020B0604020202020204" pitchFamily="34" charset="0"/>
              <a:buChar char="•"/>
              <a:defRPr sz="3000" spc="59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nb-NO" sz="4400" dirty="0" smtClean="0">
                <a:solidFill>
                  <a:srgbClr val="FFFFFF"/>
                </a:solidFill>
              </a:rPr>
              <a:t>Enkel betjening</a:t>
            </a:r>
          </a:p>
          <a:p>
            <a:pPr marL="342900" indent="-342900" algn="l">
              <a:lnSpc>
                <a:spcPct val="130000"/>
              </a:lnSpc>
              <a:spcBef>
                <a:spcPts val="2550"/>
              </a:spcBef>
              <a:buFont typeface="Arial" panose="020B0604020202020204" pitchFamily="34" charset="0"/>
              <a:buChar char="•"/>
              <a:defRPr sz="3000" spc="59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nb-NO" sz="4400" dirty="0" smtClean="0">
                <a:solidFill>
                  <a:srgbClr val="FFFFFF"/>
                </a:solidFill>
              </a:rPr>
              <a:t>Ny teknologi</a:t>
            </a:r>
          </a:p>
          <a:p>
            <a:pPr marL="342900" indent="-342900">
              <a:lnSpc>
                <a:spcPct val="130000"/>
              </a:lnSpc>
              <a:spcBef>
                <a:spcPts val="2550"/>
              </a:spcBef>
              <a:buFont typeface="Arial" panose="020B0604020202020204" pitchFamily="34" charset="0"/>
              <a:buChar char="•"/>
              <a:defRPr sz="3000" spc="59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lang="nb-NO" sz="2400" dirty="0">
              <a:solidFill>
                <a:srgbClr val="FFFFFF"/>
              </a:solidFill>
            </a:endParaRPr>
          </a:p>
        </p:txBody>
      </p:sp>
      <p:sp>
        <p:nvSpPr>
          <p:cNvPr id="14" name="Shape 269"/>
          <p:cNvSpPr/>
          <p:nvPr/>
        </p:nvSpPr>
        <p:spPr>
          <a:xfrm>
            <a:off x="10145903" y="2967832"/>
            <a:ext cx="5706366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sz="8000" cap="all">
                <a:solidFill>
                  <a:srgbClr val="C9C3BA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lang="nb-NO" sz="6000" b="1" dirty="0" smtClean="0">
                <a:solidFill>
                  <a:srgbClr val="31ACBB"/>
                </a:solidFill>
                <a:latin typeface="Lato Light" panose="020F0302020204030203" pitchFamily="34" charset="0"/>
              </a:rPr>
              <a:t>for</a:t>
            </a:r>
            <a:endParaRPr sz="6000" b="1" dirty="0">
              <a:solidFill>
                <a:srgbClr val="31ACBB"/>
              </a:solidFill>
            </a:endParaRPr>
          </a:p>
        </p:txBody>
      </p:sp>
      <p:sp>
        <p:nvSpPr>
          <p:cNvPr id="18" name="Shape 269"/>
          <p:cNvSpPr/>
          <p:nvPr/>
        </p:nvSpPr>
        <p:spPr>
          <a:xfrm>
            <a:off x="11689267" y="3724597"/>
            <a:ext cx="5706366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sz="8000" cap="all">
                <a:solidFill>
                  <a:srgbClr val="C9C3BA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lang="nb-NO" sz="6000" dirty="0" smtClean="0">
                <a:solidFill>
                  <a:srgbClr val="E3E3E3"/>
                </a:solidFill>
              </a:rPr>
              <a:t>anskaffelse</a:t>
            </a:r>
            <a:endParaRPr sz="6000" dirty="0">
              <a:solidFill>
                <a:srgbClr val="E3E3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107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/>
          <p:nvPr/>
        </p:nvSpPr>
        <p:spPr>
          <a:xfrm>
            <a:off x="746704" y="8568084"/>
            <a:ext cx="3920946" cy="5847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50000" cap="all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lang="nb-NO" sz="37499" dirty="0">
                <a:solidFill>
                  <a:srgbClr val="FFFFFF">
                    <a:alpha val="20000"/>
                  </a:srgbClr>
                </a:solidFill>
              </a:rPr>
              <a:t>O</a:t>
            </a:r>
            <a:endParaRPr sz="37499" dirty="0">
              <a:solidFill>
                <a:srgbClr val="FFFFFF">
                  <a:alpha val="20000"/>
                </a:srgbClr>
              </a:solidFill>
            </a:endParaRPr>
          </a:p>
        </p:txBody>
      </p:sp>
      <p:sp>
        <p:nvSpPr>
          <p:cNvPr id="522" name="Shape 522"/>
          <p:cNvSpPr/>
          <p:nvPr/>
        </p:nvSpPr>
        <p:spPr>
          <a:xfrm>
            <a:off x="2617979" y="11696641"/>
            <a:ext cx="9417643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8000" cap="all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sz="6000" dirty="0"/>
              <a:t> </a:t>
            </a:r>
            <a:r>
              <a:rPr lang="nb-NO" sz="6000" dirty="0" smtClean="0"/>
              <a:t>OMSORG som produkt</a:t>
            </a:r>
            <a:endParaRPr sz="6000" dirty="0"/>
          </a:p>
        </p:txBody>
      </p:sp>
      <p:sp>
        <p:nvSpPr>
          <p:cNvPr id="27" name="Shape 677"/>
          <p:cNvSpPr/>
          <p:nvPr/>
        </p:nvSpPr>
        <p:spPr>
          <a:xfrm rot="5400000">
            <a:off x="-2209159" y="2206209"/>
            <a:ext cx="13716001" cy="9303580"/>
          </a:xfrm>
          <a:prstGeom prst="rect">
            <a:avLst/>
          </a:prstGeom>
          <a:solidFill>
            <a:srgbClr val="03738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700"/>
          </a:p>
        </p:txBody>
      </p:sp>
      <p:pic>
        <p:nvPicPr>
          <p:cNvPr id="8" name="Plassholder for bilde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" r="537"/>
          <a:stretch>
            <a:fillRect/>
          </a:stretch>
        </p:blipFill>
        <p:spPr>
          <a:xfrm>
            <a:off x="9269413" y="0"/>
            <a:ext cx="9021762" cy="13716000"/>
          </a:xfrm>
        </p:spPr>
      </p:pic>
      <p:sp>
        <p:nvSpPr>
          <p:cNvPr id="29" name="Shape 725"/>
          <p:cNvSpPr>
            <a:spLocks noChangeAspect="1"/>
          </p:cNvSpPr>
          <p:nvPr/>
        </p:nvSpPr>
        <p:spPr>
          <a:xfrm>
            <a:off x="9268690" y="12275999"/>
            <a:ext cx="1440000" cy="144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3738B"/>
          </a:solidFill>
          <a:ln w="25400">
            <a:noFill/>
            <a:miter lim="400000"/>
          </a:ln>
        </p:spPr>
        <p:txBody>
          <a:bodyPr lIns="38100" tIns="38100" rIns="38100" bIns="381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  <a:endParaRPr sz="3300"/>
          </a:p>
        </p:txBody>
      </p:sp>
      <p:sp>
        <p:nvSpPr>
          <p:cNvPr id="13" name="Shape 546"/>
          <p:cNvSpPr/>
          <p:nvPr/>
        </p:nvSpPr>
        <p:spPr>
          <a:xfrm>
            <a:off x="1403740" y="3379718"/>
            <a:ext cx="3593933" cy="515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spcBef>
                <a:spcPts val="3400"/>
              </a:spcBef>
              <a:defRPr sz="3800">
                <a:solidFill>
                  <a:srgbClr val="000000"/>
                </a:solidFill>
                <a:latin typeface="Lato Medium"/>
                <a:ea typeface="Lato Medium"/>
                <a:cs typeface="Lato Medium"/>
                <a:sym typeface="Lato Medium"/>
              </a:defRPr>
            </a:lvl1pPr>
          </a:lstStyle>
          <a:p>
            <a:r>
              <a:rPr lang="nb-NO" sz="2850" b="1" dirty="0" smtClean="0">
                <a:solidFill>
                  <a:srgbClr val="E3E3E3"/>
                </a:solidFill>
              </a:rPr>
              <a:t>Dette skal anskaffes</a:t>
            </a:r>
            <a:endParaRPr sz="2850" b="1" dirty="0">
              <a:solidFill>
                <a:srgbClr val="E3E3E3"/>
              </a:solidFill>
            </a:endParaRPr>
          </a:p>
        </p:txBody>
      </p:sp>
      <p:sp>
        <p:nvSpPr>
          <p:cNvPr id="14" name="Shape 547"/>
          <p:cNvSpPr/>
          <p:nvPr/>
        </p:nvSpPr>
        <p:spPr>
          <a:xfrm>
            <a:off x="1403742" y="3535092"/>
            <a:ext cx="6456890" cy="1554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 algn="l">
              <a:lnSpc>
                <a:spcPct val="120000"/>
              </a:lnSpc>
              <a:defRPr sz="20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>
              <a:lnSpc>
                <a:spcPct val="100000"/>
              </a:lnSpc>
            </a:pPr>
            <a:endParaRPr lang="nb-NO" sz="2400" dirty="0" smtClean="0">
              <a:solidFill>
                <a:schemeClr val="bg1"/>
              </a:solidFill>
              <a:latin typeface="Lato Light" panose="020F03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>
              <a:lnSpc>
                <a:spcPct val="100000"/>
              </a:lnSpc>
            </a:pPr>
            <a:r>
              <a:rPr lang="nb-NO" sz="2400" dirty="0" smtClean="0">
                <a:solidFill>
                  <a:schemeClr val="bg1"/>
                </a:solidFill>
                <a:latin typeface="Lato Light" panose="020F03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Pasientvarslingsanlegg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2400" dirty="0" smtClean="0">
                <a:solidFill>
                  <a:schemeClr val="bg1"/>
                </a:solidFill>
                <a:latin typeface="Lato Light" panose="020F03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Digitalt pasientvarslingsanlegg for institusjoner i helse- og omsorgstjenesten</a:t>
            </a:r>
            <a:endParaRPr sz="2400" dirty="0">
              <a:solidFill>
                <a:schemeClr val="bg1"/>
              </a:solidFill>
              <a:latin typeface="Lato Light" panose="020F03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1" name="Shape 174"/>
          <p:cNvSpPr/>
          <p:nvPr/>
        </p:nvSpPr>
        <p:spPr>
          <a:xfrm rot="13500000">
            <a:off x="530722" y="3422905"/>
            <a:ext cx="429151" cy="429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E3E3E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 sz="3300"/>
          </a:p>
        </p:txBody>
      </p:sp>
      <p:sp>
        <p:nvSpPr>
          <p:cNvPr id="25" name="Shape 546"/>
          <p:cNvSpPr/>
          <p:nvPr/>
        </p:nvSpPr>
        <p:spPr>
          <a:xfrm>
            <a:off x="1403740" y="5683487"/>
            <a:ext cx="3593933" cy="515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spcBef>
                <a:spcPts val="3400"/>
              </a:spcBef>
              <a:defRPr sz="3800">
                <a:solidFill>
                  <a:srgbClr val="000000"/>
                </a:solidFill>
                <a:latin typeface="Lato Medium"/>
                <a:ea typeface="Lato Medium"/>
                <a:cs typeface="Lato Medium"/>
                <a:sym typeface="Lato Medium"/>
              </a:defRPr>
            </a:lvl1pPr>
          </a:lstStyle>
          <a:p>
            <a:r>
              <a:rPr lang="nb-NO" sz="2850" b="1" dirty="0" smtClean="0">
                <a:solidFill>
                  <a:srgbClr val="E3E3E3"/>
                </a:solidFill>
              </a:rPr>
              <a:t>Dette skal anskaffes</a:t>
            </a:r>
            <a:endParaRPr sz="2850" b="1" dirty="0">
              <a:solidFill>
                <a:srgbClr val="E3E3E3"/>
              </a:solidFill>
            </a:endParaRPr>
          </a:p>
        </p:txBody>
      </p:sp>
      <p:sp>
        <p:nvSpPr>
          <p:cNvPr id="26" name="Shape 547"/>
          <p:cNvSpPr/>
          <p:nvPr/>
        </p:nvSpPr>
        <p:spPr>
          <a:xfrm>
            <a:off x="1403742" y="5838861"/>
            <a:ext cx="6456890" cy="1554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 algn="l">
              <a:lnSpc>
                <a:spcPct val="120000"/>
              </a:lnSpc>
              <a:defRPr sz="20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>
              <a:lnSpc>
                <a:spcPct val="100000"/>
              </a:lnSpc>
            </a:pPr>
            <a:endParaRPr lang="en-US" sz="2400" dirty="0" smtClean="0">
              <a:solidFill>
                <a:schemeClr val="bg1"/>
              </a:solidFill>
              <a:latin typeface="Lato Light" panose="020F03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err="1" smtClean="0">
                <a:solidFill>
                  <a:schemeClr val="bg1"/>
                </a:solidFill>
                <a:latin typeface="Lato Light" panose="020F03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Trygghetsskapende</a:t>
            </a:r>
            <a:r>
              <a:rPr lang="en-US" sz="2400" dirty="0" smtClean="0">
                <a:solidFill>
                  <a:schemeClr val="bg1"/>
                </a:solidFill>
                <a:latin typeface="Lato Light" panose="020F03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Lato Light" panose="020F03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teknologi</a:t>
            </a:r>
            <a:endParaRPr lang="en-US" sz="2400" dirty="0" smtClean="0">
              <a:solidFill>
                <a:schemeClr val="bg1"/>
              </a:solidFill>
              <a:latin typeface="Lato Light" panose="020F03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Lato Light" panose="020F03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Digital </a:t>
            </a:r>
            <a:r>
              <a:rPr lang="en-US" sz="2400" dirty="0" err="1" smtClean="0">
                <a:solidFill>
                  <a:schemeClr val="bg1"/>
                </a:solidFill>
                <a:latin typeface="Lato Light" panose="020F03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trygghetsalarm</a:t>
            </a:r>
            <a:r>
              <a:rPr lang="en-US" sz="2400" dirty="0" smtClean="0">
                <a:solidFill>
                  <a:schemeClr val="bg1"/>
                </a:solidFill>
                <a:latin typeface="Lato Light" panose="020F03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fast og </a:t>
            </a:r>
            <a:r>
              <a:rPr lang="en-US" sz="2400" dirty="0" err="1" smtClean="0">
                <a:solidFill>
                  <a:schemeClr val="bg1"/>
                </a:solidFill>
                <a:latin typeface="Lato Light" panose="020F03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mobil</a:t>
            </a:r>
            <a:r>
              <a:rPr lang="en-US" sz="2400" dirty="0" smtClean="0">
                <a:solidFill>
                  <a:schemeClr val="bg1"/>
                </a:solidFill>
                <a:latin typeface="Lato Light" panose="020F03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, med </a:t>
            </a:r>
            <a:r>
              <a:rPr lang="en-US" sz="2400" dirty="0" err="1" smtClean="0">
                <a:solidFill>
                  <a:schemeClr val="bg1"/>
                </a:solidFill>
                <a:latin typeface="Lato Light" panose="020F03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tilhørende</a:t>
            </a:r>
            <a:r>
              <a:rPr lang="en-US" sz="2400" dirty="0" smtClean="0">
                <a:solidFill>
                  <a:schemeClr val="bg1"/>
                </a:solidFill>
                <a:latin typeface="Lato Light" panose="020F03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Lato Light" panose="020F03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sensorer</a:t>
            </a:r>
            <a:r>
              <a:rPr lang="en-US" sz="2400" dirty="0" smtClean="0">
                <a:solidFill>
                  <a:schemeClr val="bg1"/>
                </a:solidFill>
                <a:latin typeface="Lato Light" panose="020F03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og </a:t>
            </a:r>
            <a:r>
              <a:rPr lang="en-US" sz="2400" dirty="0" err="1" smtClean="0">
                <a:solidFill>
                  <a:schemeClr val="bg1"/>
                </a:solidFill>
                <a:latin typeface="Lato Light" panose="020F03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utstyr</a:t>
            </a:r>
            <a:r>
              <a:rPr lang="en-US" sz="2400" dirty="0" smtClean="0">
                <a:solidFill>
                  <a:schemeClr val="bg1"/>
                </a:solidFill>
                <a:latin typeface="Lato Light" panose="020F03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Lato Light" panose="020F03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8" name="Shape 174"/>
          <p:cNvSpPr/>
          <p:nvPr/>
        </p:nvSpPr>
        <p:spPr>
          <a:xfrm rot="13500000">
            <a:off x="530722" y="5726674"/>
            <a:ext cx="429151" cy="429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E3E3E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 sz="3300"/>
          </a:p>
        </p:txBody>
      </p:sp>
      <p:sp>
        <p:nvSpPr>
          <p:cNvPr id="30" name="Shape 546"/>
          <p:cNvSpPr/>
          <p:nvPr/>
        </p:nvSpPr>
        <p:spPr>
          <a:xfrm>
            <a:off x="1403738" y="8142511"/>
            <a:ext cx="2087110" cy="515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spcBef>
                <a:spcPts val="3400"/>
              </a:spcBef>
              <a:defRPr sz="3800">
                <a:solidFill>
                  <a:srgbClr val="000000"/>
                </a:solidFill>
                <a:latin typeface="Lato Medium"/>
                <a:ea typeface="Lato Medium"/>
                <a:cs typeface="Lato Medium"/>
                <a:sym typeface="Lato Medium"/>
              </a:defRPr>
            </a:lvl1pPr>
          </a:lstStyle>
          <a:p>
            <a:r>
              <a:rPr lang="nb-NO" sz="2850" b="1" dirty="0" smtClean="0">
                <a:solidFill>
                  <a:srgbClr val="E3E3E3"/>
                </a:solidFill>
              </a:rPr>
              <a:t>EKSEMPEL</a:t>
            </a:r>
            <a:endParaRPr sz="2850" b="1" dirty="0">
              <a:solidFill>
                <a:srgbClr val="E3E3E3"/>
              </a:solidFill>
            </a:endParaRPr>
          </a:p>
        </p:txBody>
      </p:sp>
      <p:sp>
        <p:nvSpPr>
          <p:cNvPr id="31" name="Shape 547"/>
          <p:cNvSpPr/>
          <p:nvPr/>
        </p:nvSpPr>
        <p:spPr>
          <a:xfrm>
            <a:off x="1403741" y="8789034"/>
            <a:ext cx="5959586" cy="3031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 algn="l">
              <a:lnSpc>
                <a:spcPct val="120000"/>
              </a:lnSpc>
              <a:defRPr sz="20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Lato Light" panose="020F03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Digitalt</a:t>
            </a:r>
            <a:r>
              <a:rPr lang="en-US" sz="2400" dirty="0" smtClean="0">
                <a:solidFill>
                  <a:schemeClr val="bg1"/>
                </a:solidFill>
                <a:latin typeface="Lato Light" panose="020F03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Lato Light" panose="020F03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tilsyn</a:t>
            </a:r>
            <a:endParaRPr lang="en-US" sz="2400" dirty="0" smtClean="0">
              <a:solidFill>
                <a:schemeClr val="bg1"/>
              </a:solidFill>
              <a:latin typeface="Lato Light" panose="020F03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Lato Light" panose="020F03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Elektronisk</a:t>
            </a:r>
            <a:r>
              <a:rPr lang="en-US" sz="2400" dirty="0" smtClean="0">
                <a:solidFill>
                  <a:schemeClr val="bg1"/>
                </a:solidFill>
                <a:latin typeface="Lato Light" panose="020F03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Lato Light" panose="020F03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medisineringsstøtte</a:t>
            </a:r>
            <a:endParaRPr lang="en-US" sz="2400" dirty="0" smtClean="0">
              <a:solidFill>
                <a:schemeClr val="bg1"/>
              </a:solidFill>
              <a:latin typeface="Lato Light" panose="020F03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Lato Light" panose="020F03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Varslings</a:t>
            </a:r>
            <a:r>
              <a:rPr lang="en-US" sz="2400" dirty="0" smtClean="0">
                <a:solidFill>
                  <a:schemeClr val="bg1"/>
                </a:solidFill>
                <a:latin typeface="Lato Light" panose="020F03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- og </a:t>
            </a:r>
            <a:r>
              <a:rPr lang="en-US" sz="2400" dirty="0" err="1" smtClean="0">
                <a:solidFill>
                  <a:schemeClr val="bg1"/>
                </a:solidFill>
                <a:latin typeface="Lato Light" panose="020F03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lokaliseringstjeneste</a:t>
            </a:r>
            <a:r>
              <a:rPr lang="en-US" sz="2400" dirty="0" smtClean="0">
                <a:solidFill>
                  <a:schemeClr val="bg1"/>
                </a:solidFill>
                <a:latin typeface="Lato Light" panose="020F03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GPS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Lato Light" panose="020F03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Elektroniske</a:t>
            </a:r>
            <a:r>
              <a:rPr lang="en-US" sz="2400" dirty="0" smtClean="0">
                <a:solidFill>
                  <a:schemeClr val="bg1"/>
                </a:solidFill>
                <a:latin typeface="Lato Light" panose="020F03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Lato Light" panose="020F03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dørlåser</a:t>
            </a:r>
            <a:endParaRPr lang="en-US" sz="2400" dirty="0" smtClean="0">
              <a:solidFill>
                <a:schemeClr val="bg1"/>
              </a:solidFill>
              <a:latin typeface="Lato Light" panose="020F03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Lato Light" panose="020F03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Fallsensor</a:t>
            </a:r>
            <a:endParaRPr lang="en-US" sz="2400" dirty="0" smtClean="0">
              <a:solidFill>
                <a:schemeClr val="bg1"/>
              </a:solidFill>
              <a:latin typeface="Lato Light" panose="020F03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Lato Light" panose="020F03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Brannvarsling</a:t>
            </a:r>
            <a:endParaRPr lang="en-US" sz="2400" dirty="0" smtClean="0">
              <a:solidFill>
                <a:schemeClr val="bg1"/>
              </a:solidFill>
              <a:latin typeface="Lato Light" panose="020F03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Lato Light" panose="020F03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Sengesensorer</a:t>
            </a:r>
            <a:endParaRPr lang="en-US" sz="2400" dirty="0" smtClean="0">
              <a:solidFill>
                <a:schemeClr val="bg1"/>
              </a:solidFill>
              <a:latin typeface="Lato Light" panose="020F03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Lato Light" panose="020F03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2" name="Shape 174"/>
          <p:cNvSpPr/>
          <p:nvPr/>
        </p:nvSpPr>
        <p:spPr>
          <a:xfrm rot="13500000">
            <a:off x="530720" y="8185698"/>
            <a:ext cx="429151" cy="429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E3E3E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 sz="3300"/>
          </a:p>
        </p:txBody>
      </p:sp>
    </p:spTree>
    <p:extLst>
      <p:ext uri="{BB962C8B-B14F-4D97-AF65-F5344CB8AC3E}">
        <p14:creationId xmlns:p14="http://schemas.microsoft.com/office/powerpoint/2010/main" val="27904947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-16483" y="0"/>
            <a:ext cx="18320966" cy="11925299"/>
          </a:xfrm>
          <a:prstGeom prst="rect">
            <a:avLst/>
          </a:prstGeom>
          <a:solidFill>
            <a:srgbClr val="03738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 sz="3300"/>
          </a:p>
        </p:txBody>
      </p:sp>
      <p:sp>
        <p:nvSpPr>
          <p:cNvPr id="269" name="Shape 269"/>
          <p:cNvSpPr/>
          <p:nvPr/>
        </p:nvSpPr>
        <p:spPr>
          <a:xfrm>
            <a:off x="9904312" y="5470651"/>
            <a:ext cx="77008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8000" cap="all">
                <a:solidFill>
                  <a:srgbClr val="C9C3BA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endParaRPr sz="6000" dirty="0">
              <a:solidFill>
                <a:srgbClr val="E3E3E3"/>
              </a:solidFill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12651278" y="3334363"/>
            <a:ext cx="77009" cy="3539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0000" cap="all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endParaRPr sz="22499" dirty="0">
              <a:solidFill>
                <a:schemeClr val="bg1"/>
              </a:solidFill>
            </a:endParaRPr>
          </a:p>
        </p:txBody>
      </p:sp>
      <p:grpSp>
        <p:nvGrpSpPr>
          <p:cNvPr id="11" name="Gruppe 10"/>
          <p:cNvGrpSpPr/>
          <p:nvPr/>
        </p:nvGrpSpPr>
        <p:grpSpPr>
          <a:xfrm>
            <a:off x="0" y="11925300"/>
            <a:ext cx="18288000" cy="1790700"/>
            <a:chOff x="0" y="11925300"/>
            <a:chExt cx="18288000" cy="1790700"/>
          </a:xfrm>
        </p:grpSpPr>
        <p:sp>
          <p:nvSpPr>
            <p:cNvPr id="12" name="Rektangel 11"/>
            <p:cNvSpPr/>
            <p:nvPr/>
          </p:nvSpPr>
          <p:spPr>
            <a:xfrm>
              <a:off x="0" y="11925300"/>
              <a:ext cx="18288000" cy="17907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4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pic>
          <p:nvPicPr>
            <p:cNvPr id="13" name="Bild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8723" y="11925300"/>
              <a:ext cx="6789277" cy="1790700"/>
            </a:xfrm>
            <a:prstGeom prst="rect">
              <a:avLst/>
            </a:prstGeom>
          </p:spPr>
        </p:pic>
      </p:grpSp>
      <p:sp>
        <p:nvSpPr>
          <p:cNvPr id="16" name="Shape 272"/>
          <p:cNvSpPr/>
          <p:nvPr/>
        </p:nvSpPr>
        <p:spPr>
          <a:xfrm>
            <a:off x="10145907" y="9168545"/>
            <a:ext cx="77009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200" cap="all" spc="352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sz="2400" b="1" dirty="0"/>
          </a:p>
        </p:txBody>
      </p:sp>
      <p:sp>
        <p:nvSpPr>
          <p:cNvPr id="17" name="Shape 429"/>
          <p:cNvSpPr/>
          <p:nvPr/>
        </p:nvSpPr>
        <p:spPr>
          <a:xfrm>
            <a:off x="4210047" y="7395546"/>
            <a:ext cx="11948729" cy="507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>
              <a:lnSpc>
                <a:spcPct val="130000"/>
              </a:lnSpc>
              <a:spcBef>
                <a:spcPts val="2550"/>
              </a:spcBef>
              <a:defRPr sz="3000" spc="59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lang="nb-NO" sz="2400" dirty="0">
              <a:solidFill>
                <a:srgbClr val="FFFFFF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239076" y="3752260"/>
            <a:ext cx="10592299" cy="562265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3"/>
          <a:srcRect t="6876" r="10824" b="5475"/>
          <a:stretch/>
        </p:blipFill>
        <p:spPr>
          <a:xfrm>
            <a:off x="4371913" y="3890197"/>
            <a:ext cx="10326624" cy="5384800"/>
          </a:xfrm>
          <a:prstGeom prst="rect">
            <a:avLst/>
          </a:prstGeom>
        </p:spPr>
      </p:pic>
      <p:sp>
        <p:nvSpPr>
          <p:cNvPr id="14" name="Shape 269"/>
          <p:cNvSpPr/>
          <p:nvPr/>
        </p:nvSpPr>
        <p:spPr>
          <a:xfrm>
            <a:off x="3664545" y="1088025"/>
            <a:ext cx="5706366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sz="8000" cap="all">
                <a:solidFill>
                  <a:srgbClr val="C9C3BA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sz="6000" dirty="0">
                <a:solidFill>
                  <a:srgbClr val="E3E3E3"/>
                </a:solidFill>
              </a:rPr>
              <a:t> </a:t>
            </a:r>
            <a:r>
              <a:rPr lang="nb-NO" sz="6000" dirty="0" smtClean="0">
                <a:solidFill>
                  <a:srgbClr val="E3E3E3"/>
                </a:solidFill>
              </a:rPr>
              <a:t>TALL</a:t>
            </a:r>
            <a:endParaRPr sz="6000" dirty="0">
              <a:solidFill>
                <a:srgbClr val="E3E3E3"/>
              </a:solidFill>
            </a:endParaRPr>
          </a:p>
        </p:txBody>
      </p:sp>
      <p:sp>
        <p:nvSpPr>
          <p:cNvPr id="18" name="Shape 269"/>
          <p:cNvSpPr/>
          <p:nvPr/>
        </p:nvSpPr>
        <p:spPr>
          <a:xfrm>
            <a:off x="4794405" y="1503802"/>
            <a:ext cx="5706366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sz="8000" cap="all">
                <a:solidFill>
                  <a:srgbClr val="C9C3BA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lang="nb-NO" sz="6000" b="1" dirty="0" smtClean="0">
                <a:solidFill>
                  <a:srgbClr val="31ACBB"/>
                </a:solidFill>
                <a:latin typeface="Lato Light" panose="020F0302020204030203" pitchFamily="34" charset="0"/>
              </a:rPr>
              <a:t>FRA</a:t>
            </a:r>
            <a:endParaRPr sz="6000" b="1" dirty="0">
              <a:solidFill>
                <a:srgbClr val="31ACBB"/>
              </a:solidFill>
            </a:endParaRPr>
          </a:p>
        </p:txBody>
      </p:sp>
      <p:sp>
        <p:nvSpPr>
          <p:cNvPr id="19" name="Shape 269"/>
          <p:cNvSpPr/>
          <p:nvPr/>
        </p:nvSpPr>
        <p:spPr>
          <a:xfrm>
            <a:off x="7392229" y="2003939"/>
            <a:ext cx="5706366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sz="8000" cap="all">
                <a:solidFill>
                  <a:srgbClr val="C9C3BA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lang="nb-NO" sz="6000" dirty="0" smtClean="0">
                <a:solidFill>
                  <a:srgbClr val="E3E3E3"/>
                </a:solidFill>
              </a:rPr>
              <a:t>KOMMUNENE</a:t>
            </a:r>
            <a:endParaRPr sz="6000" dirty="0">
              <a:solidFill>
                <a:srgbClr val="E3E3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810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-16483" y="0"/>
            <a:ext cx="18320966" cy="119252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 sz="3300"/>
          </a:p>
        </p:txBody>
      </p:sp>
      <p:sp>
        <p:nvSpPr>
          <p:cNvPr id="269" name="Shape 269"/>
          <p:cNvSpPr/>
          <p:nvPr/>
        </p:nvSpPr>
        <p:spPr>
          <a:xfrm>
            <a:off x="9904312" y="5470651"/>
            <a:ext cx="77008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8000" cap="all">
                <a:solidFill>
                  <a:srgbClr val="C9C3BA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endParaRPr sz="6000" dirty="0">
              <a:solidFill>
                <a:srgbClr val="E3E3E3"/>
              </a:solidFill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12651278" y="3334363"/>
            <a:ext cx="77009" cy="3539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0000" cap="all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endParaRPr sz="22499" dirty="0">
              <a:solidFill>
                <a:schemeClr val="bg1"/>
              </a:solidFill>
            </a:endParaRPr>
          </a:p>
        </p:txBody>
      </p:sp>
      <p:grpSp>
        <p:nvGrpSpPr>
          <p:cNvPr id="11" name="Gruppe 10"/>
          <p:cNvGrpSpPr/>
          <p:nvPr/>
        </p:nvGrpSpPr>
        <p:grpSpPr>
          <a:xfrm>
            <a:off x="0" y="11925300"/>
            <a:ext cx="18288000" cy="1790700"/>
            <a:chOff x="0" y="11925300"/>
            <a:chExt cx="18288000" cy="1790700"/>
          </a:xfrm>
        </p:grpSpPr>
        <p:sp>
          <p:nvSpPr>
            <p:cNvPr id="12" name="Rektangel 11"/>
            <p:cNvSpPr/>
            <p:nvPr/>
          </p:nvSpPr>
          <p:spPr>
            <a:xfrm>
              <a:off x="0" y="11925300"/>
              <a:ext cx="18288000" cy="17907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4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pic>
          <p:nvPicPr>
            <p:cNvPr id="13" name="Bild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8723" y="11925300"/>
              <a:ext cx="6789277" cy="1790700"/>
            </a:xfrm>
            <a:prstGeom prst="rect">
              <a:avLst/>
            </a:prstGeom>
          </p:spPr>
        </p:pic>
      </p:grpSp>
      <p:sp>
        <p:nvSpPr>
          <p:cNvPr id="16" name="Shape 272"/>
          <p:cNvSpPr/>
          <p:nvPr/>
        </p:nvSpPr>
        <p:spPr>
          <a:xfrm>
            <a:off x="10145907" y="9168545"/>
            <a:ext cx="77009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200" cap="all" spc="352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sz="2400" b="1" dirty="0"/>
          </a:p>
        </p:txBody>
      </p:sp>
      <p:sp>
        <p:nvSpPr>
          <p:cNvPr id="17" name="Shape 429"/>
          <p:cNvSpPr/>
          <p:nvPr/>
        </p:nvSpPr>
        <p:spPr>
          <a:xfrm>
            <a:off x="4210047" y="7395546"/>
            <a:ext cx="11948729" cy="507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>
              <a:lnSpc>
                <a:spcPct val="130000"/>
              </a:lnSpc>
              <a:spcBef>
                <a:spcPts val="2550"/>
              </a:spcBef>
              <a:defRPr sz="3000" spc="59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lang="nb-NO" sz="2400" dirty="0">
              <a:solidFill>
                <a:srgbClr val="FFFFFF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3"/>
          <a:srcRect t="15071" b="17484"/>
          <a:stretch/>
        </p:blipFill>
        <p:spPr>
          <a:xfrm>
            <a:off x="0" y="3715657"/>
            <a:ext cx="18306159" cy="490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70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/>
        </p:nvGrpSpPr>
        <p:grpSpPr>
          <a:xfrm>
            <a:off x="0" y="11925300"/>
            <a:ext cx="18288000" cy="1790700"/>
            <a:chOff x="0" y="11925300"/>
            <a:chExt cx="18288000" cy="1790700"/>
          </a:xfrm>
        </p:grpSpPr>
        <p:sp>
          <p:nvSpPr>
            <p:cNvPr id="10" name="Rektangel 9"/>
            <p:cNvSpPr/>
            <p:nvPr/>
          </p:nvSpPr>
          <p:spPr>
            <a:xfrm>
              <a:off x="0" y="11925300"/>
              <a:ext cx="18288000" cy="17907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4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8723" y="11925300"/>
              <a:ext cx="6789277" cy="1790700"/>
            </a:xfrm>
            <a:prstGeom prst="rect">
              <a:avLst/>
            </a:prstGeom>
          </p:spPr>
        </p:pic>
      </p:grpSp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5663184"/>
          </a:xfrm>
          <a:prstGeom prst="rect">
            <a:avLst/>
          </a:prstGeom>
        </p:spPr>
      </p:pic>
      <p:sp>
        <p:nvSpPr>
          <p:cNvPr id="15" name="Shape 725"/>
          <p:cNvSpPr>
            <a:spLocks noChangeAspect="1"/>
          </p:cNvSpPr>
          <p:nvPr/>
        </p:nvSpPr>
        <p:spPr>
          <a:xfrm rot="8101909">
            <a:off x="5627407" y="5194884"/>
            <a:ext cx="1440000" cy="144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E3E3E3"/>
          </a:solidFill>
          <a:ln w="25400">
            <a:solidFill>
              <a:srgbClr val="E3E3E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  <a:endParaRPr sz="3300"/>
          </a:p>
        </p:txBody>
      </p:sp>
      <p:sp>
        <p:nvSpPr>
          <p:cNvPr id="9" name="Shape 96"/>
          <p:cNvSpPr/>
          <p:nvPr/>
        </p:nvSpPr>
        <p:spPr>
          <a:xfrm>
            <a:off x="900000" y="6301312"/>
            <a:ext cx="15921025" cy="1738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12000" cap="all" spc="60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lang="nb-NO" sz="6000" b="1" dirty="0" smtClean="0">
                <a:solidFill>
                  <a:srgbClr val="E3E3E3"/>
                </a:solidFill>
                <a:latin typeface="Lato Regular" panose="020F0502020204030203" pitchFamily="34" charset="0"/>
              </a:rPr>
              <a:t> </a:t>
            </a:r>
            <a:r>
              <a:rPr lang="nb-NO" sz="4800" b="1" dirty="0" smtClean="0">
                <a:solidFill>
                  <a:schemeClr val="tx1"/>
                </a:solidFill>
                <a:latin typeface="Lato Regular" panose="020F0502020204030203" pitchFamily="34" charset="0"/>
              </a:rPr>
              <a:t>hvorfor bli med på felles anskaffelse</a:t>
            </a:r>
            <a:r>
              <a:rPr lang="nb-NO" sz="4800" b="1" dirty="0" smtClean="0">
                <a:solidFill>
                  <a:srgbClr val="E3E3E3"/>
                </a:solidFill>
                <a:latin typeface="Lato Regular" panose="020F0502020204030203" pitchFamily="34" charset="0"/>
              </a:rPr>
              <a:t> </a:t>
            </a:r>
            <a:br>
              <a:rPr lang="nb-NO" sz="4800" b="1" dirty="0" smtClean="0">
                <a:solidFill>
                  <a:srgbClr val="E3E3E3"/>
                </a:solidFill>
                <a:latin typeface="Lato Regular" panose="020F0502020204030203" pitchFamily="34" charset="0"/>
              </a:rPr>
            </a:br>
            <a:endParaRPr sz="4800" b="1" dirty="0">
              <a:solidFill>
                <a:srgbClr val="31ACBB"/>
              </a:solidFill>
              <a:latin typeface="Lato Regular" panose="020F0502020204030203" pitchFamily="34" charset="0"/>
            </a:endParaRPr>
          </a:p>
        </p:txBody>
      </p:sp>
      <p:sp>
        <p:nvSpPr>
          <p:cNvPr id="13" name="Shape 179"/>
          <p:cNvSpPr/>
          <p:nvPr/>
        </p:nvSpPr>
        <p:spPr>
          <a:xfrm>
            <a:off x="1190331" y="7545808"/>
            <a:ext cx="2788363" cy="0"/>
          </a:xfrm>
          <a:prstGeom prst="line">
            <a:avLst/>
          </a:prstGeom>
          <a:ln w="12700">
            <a:solidFill>
              <a:srgbClr val="4A4A4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4400"/>
            </a:pPr>
            <a:endParaRPr sz="3300"/>
          </a:p>
        </p:txBody>
      </p:sp>
      <p:sp>
        <p:nvSpPr>
          <p:cNvPr id="14" name="Shape 564"/>
          <p:cNvSpPr/>
          <p:nvPr/>
        </p:nvSpPr>
        <p:spPr>
          <a:xfrm>
            <a:off x="920247" y="9017522"/>
            <a:ext cx="14649267" cy="507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algn="l">
              <a:lnSpc>
                <a:spcPct val="130000"/>
              </a:lnSpc>
              <a:spcBef>
                <a:spcPts val="2550"/>
              </a:spcBef>
              <a:defRPr sz="3000" spc="59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lang="nb-NO" sz="2400" dirty="0">
              <a:solidFill>
                <a:schemeClr val="bg1"/>
              </a:solidFill>
              <a:latin typeface="Lato Light" panose="020F0302020204030203" pitchFamily="34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131734" y="7875671"/>
            <a:ext cx="15457555" cy="228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defTabSz="91440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kern="1200" dirty="0">
                <a:solidFill>
                  <a:srgbClr val="4A4A4A"/>
                </a:solidFill>
                <a:latin typeface="Calibri"/>
                <a:ea typeface="+mn-ea"/>
                <a:cs typeface="+mn-cs"/>
              </a:rPr>
              <a:t>Kongsbergregionen håndterer </a:t>
            </a:r>
            <a:r>
              <a:rPr lang="nb-NO" kern="1200" dirty="0" smtClean="0">
                <a:solidFill>
                  <a:srgbClr val="4A4A4A"/>
                </a:solidFill>
                <a:latin typeface="Calibri"/>
                <a:ea typeface="+mn-ea"/>
                <a:cs typeface="+mn-cs"/>
              </a:rPr>
              <a:t>anskaffelsesprosessen</a:t>
            </a:r>
            <a:endParaRPr lang="nb-NO" kern="1200" dirty="0">
              <a:solidFill>
                <a:srgbClr val="4A4A4A"/>
              </a:solidFill>
              <a:latin typeface="Calibri"/>
              <a:ea typeface="+mn-ea"/>
              <a:cs typeface="+mn-cs"/>
            </a:endParaRPr>
          </a:p>
          <a:p>
            <a:pPr marL="342900" lvl="0" indent="-342900" algn="l" defTabSz="91440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kern="1200" dirty="0">
                <a:solidFill>
                  <a:srgbClr val="4A4A4A"/>
                </a:solidFill>
                <a:latin typeface="Calibri"/>
                <a:ea typeface="+mn-ea"/>
                <a:cs typeface="+mn-cs"/>
              </a:rPr>
              <a:t>Responssenteret sikrer at løsningene er kompatible med </a:t>
            </a:r>
            <a:r>
              <a:rPr lang="nb-NO" kern="1200" dirty="0" smtClean="0">
                <a:solidFill>
                  <a:srgbClr val="4A4A4A"/>
                </a:solidFill>
                <a:latin typeface="Calibri"/>
                <a:ea typeface="+mn-ea"/>
                <a:cs typeface="+mn-cs"/>
              </a:rPr>
              <a:t>Responssenteret </a:t>
            </a:r>
            <a:endParaRPr lang="nb-NO" kern="1200" dirty="0">
              <a:solidFill>
                <a:srgbClr val="4A4A4A"/>
              </a:solidFill>
              <a:latin typeface="Calibri"/>
              <a:ea typeface="+mn-ea"/>
              <a:cs typeface="+mn-cs"/>
            </a:endParaRPr>
          </a:p>
          <a:p>
            <a:pPr marL="342900" lvl="0" indent="-342900" algn="l" defTabSz="91440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kern="1200" dirty="0">
                <a:solidFill>
                  <a:srgbClr val="4A4A4A"/>
                </a:solidFill>
                <a:latin typeface="Calibri"/>
                <a:ea typeface="+mn-ea"/>
                <a:cs typeface="+mn-cs"/>
              </a:rPr>
              <a:t>Responssenteret sikrer at krav til infrastruktur er i tråd med K-IKT sine anbefalinger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864105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73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/>
        </p:nvGrpSpPr>
        <p:grpSpPr>
          <a:xfrm>
            <a:off x="0" y="11925300"/>
            <a:ext cx="18288000" cy="1790700"/>
            <a:chOff x="0" y="11925300"/>
            <a:chExt cx="18288000" cy="1790700"/>
          </a:xfrm>
        </p:grpSpPr>
        <p:sp>
          <p:nvSpPr>
            <p:cNvPr id="10" name="Rektangel 9"/>
            <p:cNvSpPr/>
            <p:nvPr/>
          </p:nvSpPr>
          <p:spPr>
            <a:xfrm>
              <a:off x="0" y="11925300"/>
              <a:ext cx="18288000" cy="17907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4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8723" y="11925300"/>
              <a:ext cx="6789277" cy="1790700"/>
            </a:xfrm>
            <a:prstGeom prst="rect">
              <a:avLst/>
            </a:prstGeom>
          </p:spPr>
        </p:pic>
      </p:grpSp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5663184"/>
          </a:xfrm>
          <a:prstGeom prst="rect">
            <a:avLst/>
          </a:prstGeom>
        </p:spPr>
      </p:pic>
      <p:sp>
        <p:nvSpPr>
          <p:cNvPr id="15" name="Shape 725"/>
          <p:cNvSpPr>
            <a:spLocks noChangeAspect="1"/>
          </p:cNvSpPr>
          <p:nvPr/>
        </p:nvSpPr>
        <p:spPr>
          <a:xfrm rot="8101909">
            <a:off x="5627407" y="5194884"/>
            <a:ext cx="1440000" cy="144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3738B"/>
          </a:solidFill>
          <a:ln w="25400">
            <a:solidFill>
              <a:srgbClr val="03738B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  <a:endParaRPr sz="3300"/>
          </a:p>
        </p:txBody>
      </p:sp>
      <p:sp>
        <p:nvSpPr>
          <p:cNvPr id="9" name="Shape 96"/>
          <p:cNvSpPr/>
          <p:nvPr/>
        </p:nvSpPr>
        <p:spPr>
          <a:xfrm>
            <a:off x="1030626" y="6499699"/>
            <a:ext cx="11373306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12000" cap="all" spc="60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lang="nb-NO" sz="4800" b="1" dirty="0" smtClean="0">
                <a:solidFill>
                  <a:srgbClr val="E3E3E3"/>
                </a:solidFill>
                <a:latin typeface="Lato Regular" panose="020F0502020204030203" pitchFamily="34" charset="0"/>
              </a:rPr>
              <a:t>Hva innebærer det å bli med</a:t>
            </a:r>
            <a:endParaRPr sz="4800" b="1" dirty="0">
              <a:solidFill>
                <a:srgbClr val="E3E3E3"/>
              </a:solidFill>
              <a:latin typeface="Lato Regular" panose="020F0502020204030203" pitchFamily="34" charset="0"/>
            </a:endParaRPr>
          </a:p>
        </p:txBody>
      </p:sp>
      <p:sp>
        <p:nvSpPr>
          <p:cNvPr id="13" name="Shape 179"/>
          <p:cNvSpPr/>
          <p:nvPr/>
        </p:nvSpPr>
        <p:spPr>
          <a:xfrm>
            <a:off x="1050873" y="7535274"/>
            <a:ext cx="2788363" cy="0"/>
          </a:xfrm>
          <a:prstGeom prst="line">
            <a:avLst/>
          </a:prstGeom>
          <a:ln w="12700">
            <a:solidFill>
              <a:srgbClr val="F8F8F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4400"/>
            </a:pPr>
            <a:endParaRPr sz="3300"/>
          </a:p>
        </p:txBody>
      </p:sp>
      <p:sp>
        <p:nvSpPr>
          <p:cNvPr id="14" name="Shape 564"/>
          <p:cNvSpPr/>
          <p:nvPr/>
        </p:nvSpPr>
        <p:spPr>
          <a:xfrm>
            <a:off x="920247" y="9017522"/>
            <a:ext cx="14649267" cy="507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algn="l">
              <a:lnSpc>
                <a:spcPct val="130000"/>
              </a:lnSpc>
              <a:spcBef>
                <a:spcPts val="2550"/>
              </a:spcBef>
              <a:defRPr sz="3000" spc="59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lang="nb-NO" sz="2400" dirty="0">
              <a:solidFill>
                <a:schemeClr val="bg1"/>
              </a:solidFill>
              <a:latin typeface="Lato Light" panose="020F0302020204030203" pitchFamily="34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030626" y="7874395"/>
            <a:ext cx="16778400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Kan ikke ha konkurrerende rammeavtale på digitalt pasientvarslingsanlegg, trygghetsalarm eller sensorteknologi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Forpliktes til å benytte avtalen ved anskaffelser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Anskaffelsesprosessen håndteres internt i Kongsbergregionen, men mulighet for å oppnevne kontaktperson</a:t>
            </a:r>
            <a:endParaRPr kumimoji="0" lang="nb-NO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327328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4"/>
            <a:ext cx="13800561" cy="13713215"/>
          </a:xfrm>
        </p:spPr>
      </p:pic>
      <p:sp>
        <p:nvSpPr>
          <p:cNvPr id="520" name="Shape 520"/>
          <p:cNvSpPr/>
          <p:nvPr/>
        </p:nvSpPr>
        <p:spPr>
          <a:xfrm>
            <a:off x="3270703" y="8060495"/>
            <a:ext cx="2656175" cy="5847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50000" cap="all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lang="nb-NO" sz="37499" dirty="0" smtClean="0">
                <a:solidFill>
                  <a:srgbClr val="FFFFFF">
                    <a:alpha val="20000"/>
                  </a:srgbClr>
                </a:solidFill>
              </a:rPr>
              <a:t>S</a:t>
            </a:r>
            <a:endParaRPr sz="37499" dirty="0">
              <a:solidFill>
                <a:srgbClr val="FFFFFF">
                  <a:alpha val="20000"/>
                </a:srgbClr>
              </a:solidFill>
            </a:endParaRPr>
          </a:p>
        </p:txBody>
      </p:sp>
      <p:sp>
        <p:nvSpPr>
          <p:cNvPr id="522" name="Shape 522"/>
          <p:cNvSpPr/>
          <p:nvPr/>
        </p:nvSpPr>
        <p:spPr>
          <a:xfrm>
            <a:off x="4808483" y="11696641"/>
            <a:ext cx="5036636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8000" cap="all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lang="nb-NO" sz="6000" dirty="0" smtClean="0"/>
              <a:t>Samarbeid?</a:t>
            </a:r>
            <a:endParaRPr sz="6000" dirty="0"/>
          </a:p>
        </p:txBody>
      </p:sp>
      <p:sp>
        <p:nvSpPr>
          <p:cNvPr id="536" name="Shape 536"/>
          <p:cNvSpPr/>
          <p:nvPr/>
        </p:nvSpPr>
        <p:spPr>
          <a:xfrm rot="8100000">
            <a:off x="14280775" y="8298862"/>
            <a:ext cx="850319" cy="4251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51" y="0"/>
                </a:moveTo>
                <a:lnTo>
                  <a:pt x="21600" y="21600"/>
                </a:lnTo>
                <a:lnTo>
                  <a:pt x="0" y="21524"/>
                </a:lnTo>
                <a:lnTo>
                  <a:pt x="10751" y="0"/>
                </a:lnTo>
                <a:close/>
              </a:path>
            </a:pathLst>
          </a:custGeom>
          <a:solidFill>
            <a:srgbClr val="31ACB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 sz="3300"/>
          </a:p>
        </p:txBody>
      </p:sp>
      <p:sp>
        <p:nvSpPr>
          <p:cNvPr id="27" name="Shape 677"/>
          <p:cNvSpPr/>
          <p:nvPr/>
        </p:nvSpPr>
        <p:spPr>
          <a:xfrm rot="5400000">
            <a:off x="7812539" y="3232832"/>
            <a:ext cx="13716000" cy="7250335"/>
          </a:xfrm>
          <a:prstGeom prst="rect">
            <a:avLst/>
          </a:prstGeom>
          <a:solidFill>
            <a:srgbClr val="03738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700"/>
          </a:p>
        </p:txBody>
      </p:sp>
      <p:sp>
        <p:nvSpPr>
          <p:cNvPr id="29" name="Shape 725"/>
          <p:cNvSpPr>
            <a:spLocks noChangeAspect="1"/>
          </p:cNvSpPr>
          <p:nvPr/>
        </p:nvSpPr>
        <p:spPr>
          <a:xfrm rot="2694791">
            <a:off x="10564951" y="11476778"/>
            <a:ext cx="1440000" cy="144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3738B"/>
          </a:solidFill>
          <a:ln w="25400">
            <a:solidFill>
              <a:srgbClr val="03738B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  <a:endParaRPr sz="3300"/>
          </a:p>
        </p:txBody>
      </p:sp>
      <p:sp>
        <p:nvSpPr>
          <p:cNvPr id="8" name="Shape 96"/>
          <p:cNvSpPr/>
          <p:nvPr/>
        </p:nvSpPr>
        <p:spPr>
          <a:xfrm>
            <a:off x="11515875" y="780851"/>
            <a:ext cx="3063339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12000" cap="all" spc="60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lang="nb-NO" sz="4000" b="1" dirty="0" smtClean="0">
                <a:solidFill>
                  <a:srgbClr val="E3E3E3"/>
                </a:solidFill>
                <a:latin typeface="Lato Regular" panose="020F0502020204030203" pitchFamily="34" charset="0"/>
              </a:rPr>
              <a:t>spørsmål</a:t>
            </a:r>
            <a:endParaRPr sz="4000" b="1" dirty="0">
              <a:solidFill>
                <a:srgbClr val="E3E3E3"/>
              </a:solidFill>
              <a:latin typeface="Lato Regular" panose="020F0502020204030203" pitchFamily="34" charset="0"/>
            </a:endParaRPr>
          </a:p>
        </p:txBody>
      </p:sp>
      <p:sp>
        <p:nvSpPr>
          <p:cNvPr id="9" name="文本框 9"/>
          <p:cNvSpPr txBox="1"/>
          <p:nvPr/>
        </p:nvSpPr>
        <p:spPr>
          <a:xfrm>
            <a:off x="11605834" y="2254200"/>
            <a:ext cx="5946760" cy="829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514350" lvl="0" indent="-514350" algn="l" defTabSz="914400" hangingPunct="1">
              <a:spcBef>
                <a:spcPct val="20000"/>
              </a:spcBef>
              <a:buFont typeface="+mj-lt"/>
              <a:buAutoNum type="arabicPeriod"/>
            </a:pPr>
            <a:r>
              <a:rPr lang="nb-NO" sz="3000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Hva skal til for at det er aktuelt for kommuner utenfor Kongsbergregionen å delta i anskaffelsen 1. mars</a:t>
            </a:r>
            <a:r>
              <a:rPr lang="nb-NO" sz="3000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?</a:t>
            </a:r>
            <a:br>
              <a:rPr lang="nb-NO" sz="3000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</a:br>
            <a:endParaRPr lang="nb-NO" sz="3000" kern="12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  <a:p>
            <a:pPr marL="514350" lvl="0" indent="-514350" algn="l" defTabSz="914400" hangingPunct="1">
              <a:spcBef>
                <a:spcPct val="20000"/>
              </a:spcBef>
              <a:buFont typeface="+mj-lt"/>
              <a:buAutoNum type="arabicPeriod"/>
            </a:pPr>
            <a:r>
              <a:rPr lang="nb-NO" sz="3000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Hvilke forpliktelser eller bidrag vil være avgjørende for at det skal være gjennomførbart for kommunen å forplikte seg til avtalen</a:t>
            </a:r>
            <a:r>
              <a:rPr lang="nb-NO" sz="3000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?</a:t>
            </a:r>
            <a:br>
              <a:rPr lang="nb-NO" sz="3000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</a:br>
            <a:endParaRPr lang="nb-NO" sz="3000" kern="12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  <a:p>
            <a:pPr marL="514350" lvl="0" indent="-514350" algn="l" defTabSz="914400" hangingPunct="1">
              <a:spcBef>
                <a:spcPct val="20000"/>
              </a:spcBef>
              <a:buFont typeface="+mj-lt"/>
              <a:buAutoNum type="arabicPeriod"/>
            </a:pPr>
            <a:r>
              <a:rPr lang="nb-NO" sz="3000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Hvordan ønsker kommunen å involveres i videre arbeid</a:t>
            </a:r>
            <a:r>
              <a:rPr lang="nb-NO" sz="3000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?</a:t>
            </a:r>
            <a:br>
              <a:rPr lang="nb-NO" sz="3000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</a:br>
            <a:endParaRPr lang="nb-NO" sz="3000" kern="12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  <a:p>
            <a:pPr marL="514350" lvl="0" indent="-514350" algn="l" defTabSz="914400" hangingPunct="1">
              <a:spcBef>
                <a:spcPct val="20000"/>
              </a:spcBef>
              <a:buFont typeface="+mj-lt"/>
              <a:buAutoNum type="arabicPeriod"/>
            </a:pPr>
            <a:r>
              <a:rPr lang="nb-NO" sz="3000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Kravene til løsning på institusjon er ut fra K-IKT sin veileder, er dette en utfordring?</a:t>
            </a:r>
          </a:p>
        </p:txBody>
      </p:sp>
      <p:sp>
        <p:nvSpPr>
          <p:cNvPr id="10" name="Shape 179"/>
          <p:cNvSpPr/>
          <p:nvPr/>
        </p:nvSpPr>
        <p:spPr>
          <a:xfrm>
            <a:off x="11605834" y="1824041"/>
            <a:ext cx="2788363" cy="0"/>
          </a:xfrm>
          <a:prstGeom prst="line">
            <a:avLst/>
          </a:prstGeom>
          <a:ln w="12700">
            <a:solidFill>
              <a:srgbClr val="F8F8F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4400"/>
            </a:pPr>
            <a:endParaRPr sz="3300"/>
          </a:p>
        </p:txBody>
      </p:sp>
    </p:spTree>
    <p:extLst>
      <p:ext uri="{BB962C8B-B14F-4D97-AF65-F5344CB8AC3E}">
        <p14:creationId xmlns:p14="http://schemas.microsoft.com/office/powerpoint/2010/main" val="944103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/>
          <p:nvPr/>
        </p:nvSpPr>
        <p:spPr>
          <a:xfrm>
            <a:off x="5067561" y="3742238"/>
            <a:ext cx="8152874" cy="1346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1000" cap="all" spc="1650">
                <a:solidFill>
                  <a:srgbClr val="C9C3B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nb-NO" sz="8250" dirty="0" err="1" smtClean="0">
                <a:solidFill>
                  <a:srgbClr val="03738B"/>
                </a:solidFill>
              </a:rPr>
              <a:t>Intelecom</a:t>
            </a:r>
            <a:endParaRPr sz="8250" dirty="0">
              <a:solidFill>
                <a:srgbClr val="03738B"/>
              </a:solidFill>
            </a:endParaRPr>
          </a:p>
        </p:txBody>
      </p:sp>
      <p:sp>
        <p:nvSpPr>
          <p:cNvPr id="791" name="Shape 791"/>
          <p:cNvSpPr/>
          <p:nvPr/>
        </p:nvSpPr>
        <p:spPr>
          <a:xfrm>
            <a:off x="7474468" y="8016011"/>
            <a:ext cx="3339056" cy="56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600" cap="all" spc="52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nb-NO" sz="3200" dirty="0" smtClean="0">
                <a:solidFill>
                  <a:srgbClr val="5E5E5E"/>
                </a:solidFill>
              </a:rPr>
              <a:t>Henry </a:t>
            </a:r>
            <a:r>
              <a:rPr lang="nb-NO" sz="3200" dirty="0" err="1" smtClean="0">
                <a:solidFill>
                  <a:srgbClr val="5E5E5E"/>
                </a:solidFill>
              </a:rPr>
              <a:t>ford</a:t>
            </a:r>
            <a:endParaRPr sz="3200" dirty="0">
              <a:solidFill>
                <a:srgbClr val="5E5E5E"/>
              </a:solidFill>
            </a:endParaRPr>
          </a:p>
        </p:txBody>
      </p:sp>
      <p:sp>
        <p:nvSpPr>
          <p:cNvPr id="792" name="Shape 792"/>
          <p:cNvSpPr/>
          <p:nvPr/>
        </p:nvSpPr>
        <p:spPr>
          <a:xfrm rot="18900000">
            <a:off x="8953098" y="5368590"/>
            <a:ext cx="381798" cy="381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3738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  <a:endParaRPr sz="3300">
              <a:solidFill>
                <a:srgbClr val="03738B"/>
              </a:solidFill>
            </a:endParaRPr>
          </a:p>
        </p:txBody>
      </p:sp>
      <p:sp>
        <p:nvSpPr>
          <p:cNvPr id="793" name="Shape 793"/>
          <p:cNvSpPr/>
          <p:nvPr/>
        </p:nvSpPr>
        <p:spPr>
          <a:xfrm>
            <a:off x="2260708" y="6456414"/>
            <a:ext cx="13766589" cy="938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r>
              <a:rPr lang="nb-NO" sz="2800" i="1" spc="440" dirty="0">
                <a:solidFill>
                  <a:srgbClr val="5E5E5E"/>
                </a:solidFill>
                <a:latin typeface="Lato Regular"/>
                <a:ea typeface="Lato Regular"/>
                <a:cs typeface="Lato Regular"/>
              </a:rPr>
              <a:t>«Å komme sammen er begynnelsen. Å holde sammen er framgang. </a:t>
            </a:r>
            <a:br>
              <a:rPr lang="nb-NO" sz="2800" i="1" spc="440" dirty="0">
                <a:solidFill>
                  <a:srgbClr val="5E5E5E"/>
                </a:solidFill>
                <a:latin typeface="Lato Regular"/>
                <a:ea typeface="Lato Regular"/>
                <a:cs typeface="Lato Regular"/>
              </a:rPr>
            </a:br>
            <a:r>
              <a:rPr lang="nb-NO" sz="2800" i="1" spc="440" dirty="0">
                <a:solidFill>
                  <a:srgbClr val="5E5E5E"/>
                </a:solidFill>
                <a:latin typeface="Lato Regular"/>
                <a:ea typeface="Lato Regular"/>
                <a:cs typeface="Lato Regular"/>
              </a:rPr>
              <a:t>Å arbeide sammen er suksess»</a:t>
            </a:r>
            <a:endParaRPr sz="2800" i="1" spc="440" dirty="0">
              <a:solidFill>
                <a:srgbClr val="5E5E5E"/>
              </a:solidFill>
              <a:latin typeface="Lato Regular"/>
              <a:ea typeface="Lato Regular"/>
              <a:cs typeface="Lato Regular"/>
            </a:endParaRPr>
          </a:p>
        </p:txBody>
      </p:sp>
      <p:grpSp>
        <p:nvGrpSpPr>
          <p:cNvPr id="9" name="Gruppe 8"/>
          <p:cNvGrpSpPr/>
          <p:nvPr/>
        </p:nvGrpSpPr>
        <p:grpSpPr>
          <a:xfrm>
            <a:off x="0" y="11925300"/>
            <a:ext cx="18288000" cy="1790700"/>
            <a:chOff x="0" y="11925300"/>
            <a:chExt cx="18288000" cy="1790700"/>
          </a:xfrm>
        </p:grpSpPr>
        <p:sp>
          <p:nvSpPr>
            <p:cNvPr id="10" name="Rektangel 9"/>
            <p:cNvSpPr/>
            <p:nvPr/>
          </p:nvSpPr>
          <p:spPr>
            <a:xfrm>
              <a:off x="0" y="11925300"/>
              <a:ext cx="18288000" cy="17907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4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8723" y="11925300"/>
              <a:ext cx="6789277" cy="1790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72503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/>
          <p:nvPr/>
        </p:nvSpPr>
        <p:spPr>
          <a:xfrm>
            <a:off x="6783574" y="3742238"/>
            <a:ext cx="4720844" cy="1346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1000" cap="all" spc="1650">
                <a:solidFill>
                  <a:srgbClr val="C9C3B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nb-NO" sz="8250" dirty="0" smtClean="0">
                <a:solidFill>
                  <a:srgbClr val="03738B"/>
                </a:solidFill>
              </a:rPr>
              <a:t>pause</a:t>
            </a:r>
            <a:endParaRPr sz="8250" dirty="0">
              <a:solidFill>
                <a:srgbClr val="03738B"/>
              </a:solidFill>
            </a:endParaRPr>
          </a:p>
        </p:txBody>
      </p:sp>
      <p:sp>
        <p:nvSpPr>
          <p:cNvPr id="791" name="Shape 791"/>
          <p:cNvSpPr/>
          <p:nvPr/>
        </p:nvSpPr>
        <p:spPr>
          <a:xfrm>
            <a:off x="7474468" y="8016011"/>
            <a:ext cx="3339056" cy="56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600" cap="all" spc="52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nb-NO" sz="3200" dirty="0" smtClean="0">
                <a:solidFill>
                  <a:srgbClr val="5E5E5E"/>
                </a:solidFill>
              </a:rPr>
              <a:t>Henry </a:t>
            </a:r>
            <a:r>
              <a:rPr lang="nb-NO" sz="3200" dirty="0" err="1" smtClean="0">
                <a:solidFill>
                  <a:srgbClr val="5E5E5E"/>
                </a:solidFill>
              </a:rPr>
              <a:t>ford</a:t>
            </a:r>
            <a:endParaRPr sz="3200" dirty="0">
              <a:solidFill>
                <a:srgbClr val="5E5E5E"/>
              </a:solidFill>
            </a:endParaRPr>
          </a:p>
        </p:txBody>
      </p:sp>
      <p:sp>
        <p:nvSpPr>
          <p:cNvPr id="792" name="Shape 792"/>
          <p:cNvSpPr/>
          <p:nvPr/>
        </p:nvSpPr>
        <p:spPr>
          <a:xfrm rot="18900000">
            <a:off x="8953098" y="5368590"/>
            <a:ext cx="381798" cy="381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3738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  <a:endParaRPr sz="3300">
              <a:solidFill>
                <a:srgbClr val="03738B"/>
              </a:solidFill>
            </a:endParaRPr>
          </a:p>
        </p:txBody>
      </p:sp>
      <p:sp>
        <p:nvSpPr>
          <p:cNvPr id="793" name="Shape 793"/>
          <p:cNvSpPr/>
          <p:nvPr/>
        </p:nvSpPr>
        <p:spPr>
          <a:xfrm>
            <a:off x="2260708" y="6456414"/>
            <a:ext cx="13766589" cy="938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r>
              <a:rPr lang="nb-NO" sz="2800" i="1" spc="440" dirty="0">
                <a:solidFill>
                  <a:srgbClr val="5E5E5E"/>
                </a:solidFill>
                <a:latin typeface="Lato Regular"/>
                <a:ea typeface="Lato Regular"/>
                <a:cs typeface="Lato Regular"/>
              </a:rPr>
              <a:t>«Å komme sammen er begynnelsen. Å holde sammen er framgang. </a:t>
            </a:r>
            <a:br>
              <a:rPr lang="nb-NO" sz="2800" i="1" spc="440" dirty="0">
                <a:solidFill>
                  <a:srgbClr val="5E5E5E"/>
                </a:solidFill>
                <a:latin typeface="Lato Regular"/>
                <a:ea typeface="Lato Regular"/>
                <a:cs typeface="Lato Regular"/>
              </a:rPr>
            </a:br>
            <a:r>
              <a:rPr lang="nb-NO" sz="2800" i="1" spc="440" dirty="0">
                <a:solidFill>
                  <a:srgbClr val="5E5E5E"/>
                </a:solidFill>
                <a:latin typeface="Lato Regular"/>
                <a:ea typeface="Lato Regular"/>
                <a:cs typeface="Lato Regular"/>
              </a:rPr>
              <a:t>Å arbeide sammen er suksess»</a:t>
            </a:r>
            <a:endParaRPr sz="2800" i="1" spc="440" dirty="0">
              <a:solidFill>
                <a:srgbClr val="5E5E5E"/>
              </a:solidFill>
              <a:latin typeface="Lato Regular"/>
              <a:ea typeface="Lato Regular"/>
              <a:cs typeface="Lato Regular"/>
            </a:endParaRPr>
          </a:p>
        </p:txBody>
      </p:sp>
      <p:grpSp>
        <p:nvGrpSpPr>
          <p:cNvPr id="9" name="Gruppe 8"/>
          <p:cNvGrpSpPr/>
          <p:nvPr/>
        </p:nvGrpSpPr>
        <p:grpSpPr>
          <a:xfrm>
            <a:off x="0" y="11925300"/>
            <a:ext cx="18288000" cy="1790700"/>
            <a:chOff x="0" y="11925300"/>
            <a:chExt cx="18288000" cy="1790700"/>
          </a:xfrm>
        </p:grpSpPr>
        <p:sp>
          <p:nvSpPr>
            <p:cNvPr id="10" name="Rektangel 9"/>
            <p:cNvSpPr/>
            <p:nvPr/>
          </p:nvSpPr>
          <p:spPr>
            <a:xfrm>
              <a:off x="0" y="11925300"/>
              <a:ext cx="18288000" cy="17907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4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8723" y="11925300"/>
              <a:ext cx="6789277" cy="1790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12012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73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793"/>
          <p:cNvSpPr/>
          <p:nvPr/>
        </p:nvSpPr>
        <p:spPr>
          <a:xfrm>
            <a:off x="1253601" y="5438274"/>
            <a:ext cx="14034525" cy="1820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defRPr sz="2200" cap="all" spc="440">
                <a:solidFill>
                  <a:srgbClr val="C9C3B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lang="nb-NO" sz="2800" i="1" cap="none" dirty="0">
              <a:solidFill>
                <a:schemeClr val="bg1"/>
              </a:solidFill>
            </a:endParaRPr>
          </a:p>
        </p:txBody>
      </p:sp>
      <p:grpSp>
        <p:nvGrpSpPr>
          <p:cNvPr id="9" name="Gruppe 8"/>
          <p:cNvGrpSpPr/>
          <p:nvPr/>
        </p:nvGrpSpPr>
        <p:grpSpPr>
          <a:xfrm>
            <a:off x="0" y="11925300"/>
            <a:ext cx="18288000" cy="1790700"/>
            <a:chOff x="0" y="11925300"/>
            <a:chExt cx="18288000" cy="1790700"/>
          </a:xfrm>
        </p:grpSpPr>
        <p:sp>
          <p:nvSpPr>
            <p:cNvPr id="10" name="Rektangel 9"/>
            <p:cNvSpPr/>
            <p:nvPr/>
          </p:nvSpPr>
          <p:spPr>
            <a:xfrm>
              <a:off x="0" y="11925300"/>
              <a:ext cx="18288000" cy="17907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4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8723" y="11925300"/>
              <a:ext cx="6789277" cy="1790700"/>
            </a:xfrm>
            <a:prstGeom prst="rect">
              <a:avLst/>
            </a:prstGeom>
          </p:spPr>
        </p:pic>
      </p:grpSp>
      <p:sp>
        <p:nvSpPr>
          <p:cNvPr id="2" name="Rektangel 1"/>
          <p:cNvSpPr/>
          <p:nvPr/>
        </p:nvSpPr>
        <p:spPr>
          <a:xfrm>
            <a:off x="2670913" y="3325649"/>
            <a:ext cx="14083664" cy="604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228600" algn="l" defTabSz="91440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2800" kern="1200" dirty="0" smtClean="0">
                <a:solidFill>
                  <a:schemeClr val="bg1"/>
                </a:solidFill>
                <a:latin typeface="Lato Regular"/>
                <a:ea typeface="+mn-ea"/>
                <a:cs typeface="+mn-cs"/>
              </a:rPr>
              <a:t>10.00</a:t>
            </a:r>
            <a:r>
              <a:rPr lang="nb-NO" sz="2800" kern="1200" dirty="0">
                <a:solidFill>
                  <a:schemeClr val="bg1"/>
                </a:solidFill>
                <a:latin typeface="Lato Regular"/>
                <a:ea typeface="+mn-ea"/>
                <a:cs typeface="+mn-cs"/>
              </a:rPr>
              <a:t>		Velkommen, v/Håvard Fossbakken, daglig leder Kongsbergregionen</a:t>
            </a:r>
          </a:p>
          <a:p>
            <a:pPr marL="228600" lvl="0" indent="-228600" algn="l" defTabSz="91440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2800" kern="1200" dirty="0">
                <a:solidFill>
                  <a:schemeClr val="bg1"/>
                </a:solidFill>
                <a:latin typeface="Lato Regular"/>
                <a:ea typeface="+mn-ea"/>
                <a:cs typeface="+mn-cs"/>
              </a:rPr>
              <a:t>10.05		Om Responssenteret og mål for anskaffelsen ved Camilla </a:t>
            </a:r>
            <a:r>
              <a:rPr lang="nb-NO" sz="2800" kern="1200" dirty="0" smtClean="0">
                <a:solidFill>
                  <a:schemeClr val="bg1"/>
                </a:solidFill>
                <a:latin typeface="Lato Regular"/>
                <a:ea typeface="+mn-ea"/>
                <a:cs typeface="+mn-cs"/>
              </a:rPr>
              <a:t>Lobben</a:t>
            </a:r>
            <a:endParaRPr lang="nb-NO" sz="2800" kern="1200" dirty="0">
              <a:solidFill>
                <a:schemeClr val="bg1"/>
              </a:solidFill>
              <a:latin typeface="Lato Regular"/>
              <a:ea typeface="+mn-ea"/>
              <a:cs typeface="+mn-cs"/>
            </a:endParaRPr>
          </a:p>
          <a:p>
            <a:pPr marL="228600" lvl="0" indent="-228600" algn="l" defTabSz="91440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2800" kern="1200" dirty="0">
                <a:solidFill>
                  <a:schemeClr val="bg1"/>
                </a:solidFill>
                <a:latin typeface="Lato Regular"/>
                <a:ea typeface="+mn-ea"/>
                <a:cs typeface="+mn-cs"/>
              </a:rPr>
              <a:t>10.20		Om responsløsningen ved </a:t>
            </a:r>
            <a:r>
              <a:rPr lang="nb-NO" sz="2800" kern="1200" dirty="0" err="1">
                <a:solidFill>
                  <a:schemeClr val="bg1"/>
                </a:solidFill>
                <a:latin typeface="Lato Regular"/>
                <a:ea typeface="+mn-ea"/>
                <a:cs typeface="+mn-cs"/>
              </a:rPr>
              <a:t>Intelecom</a:t>
            </a:r>
            <a:r>
              <a:rPr lang="nb-NO" sz="2800" kern="1200" dirty="0">
                <a:solidFill>
                  <a:schemeClr val="bg1"/>
                </a:solidFill>
                <a:latin typeface="Lato Regular"/>
                <a:ea typeface="+mn-ea"/>
                <a:cs typeface="+mn-cs"/>
              </a:rPr>
              <a:t> 	</a:t>
            </a:r>
          </a:p>
          <a:p>
            <a:pPr marL="228600" lvl="0" indent="-228600" algn="l" defTabSz="91440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2800" kern="1200" dirty="0">
                <a:solidFill>
                  <a:schemeClr val="bg1"/>
                </a:solidFill>
                <a:latin typeface="Lato Regular"/>
                <a:ea typeface="+mn-ea"/>
                <a:cs typeface="+mn-cs"/>
              </a:rPr>
              <a:t>10.40		Om anskaffelsesprosessen: Strategiske valg og alternativer, v/Lobben</a:t>
            </a:r>
          </a:p>
          <a:p>
            <a:pPr marL="228600" lvl="0" indent="-228600" algn="l" defTabSz="91440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2800" kern="1200" dirty="0">
                <a:solidFill>
                  <a:schemeClr val="bg1"/>
                </a:solidFill>
                <a:latin typeface="Lato Regular"/>
                <a:ea typeface="+mn-ea"/>
                <a:cs typeface="+mn-cs"/>
              </a:rPr>
              <a:t>11.00		</a:t>
            </a:r>
            <a:r>
              <a:rPr lang="nb-NO" sz="2800" kern="1200" dirty="0" smtClean="0">
                <a:solidFill>
                  <a:schemeClr val="bg1"/>
                </a:solidFill>
                <a:latin typeface="Lato Regular"/>
                <a:ea typeface="+mn-ea"/>
                <a:cs typeface="+mn-cs"/>
              </a:rPr>
              <a:t>Pause</a:t>
            </a:r>
            <a:endParaRPr lang="nb-NO" sz="2800" kern="1200" dirty="0">
              <a:solidFill>
                <a:schemeClr val="bg1"/>
              </a:solidFill>
              <a:latin typeface="Lato Regular"/>
              <a:ea typeface="+mn-ea"/>
              <a:cs typeface="+mn-cs"/>
            </a:endParaRPr>
          </a:p>
          <a:p>
            <a:pPr marL="228600" lvl="0" indent="-228600" algn="l" defTabSz="91440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2800" kern="1200" dirty="0">
                <a:solidFill>
                  <a:schemeClr val="bg1"/>
                </a:solidFill>
                <a:latin typeface="Lato Regular"/>
                <a:ea typeface="+mn-ea"/>
                <a:cs typeface="+mn-cs"/>
              </a:rPr>
              <a:t>11.10		Kort presentasjon av leverandørene</a:t>
            </a:r>
          </a:p>
          <a:p>
            <a:pPr marL="228600" lvl="0" indent="-228600" algn="l" defTabSz="91440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2800" kern="1200" dirty="0">
                <a:solidFill>
                  <a:schemeClr val="bg1"/>
                </a:solidFill>
                <a:latin typeface="Lato Regular"/>
                <a:ea typeface="+mn-ea"/>
                <a:cs typeface="+mn-cs"/>
              </a:rPr>
              <a:t>11.20		</a:t>
            </a:r>
            <a:r>
              <a:rPr lang="nb-NO" sz="2800" kern="1200" dirty="0" smtClean="0">
                <a:solidFill>
                  <a:schemeClr val="bg1"/>
                </a:solidFill>
                <a:latin typeface="Lato Regular"/>
                <a:ea typeface="+mn-ea"/>
                <a:cs typeface="+mn-cs"/>
              </a:rPr>
              <a:t>Plenumsdialog </a:t>
            </a:r>
            <a:endParaRPr lang="nb-NO" sz="2800" kern="1200" dirty="0">
              <a:solidFill>
                <a:schemeClr val="bg1"/>
              </a:solidFill>
              <a:latin typeface="Lato Regular"/>
              <a:ea typeface="+mn-ea"/>
              <a:cs typeface="+mn-cs"/>
            </a:endParaRPr>
          </a:p>
          <a:p>
            <a:pPr marL="228600" lvl="0" indent="-228600" algn="l" defTabSz="91440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2800" kern="1200" dirty="0">
                <a:solidFill>
                  <a:schemeClr val="bg1"/>
                </a:solidFill>
                <a:latin typeface="Lato Regular"/>
                <a:ea typeface="+mn-ea"/>
                <a:cs typeface="+mn-cs"/>
              </a:rPr>
              <a:t>12.30		Lunsj </a:t>
            </a:r>
          </a:p>
          <a:p>
            <a:pPr marL="228600" lvl="0" indent="-228600" algn="l" defTabSz="91440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2800" kern="1200" dirty="0">
                <a:solidFill>
                  <a:schemeClr val="bg1"/>
                </a:solidFill>
                <a:latin typeface="Lato Regular"/>
                <a:ea typeface="+mn-ea"/>
                <a:cs typeface="+mn-cs"/>
              </a:rPr>
              <a:t>13.00		Plenumsoppsummering</a:t>
            </a:r>
          </a:p>
          <a:p>
            <a:pPr marL="228600" lvl="0" indent="-228600" algn="l" defTabSz="91440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2800" kern="1200" dirty="0">
                <a:solidFill>
                  <a:schemeClr val="bg1"/>
                </a:solidFill>
                <a:latin typeface="Lato Regular"/>
                <a:ea typeface="+mn-ea"/>
                <a:cs typeface="+mn-cs"/>
              </a:rPr>
              <a:t>13.30- 14.00	Avslutter dagen med leverandørene, oppsummering veien videre</a:t>
            </a:r>
          </a:p>
          <a:p>
            <a:pPr marL="228600" lvl="0" indent="-228600" algn="l" defTabSz="91440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2800" kern="1200" dirty="0">
                <a:solidFill>
                  <a:schemeClr val="bg1"/>
                </a:solidFill>
                <a:latin typeface="Lato Regular"/>
                <a:ea typeface="+mn-ea"/>
                <a:cs typeface="+mn-cs"/>
              </a:rPr>
              <a:t>14.00-15.00	Plenumsdiskusjon og oppsummering for kommuner v/Lobben</a:t>
            </a:r>
          </a:p>
          <a:p>
            <a:pPr marL="228600" lvl="0" indent="-228600" algn="l" defTabSz="91440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nb-NO" sz="2000" kern="1200" dirty="0">
              <a:solidFill>
                <a:prstClr val="black"/>
              </a:solidFill>
              <a:latin typeface="Lat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4824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/>
          <p:nvPr/>
        </p:nvSpPr>
        <p:spPr>
          <a:xfrm>
            <a:off x="3455743" y="3742238"/>
            <a:ext cx="11376512" cy="1346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1000" cap="all" spc="1650">
                <a:solidFill>
                  <a:srgbClr val="C9C3B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nb-NO" sz="8250" dirty="0" smtClean="0">
                <a:solidFill>
                  <a:srgbClr val="03738B"/>
                </a:solidFill>
              </a:rPr>
              <a:t>Leverandører</a:t>
            </a:r>
            <a:endParaRPr sz="8250" dirty="0">
              <a:solidFill>
                <a:srgbClr val="03738B"/>
              </a:solidFill>
            </a:endParaRPr>
          </a:p>
        </p:txBody>
      </p:sp>
      <p:sp>
        <p:nvSpPr>
          <p:cNvPr id="791" name="Shape 791"/>
          <p:cNvSpPr/>
          <p:nvPr/>
        </p:nvSpPr>
        <p:spPr>
          <a:xfrm>
            <a:off x="9105488" y="8016011"/>
            <a:ext cx="77009" cy="56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600" cap="all" spc="52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sz="3200" dirty="0">
              <a:solidFill>
                <a:srgbClr val="5E5E5E"/>
              </a:solidFill>
            </a:endParaRPr>
          </a:p>
        </p:txBody>
      </p:sp>
      <p:sp>
        <p:nvSpPr>
          <p:cNvPr id="792" name="Shape 792"/>
          <p:cNvSpPr/>
          <p:nvPr/>
        </p:nvSpPr>
        <p:spPr>
          <a:xfrm rot="18900000">
            <a:off x="8953098" y="5368590"/>
            <a:ext cx="381798" cy="381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3738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  <a:endParaRPr sz="3300">
              <a:solidFill>
                <a:srgbClr val="03738B"/>
              </a:solidFill>
            </a:endParaRPr>
          </a:p>
        </p:txBody>
      </p:sp>
      <p:sp>
        <p:nvSpPr>
          <p:cNvPr id="793" name="Shape 793"/>
          <p:cNvSpPr/>
          <p:nvPr/>
        </p:nvSpPr>
        <p:spPr>
          <a:xfrm>
            <a:off x="6035297" y="6671858"/>
            <a:ext cx="6217408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r>
              <a:rPr lang="nb-NO" sz="2800" i="1" spc="440" dirty="0" smtClean="0">
                <a:solidFill>
                  <a:srgbClr val="5E5E5E"/>
                </a:solidFill>
                <a:latin typeface="Lato Regular"/>
                <a:ea typeface="Lato Regular"/>
                <a:cs typeface="Lato Regular"/>
              </a:rPr>
              <a:t>Kort presentasjon- produkter</a:t>
            </a:r>
            <a:endParaRPr sz="2800" i="1" spc="440" dirty="0">
              <a:solidFill>
                <a:srgbClr val="5E5E5E"/>
              </a:solidFill>
              <a:latin typeface="Lato Regular"/>
              <a:ea typeface="Lato Regular"/>
              <a:cs typeface="Lato Regular"/>
            </a:endParaRPr>
          </a:p>
        </p:txBody>
      </p:sp>
      <p:grpSp>
        <p:nvGrpSpPr>
          <p:cNvPr id="9" name="Gruppe 8"/>
          <p:cNvGrpSpPr/>
          <p:nvPr/>
        </p:nvGrpSpPr>
        <p:grpSpPr>
          <a:xfrm>
            <a:off x="0" y="11925300"/>
            <a:ext cx="18288000" cy="1790700"/>
            <a:chOff x="0" y="11925300"/>
            <a:chExt cx="18288000" cy="1790700"/>
          </a:xfrm>
        </p:grpSpPr>
        <p:sp>
          <p:nvSpPr>
            <p:cNvPr id="10" name="Rektangel 9"/>
            <p:cNvSpPr/>
            <p:nvPr/>
          </p:nvSpPr>
          <p:spPr>
            <a:xfrm>
              <a:off x="0" y="11925300"/>
              <a:ext cx="18288000" cy="17907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4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8723" y="11925300"/>
              <a:ext cx="6789277" cy="1790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55429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/>
          <p:nvPr/>
        </p:nvSpPr>
        <p:spPr>
          <a:xfrm>
            <a:off x="3174414" y="3742238"/>
            <a:ext cx="11939167" cy="1346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1000" cap="all" spc="1650">
                <a:solidFill>
                  <a:srgbClr val="C9C3B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nb-NO" sz="8250" dirty="0" smtClean="0">
                <a:solidFill>
                  <a:srgbClr val="03738B"/>
                </a:solidFill>
              </a:rPr>
              <a:t>plenumsdialog</a:t>
            </a:r>
            <a:endParaRPr sz="8250" dirty="0">
              <a:solidFill>
                <a:srgbClr val="03738B"/>
              </a:solidFill>
            </a:endParaRPr>
          </a:p>
        </p:txBody>
      </p:sp>
      <p:sp>
        <p:nvSpPr>
          <p:cNvPr id="791" name="Shape 791"/>
          <p:cNvSpPr/>
          <p:nvPr/>
        </p:nvSpPr>
        <p:spPr>
          <a:xfrm>
            <a:off x="9105489" y="8016011"/>
            <a:ext cx="77008" cy="56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600" cap="all" spc="52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sz="3200" dirty="0">
              <a:solidFill>
                <a:srgbClr val="5E5E5E"/>
              </a:solidFill>
            </a:endParaRPr>
          </a:p>
        </p:txBody>
      </p:sp>
      <p:sp>
        <p:nvSpPr>
          <p:cNvPr id="792" name="Shape 792"/>
          <p:cNvSpPr/>
          <p:nvPr/>
        </p:nvSpPr>
        <p:spPr>
          <a:xfrm rot="18900000">
            <a:off x="8953098" y="5368590"/>
            <a:ext cx="381798" cy="381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3738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  <a:endParaRPr sz="3300">
              <a:solidFill>
                <a:srgbClr val="03738B"/>
              </a:solidFill>
            </a:endParaRPr>
          </a:p>
        </p:txBody>
      </p:sp>
      <p:sp>
        <p:nvSpPr>
          <p:cNvPr id="793" name="Shape 793"/>
          <p:cNvSpPr/>
          <p:nvPr/>
        </p:nvSpPr>
        <p:spPr>
          <a:xfrm>
            <a:off x="2787788" y="6671858"/>
            <a:ext cx="12712455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r>
              <a:rPr lang="nb-NO" sz="2800" i="1" spc="440" dirty="0" smtClean="0">
                <a:solidFill>
                  <a:srgbClr val="5E5E5E"/>
                </a:solidFill>
                <a:latin typeface="Lato Regular"/>
                <a:ea typeface="Lato Regular"/>
                <a:cs typeface="Lato Regular"/>
              </a:rPr>
              <a:t>Diskutere det som er presentert- Oppsummering og innspill</a:t>
            </a:r>
            <a:endParaRPr sz="2800" i="1" spc="440" dirty="0">
              <a:solidFill>
                <a:srgbClr val="5E5E5E"/>
              </a:solidFill>
              <a:latin typeface="Lato Regular"/>
              <a:ea typeface="Lato Regular"/>
              <a:cs typeface="Lato Regular"/>
            </a:endParaRPr>
          </a:p>
        </p:txBody>
      </p:sp>
      <p:grpSp>
        <p:nvGrpSpPr>
          <p:cNvPr id="9" name="Gruppe 8"/>
          <p:cNvGrpSpPr/>
          <p:nvPr/>
        </p:nvGrpSpPr>
        <p:grpSpPr>
          <a:xfrm>
            <a:off x="0" y="11925300"/>
            <a:ext cx="18288000" cy="1790700"/>
            <a:chOff x="0" y="11925300"/>
            <a:chExt cx="18288000" cy="1790700"/>
          </a:xfrm>
        </p:grpSpPr>
        <p:sp>
          <p:nvSpPr>
            <p:cNvPr id="10" name="Rektangel 9"/>
            <p:cNvSpPr/>
            <p:nvPr/>
          </p:nvSpPr>
          <p:spPr>
            <a:xfrm>
              <a:off x="0" y="11925300"/>
              <a:ext cx="18288000" cy="17907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4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8723" y="11925300"/>
              <a:ext cx="6789277" cy="1790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95175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/>
          <p:nvPr/>
        </p:nvSpPr>
        <p:spPr>
          <a:xfrm>
            <a:off x="9334588" y="470520"/>
            <a:ext cx="77008" cy="6232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80000" cap="all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endParaRPr sz="40000" dirty="0">
              <a:solidFill>
                <a:schemeClr val="bg1">
                  <a:alpha val="20000"/>
                </a:schemeClr>
              </a:solidFill>
              <a:latin typeface="Lato Medium"/>
            </a:endParaRPr>
          </a:p>
        </p:txBody>
      </p:sp>
      <p:sp>
        <p:nvSpPr>
          <p:cNvPr id="571" name="Shape 571"/>
          <p:cNvSpPr/>
          <p:nvPr/>
        </p:nvSpPr>
        <p:spPr>
          <a:xfrm>
            <a:off x="11194066" y="3586758"/>
            <a:ext cx="77008" cy="1115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9000" cap="all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endParaRPr sz="6750" dirty="0">
              <a:solidFill>
                <a:srgbClr val="E3E3E3"/>
              </a:solidFill>
            </a:endParaRPr>
          </a:p>
        </p:txBody>
      </p:sp>
      <p:sp>
        <p:nvSpPr>
          <p:cNvPr id="572" name="Shape 572"/>
          <p:cNvSpPr/>
          <p:nvPr/>
        </p:nvSpPr>
        <p:spPr>
          <a:xfrm>
            <a:off x="6586272" y="4702448"/>
            <a:ext cx="77009" cy="46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spcBef>
                <a:spcPts val="3400"/>
              </a:spcBef>
              <a:defRPr sz="3400" cap="all" spc="1020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sz="2550" dirty="0">
              <a:solidFill>
                <a:schemeClr val="bg1"/>
              </a:solidFill>
            </a:endParaRPr>
          </a:p>
        </p:txBody>
      </p:sp>
      <p:sp>
        <p:nvSpPr>
          <p:cNvPr id="13" name="Shape 564"/>
          <p:cNvSpPr/>
          <p:nvPr/>
        </p:nvSpPr>
        <p:spPr>
          <a:xfrm>
            <a:off x="6586272" y="7018619"/>
            <a:ext cx="8817851" cy="507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algn="l">
              <a:lnSpc>
                <a:spcPct val="130000"/>
              </a:lnSpc>
              <a:spcBef>
                <a:spcPts val="2550"/>
              </a:spcBef>
              <a:defRPr sz="3000" spc="59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lang="nb-NO" sz="2400" dirty="0">
              <a:solidFill>
                <a:schemeClr val="bg1"/>
              </a:solidFill>
              <a:latin typeface="Lato Light" panose="020F0302020204030203" pitchFamily="34" charset="0"/>
            </a:endParaRPr>
          </a:p>
        </p:txBody>
      </p:sp>
      <p:pic>
        <p:nvPicPr>
          <p:cNvPr id="3" name="Plassholder for bilde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4" r="33244"/>
          <a:stretch>
            <a:fillRect/>
          </a:stretch>
        </p:blipFill>
        <p:spPr>
          <a:xfrm flipH="1">
            <a:off x="-112295" y="0"/>
            <a:ext cx="78397" cy="186147"/>
          </a:xfr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833" y="1328498"/>
            <a:ext cx="12248022" cy="10253903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723" y="11925300"/>
            <a:ext cx="6789277" cy="17907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-16483" y="0"/>
            <a:ext cx="18320966" cy="11925299"/>
          </a:xfrm>
          <a:prstGeom prst="rect">
            <a:avLst/>
          </a:prstGeom>
          <a:solidFill>
            <a:srgbClr val="03738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 sz="3300"/>
          </a:p>
        </p:txBody>
      </p:sp>
      <p:sp>
        <p:nvSpPr>
          <p:cNvPr id="269" name="Shape 269"/>
          <p:cNvSpPr/>
          <p:nvPr/>
        </p:nvSpPr>
        <p:spPr>
          <a:xfrm>
            <a:off x="9904312" y="5470651"/>
            <a:ext cx="77008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8000" cap="all">
                <a:solidFill>
                  <a:srgbClr val="C9C3BA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endParaRPr sz="6000" dirty="0">
              <a:solidFill>
                <a:srgbClr val="E3E3E3"/>
              </a:solidFill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12651278" y="3334363"/>
            <a:ext cx="77009" cy="3539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0000" cap="all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endParaRPr sz="22499" dirty="0">
              <a:solidFill>
                <a:schemeClr val="bg1"/>
              </a:solidFill>
            </a:endParaRPr>
          </a:p>
        </p:txBody>
      </p:sp>
      <p:grpSp>
        <p:nvGrpSpPr>
          <p:cNvPr id="11" name="Gruppe 10"/>
          <p:cNvGrpSpPr/>
          <p:nvPr/>
        </p:nvGrpSpPr>
        <p:grpSpPr>
          <a:xfrm>
            <a:off x="0" y="11925300"/>
            <a:ext cx="18288000" cy="1790700"/>
            <a:chOff x="0" y="11925300"/>
            <a:chExt cx="18288000" cy="1790700"/>
          </a:xfrm>
        </p:grpSpPr>
        <p:sp>
          <p:nvSpPr>
            <p:cNvPr id="12" name="Rektangel 11"/>
            <p:cNvSpPr/>
            <p:nvPr/>
          </p:nvSpPr>
          <p:spPr>
            <a:xfrm>
              <a:off x="0" y="11925300"/>
              <a:ext cx="18288000" cy="17907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4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pic>
          <p:nvPicPr>
            <p:cNvPr id="13" name="Bild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8723" y="11925300"/>
              <a:ext cx="6789277" cy="1790700"/>
            </a:xfrm>
            <a:prstGeom prst="rect">
              <a:avLst/>
            </a:prstGeom>
          </p:spPr>
        </p:pic>
      </p:grpSp>
      <p:sp>
        <p:nvSpPr>
          <p:cNvPr id="16" name="Shape 272"/>
          <p:cNvSpPr/>
          <p:nvPr/>
        </p:nvSpPr>
        <p:spPr>
          <a:xfrm>
            <a:off x="10145907" y="9168545"/>
            <a:ext cx="77009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200" cap="all" spc="352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sz="2400" b="1" dirty="0"/>
          </a:p>
        </p:txBody>
      </p:sp>
      <p:sp>
        <p:nvSpPr>
          <p:cNvPr id="17" name="Shape 429"/>
          <p:cNvSpPr/>
          <p:nvPr/>
        </p:nvSpPr>
        <p:spPr>
          <a:xfrm>
            <a:off x="4210047" y="7395546"/>
            <a:ext cx="11948729" cy="507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>
              <a:lnSpc>
                <a:spcPct val="130000"/>
              </a:lnSpc>
              <a:spcBef>
                <a:spcPts val="2550"/>
              </a:spcBef>
              <a:defRPr sz="3000" spc="59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lang="nb-NO" sz="2400" dirty="0">
              <a:solidFill>
                <a:srgbClr val="FFFFFF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2839521" y="3378293"/>
            <a:ext cx="133192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914400" hangingPunct="1">
              <a:spcBef>
                <a:spcPct val="20000"/>
              </a:spcBef>
            </a:pPr>
            <a:r>
              <a:rPr lang="nb-NO" sz="4800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FØLGENDE TRE STANDARDER STÅR SENTRALT OG BLIR REFERERT I KRAVENE:</a:t>
            </a:r>
          </a:p>
          <a:p>
            <a:pPr lvl="0" algn="l" defTabSz="914400" hangingPunct="1">
              <a:spcBef>
                <a:spcPct val="20000"/>
              </a:spcBef>
            </a:pPr>
            <a:endParaRPr lang="nb-NO" kern="12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  <a:p>
            <a:pPr marL="342900" lvl="0" indent="-342900" algn="l" defTabSz="91440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Norm </a:t>
            </a:r>
            <a:r>
              <a:rPr lang="nb-NO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for informasjonssikkerhet i Helse og omsorgstjenesten </a:t>
            </a:r>
          </a:p>
          <a:p>
            <a:pPr marL="342900" lvl="0" indent="-342900" algn="l" defTabSz="91440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Teknisk anbefaling velferdsteknologi (Direktoratet for e-Helse)</a:t>
            </a:r>
          </a:p>
          <a:p>
            <a:pPr marL="342900" lvl="0" indent="-342900" algn="l" defTabSz="91440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«Arkitektur for velferdsteknologi», </a:t>
            </a:r>
            <a:r>
              <a:rPr lang="nb-NO" kern="1200" dirty="0" err="1">
                <a:solidFill>
                  <a:schemeClr val="bg1"/>
                </a:solidFill>
                <a:latin typeface="Calibri"/>
                <a:ea typeface="+mn-ea"/>
                <a:cs typeface="+mn-cs"/>
              </a:rPr>
              <a:t>publ</a:t>
            </a:r>
            <a:r>
              <a:rPr lang="nb-NO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 IS-2042 (</a:t>
            </a:r>
            <a:r>
              <a:rPr lang="nb-NO" kern="1200" dirty="0" err="1">
                <a:solidFill>
                  <a:schemeClr val="bg1"/>
                </a:solidFill>
                <a:latin typeface="Calibri"/>
                <a:ea typeface="+mn-ea"/>
                <a:cs typeface="+mn-cs"/>
              </a:rPr>
              <a:t>des</a:t>
            </a:r>
            <a:r>
              <a:rPr lang="nb-NO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 2015).</a:t>
            </a:r>
          </a:p>
          <a:p>
            <a:pPr marL="342900" lvl="0" indent="-342900" algn="l" defTabSz="91440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kern="1200" dirty="0" smtClean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Shape 179"/>
          <p:cNvSpPr/>
          <p:nvPr/>
        </p:nvSpPr>
        <p:spPr>
          <a:xfrm>
            <a:off x="2970150" y="5242017"/>
            <a:ext cx="2788363" cy="0"/>
          </a:xfrm>
          <a:prstGeom prst="line">
            <a:avLst/>
          </a:prstGeom>
          <a:ln w="12700">
            <a:solidFill>
              <a:srgbClr val="F8F8F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4400"/>
            </a:pPr>
            <a:endParaRPr sz="3300"/>
          </a:p>
        </p:txBody>
      </p:sp>
    </p:spTree>
    <p:extLst>
      <p:ext uri="{BB962C8B-B14F-4D97-AF65-F5344CB8AC3E}">
        <p14:creationId xmlns:p14="http://schemas.microsoft.com/office/powerpoint/2010/main" val="32936118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-16483" y="0"/>
            <a:ext cx="18320966" cy="11925299"/>
          </a:xfrm>
          <a:prstGeom prst="rect">
            <a:avLst/>
          </a:prstGeom>
          <a:solidFill>
            <a:srgbClr val="03738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 sz="3300"/>
          </a:p>
        </p:txBody>
      </p:sp>
      <p:sp>
        <p:nvSpPr>
          <p:cNvPr id="269" name="Shape 269"/>
          <p:cNvSpPr/>
          <p:nvPr/>
        </p:nvSpPr>
        <p:spPr>
          <a:xfrm>
            <a:off x="9904312" y="5470651"/>
            <a:ext cx="77008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8000" cap="all">
                <a:solidFill>
                  <a:srgbClr val="C9C3BA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endParaRPr sz="6000" dirty="0">
              <a:solidFill>
                <a:srgbClr val="E3E3E3"/>
              </a:solidFill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12651278" y="3334363"/>
            <a:ext cx="77009" cy="3539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0000" cap="all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endParaRPr sz="22499" dirty="0">
              <a:solidFill>
                <a:schemeClr val="bg1"/>
              </a:solidFill>
            </a:endParaRPr>
          </a:p>
        </p:txBody>
      </p:sp>
      <p:grpSp>
        <p:nvGrpSpPr>
          <p:cNvPr id="11" name="Gruppe 10"/>
          <p:cNvGrpSpPr/>
          <p:nvPr/>
        </p:nvGrpSpPr>
        <p:grpSpPr>
          <a:xfrm>
            <a:off x="0" y="11925300"/>
            <a:ext cx="18288000" cy="1790700"/>
            <a:chOff x="0" y="11925300"/>
            <a:chExt cx="18288000" cy="1790700"/>
          </a:xfrm>
        </p:grpSpPr>
        <p:sp>
          <p:nvSpPr>
            <p:cNvPr id="12" name="Rektangel 11"/>
            <p:cNvSpPr/>
            <p:nvPr/>
          </p:nvSpPr>
          <p:spPr>
            <a:xfrm>
              <a:off x="0" y="11925300"/>
              <a:ext cx="18288000" cy="17907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4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pic>
          <p:nvPicPr>
            <p:cNvPr id="13" name="Bild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8723" y="11925300"/>
              <a:ext cx="6789277" cy="1790700"/>
            </a:xfrm>
            <a:prstGeom prst="rect">
              <a:avLst/>
            </a:prstGeom>
          </p:spPr>
        </p:pic>
      </p:grpSp>
      <p:sp>
        <p:nvSpPr>
          <p:cNvPr id="16" name="Shape 272"/>
          <p:cNvSpPr/>
          <p:nvPr/>
        </p:nvSpPr>
        <p:spPr>
          <a:xfrm>
            <a:off x="10145907" y="9168545"/>
            <a:ext cx="77009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200" cap="all" spc="352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sz="2400" b="1" dirty="0"/>
          </a:p>
        </p:txBody>
      </p:sp>
      <p:sp>
        <p:nvSpPr>
          <p:cNvPr id="17" name="Shape 429"/>
          <p:cNvSpPr/>
          <p:nvPr/>
        </p:nvSpPr>
        <p:spPr>
          <a:xfrm>
            <a:off x="4210047" y="7395546"/>
            <a:ext cx="11948729" cy="507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>
              <a:lnSpc>
                <a:spcPct val="130000"/>
              </a:lnSpc>
              <a:spcBef>
                <a:spcPts val="2550"/>
              </a:spcBef>
              <a:defRPr sz="3000" spc="59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lang="nb-NO" sz="2400" dirty="0">
              <a:solidFill>
                <a:srgbClr val="FFFFFF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799771" y="2435445"/>
            <a:ext cx="14935200" cy="610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defTabSz="91440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kern="1200" dirty="0" smtClean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  <a:p>
            <a:pPr lvl="0" algn="l" defTabSz="914400" hangingPunct="1">
              <a:spcBef>
                <a:spcPct val="20000"/>
              </a:spcBef>
            </a:pPr>
            <a:r>
              <a:rPr lang="nb-NO" sz="4800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VÅR INTENSJON:</a:t>
            </a:r>
          </a:p>
          <a:p>
            <a:pPr marL="342900" lvl="0" indent="-342900" algn="l" defTabSz="91440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kern="1200" dirty="0" smtClean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  <a:p>
            <a:pPr marL="342900" lvl="0" indent="-342900" algn="l" defTabSz="91440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Samme </a:t>
            </a:r>
            <a:r>
              <a:rPr lang="nb-NO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sensorer for institusjon og hjem.</a:t>
            </a:r>
          </a:p>
          <a:p>
            <a:pPr marL="342900" lvl="0" indent="-342900" algn="l" defTabSz="91440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Enkel integrasjon med trygghetsalarm og pasientvarslingsanlegg.</a:t>
            </a:r>
          </a:p>
          <a:p>
            <a:pPr marL="342900" lvl="0" indent="-342900" algn="l" defTabSz="91440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Forutsigbar og enkel kommunikasjon med Responssenteret og definerte mottakere.</a:t>
            </a:r>
          </a:p>
          <a:p>
            <a:pPr marL="342900" lvl="0" indent="-342900" algn="l" defTabSz="91440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Forutsigbarhet i leveranser</a:t>
            </a:r>
          </a:p>
          <a:p>
            <a:pPr marL="342900" lvl="0" indent="-342900" algn="l" defTabSz="91440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Mulighet for å følge teknologisk og markedsmessig utvikling</a:t>
            </a:r>
          </a:p>
          <a:p>
            <a:pPr marL="342900" lvl="0" indent="-342900" algn="l" defTabSz="91440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Sikre tilgang til de mest robuste teknologiene og unngå dysfunksjonelle leverandørbindinger</a:t>
            </a:r>
          </a:p>
        </p:txBody>
      </p:sp>
      <p:sp>
        <p:nvSpPr>
          <p:cNvPr id="14" name="Shape 179"/>
          <p:cNvSpPr/>
          <p:nvPr/>
        </p:nvSpPr>
        <p:spPr>
          <a:xfrm>
            <a:off x="1936244" y="4167960"/>
            <a:ext cx="2788363" cy="0"/>
          </a:xfrm>
          <a:prstGeom prst="line">
            <a:avLst/>
          </a:prstGeom>
          <a:ln w="12700">
            <a:solidFill>
              <a:srgbClr val="F8F8F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4400"/>
            </a:pPr>
            <a:endParaRPr sz="3300"/>
          </a:p>
        </p:txBody>
      </p:sp>
    </p:spTree>
    <p:extLst>
      <p:ext uri="{BB962C8B-B14F-4D97-AF65-F5344CB8AC3E}">
        <p14:creationId xmlns:p14="http://schemas.microsoft.com/office/powerpoint/2010/main" val="30161442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0" y="8139"/>
            <a:ext cx="18288000" cy="11917161"/>
          </a:xfrm>
          <a:prstGeom prst="rect">
            <a:avLst/>
          </a:prstGeom>
          <a:solidFill>
            <a:srgbClr val="03738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 sz="3300" dirty="0"/>
          </a:p>
        </p:txBody>
      </p:sp>
      <p:sp>
        <p:nvSpPr>
          <p:cNvPr id="269" name="Shape 269"/>
          <p:cNvSpPr/>
          <p:nvPr/>
        </p:nvSpPr>
        <p:spPr>
          <a:xfrm>
            <a:off x="9904312" y="5470651"/>
            <a:ext cx="77008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8000" cap="all">
                <a:solidFill>
                  <a:srgbClr val="C9C3BA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endParaRPr sz="6000" dirty="0">
              <a:solidFill>
                <a:srgbClr val="E3E3E3"/>
              </a:solidFill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12651278" y="3334363"/>
            <a:ext cx="77009" cy="3539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0000" cap="all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endParaRPr sz="22499" dirty="0">
              <a:solidFill>
                <a:schemeClr val="bg1"/>
              </a:solidFill>
            </a:endParaRPr>
          </a:p>
        </p:txBody>
      </p:sp>
      <p:grpSp>
        <p:nvGrpSpPr>
          <p:cNvPr id="11" name="Gruppe 10"/>
          <p:cNvGrpSpPr/>
          <p:nvPr/>
        </p:nvGrpSpPr>
        <p:grpSpPr>
          <a:xfrm>
            <a:off x="0" y="11925300"/>
            <a:ext cx="18288000" cy="1790700"/>
            <a:chOff x="0" y="11925300"/>
            <a:chExt cx="18288000" cy="1790700"/>
          </a:xfrm>
        </p:grpSpPr>
        <p:sp>
          <p:nvSpPr>
            <p:cNvPr id="12" name="Rektangel 11"/>
            <p:cNvSpPr/>
            <p:nvPr/>
          </p:nvSpPr>
          <p:spPr>
            <a:xfrm>
              <a:off x="0" y="11925300"/>
              <a:ext cx="18288000" cy="17907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4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pic>
          <p:nvPicPr>
            <p:cNvPr id="13" name="Bild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8723" y="11925300"/>
              <a:ext cx="6789277" cy="1790700"/>
            </a:xfrm>
            <a:prstGeom prst="rect">
              <a:avLst/>
            </a:prstGeom>
          </p:spPr>
        </p:pic>
      </p:grpSp>
      <p:sp>
        <p:nvSpPr>
          <p:cNvPr id="16" name="Shape 272"/>
          <p:cNvSpPr/>
          <p:nvPr/>
        </p:nvSpPr>
        <p:spPr>
          <a:xfrm>
            <a:off x="10145907" y="9168545"/>
            <a:ext cx="77009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200" cap="all" spc="352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sz="2400" b="1" dirty="0"/>
          </a:p>
        </p:txBody>
      </p:sp>
      <p:sp>
        <p:nvSpPr>
          <p:cNvPr id="17" name="Shape 429"/>
          <p:cNvSpPr/>
          <p:nvPr/>
        </p:nvSpPr>
        <p:spPr>
          <a:xfrm>
            <a:off x="4210047" y="7395546"/>
            <a:ext cx="11948729" cy="507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>
              <a:lnSpc>
                <a:spcPct val="130000"/>
              </a:lnSpc>
              <a:spcBef>
                <a:spcPts val="2550"/>
              </a:spcBef>
              <a:defRPr sz="3000" spc="59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lang="nb-NO" sz="2400" dirty="0">
              <a:solidFill>
                <a:srgbClr val="FFFFFF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4572000" y="4103400"/>
            <a:ext cx="9144000" cy="11757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l" defTabSz="91440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kern="1200" dirty="0" smtClean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  <a:p>
            <a:pPr marL="342900" lvl="0" indent="-342900" algn="l" defTabSz="91440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kern="1200" dirty="0" smtClean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2029602" y="4081852"/>
            <a:ext cx="14603769" cy="368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914400" hangingPunct="1">
              <a:spcBef>
                <a:spcPct val="20000"/>
              </a:spcBef>
            </a:pPr>
            <a:r>
              <a:rPr lang="nb-NO" sz="4800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ALTERNATIVER:</a:t>
            </a:r>
          </a:p>
          <a:p>
            <a:pPr marL="342900" lvl="0" indent="-342900" algn="l" defTabSz="91440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kern="1200" dirty="0" smtClean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  <a:p>
            <a:pPr marL="342900" lvl="0" indent="-342900" algn="l" defTabSz="91440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Samlet </a:t>
            </a:r>
            <a:r>
              <a:rPr lang="nb-NO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anskaffelse av sensorer og hhv trygghetsalarm, pasientvarslingsanlegg.</a:t>
            </a:r>
          </a:p>
          <a:p>
            <a:pPr marL="342900" lvl="0" indent="-342900" algn="l" defTabSz="91440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Rammeavtale for trygghetsalarm, pasientvarslingsanlegg; dynamisk innkjøpsordning for sensorer. </a:t>
            </a:r>
          </a:p>
          <a:p>
            <a:pPr marL="342900" lvl="0" indent="-342900" algn="l" defTabSz="91440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Skille ut anskaffelse av sensorer.</a:t>
            </a:r>
          </a:p>
        </p:txBody>
      </p:sp>
      <p:sp>
        <p:nvSpPr>
          <p:cNvPr id="14" name="Shape 179"/>
          <p:cNvSpPr/>
          <p:nvPr/>
        </p:nvSpPr>
        <p:spPr>
          <a:xfrm>
            <a:off x="2139444" y="5096874"/>
            <a:ext cx="2788363" cy="0"/>
          </a:xfrm>
          <a:prstGeom prst="line">
            <a:avLst/>
          </a:prstGeom>
          <a:ln w="12700">
            <a:solidFill>
              <a:srgbClr val="F8F8F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4400"/>
            </a:pPr>
            <a:endParaRPr sz="3300"/>
          </a:p>
        </p:txBody>
      </p:sp>
    </p:spTree>
    <p:extLst>
      <p:ext uri="{BB962C8B-B14F-4D97-AF65-F5344CB8AC3E}">
        <p14:creationId xmlns:p14="http://schemas.microsoft.com/office/powerpoint/2010/main" val="18808722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73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/>
          <p:nvPr/>
        </p:nvSpPr>
        <p:spPr>
          <a:xfrm>
            <a:off x="9334588" y="470520"/>
            <a:ext cx="77008" cy="6232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80000" cap="all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endParaRPr sz="40000" dirty="0">
              <a:solidFill>
                <a:schemeClr val="bg1">
                  <a:alpha val="20000"/>
                </a:schemeClr>
              </a:solidFill>
              <a:latin typeface="Lato Medium"/>
            </a:endParaRPr>
          </a:p>
        </p:txBody>
      </p:sp>
      <p:sp>
        <p:nvSpPr>
          <p:cNvPr id="571" name="Shape 571"/>
          <p:cNvSpPr/>
          <p:nvPr/>
        </p:nvSpPr>
        <p:spPr>
          <a:xfrm>
            <a:off x="11194066" y="3586758"/>
            <a:ext cx="77008" cy="1115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9000" cap="all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endParaRPr sz="6750" dirty="0">
              <a:solidFill>
                <a:srgbClr val="E3E3E3"/>
              </a:solidFill>
            </a:endParaRPr>
          </a:p>
        </p:txBody>
      </p:sp>
      <p:sp>
        <p:nvSpPr>
          <p:cNvPr id="572" name="Shape 572"/>
          <p:cNvSpPr/>
          <p:nvPr/>
        </p:nvSpPr>
        <p:spPr>
          <a:xfrm>
            <a:off x="6586272" y="4702448"/>
            <a:ext cx="77009" cy="46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spcBef>
                <a:spcPts val="3400"/>
              </a:spcBef>
              <a:defRPr sz="3400" cap="all" spc="1020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sz="2550" dirty="0">
              <a:solidFill>
                <a:schemeClr val="bg1"/>
              </a:solidFill>
            </a:endParaRPr>
          </a:p>
        </p:txBody>
      </p:sp>
      <p:sp>
        <p:nvSpPr>
          <p:cNvPr id="13" name="Shape 564"/>
          <p:cNvSpPr/>
          <p:nvPr/>
        </p:nvSpPr>
        <p:spPr>
          <a:xfrm>
            <a:off x="1219200" y="335157"/>
            <a:ext cx="14499771" cy="12919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algn="l" fontAlgn="t" hangingPunct="1">
              <a:lnSpc>
                <a:spcPct val="107000"/>
              </a:lnSpc>
            </a:pPr>
            <a:endParaRPr lang="nb-NO" sz="2400" dirty="0">
              <a:latin typeface="Arial" panose="020B0604020202020204" pitchFamily="34" charset="0"/>
            </a:endParaRPr>
          </a:p>
          <a:p>
            <a:pPr algn="l" fontAlgn="t" hangingPunct="1">
              <a:lnSpc>
                <a:spcPct val="107000"/>
              </a:lnSpc>
            </a:pPr>
            <a:r>
              <a:rPr lang="nb-NO" sz="4800" kern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DYNAMISK INNKJØPSORDNING</a:t>
            </a:r>
          </a:p>
          <a:p>
            <a:pPr algn="l" fontAlgn="t" hangingPunct="1">
              <a:lnSpc>
                <a:spcPct val="107000"/>
              </a:lnSpc>
            </a:pPr>
            <a:r>
              <a:rPr lang="nb-NO" sz="2400" b="1" kern="1200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nb-NO" sz="2400" b="1" kern="12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nb-NO" sz="2800" kern="1200" dirty="0">
                <a:solidFill>
                  <a:schemeClr val="bg1"/>
                </a:solidFill>
                <a:latin typeface="Calibri" panose="020F0502020204030204" pitchFamily="34" charset="0"/>
              </a:rPr>
              <a:t>Konkurransen innebærer utelukkende kvalifisering. </a:t>
            </a:r>
            <a:r>
              <a:rPr lang="nb-NO" sz="2800" kern="1200" dirty="0" err="1">
                <a:solidFill>
                  <a:schemeClr val="bg1"/>
                </a:solidFill>
                <a:latin typeface="Calibri" panose="020F0502020204030204" pitchFamily="34" charset="0"/>
              </a:rPr>
              <a:t>Minikonkurranse</a:t>
            </a:r>
            <a:r>
              <a:rPr lang="nb-NO" sz="2800" kern="1200" dirty="0">
                <a:solidFill>
                  <a:schemeClr val="bg1"/>
                </a:solidFill>
                <a:latin typeface="Calibri" panose="020F0502020204030204" pitchFamily="34" charset="0"/>
              </a:rPr>
              <a:t> med frist på minimum 10 dager per innkjøp. Ikke mulig å begrense antall avtaler. Nye leverandører kan kvalifiseres løpende. </a:t>
            </a:r>
            <a:endParaRPr lang="nb-NO" sz="2800" kern="1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 fontAlgn="t" hangingPunct="1">
              <a:lnSpc>
                <a:spcPct val="107000"/>
              </a:lnSpc>
            </a:pPr>
            <a:endParaRPr lang="nb-NO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 fontAlgn="t" hangingPunct="1">
              <a:lnSpc>
                <a:spcPct val="107000"/>
              </a:lnSpc>
            </a:pPr>
            <a:r>
              <a:rPr lang="nb-NO" sz="4800" kern="1200" dirty="0">
                <a:solidFill>
                  <a:schemeClr val="bg1"/>
                </a:solidFill>
                <a:latin typeface="Calibri" panose="020F0502020204030204" pitchFamily="34" charset="0"/>
              </a:rPr>
              <a:t>STYRKER/SVAKHETER:</a:t>
            </a:r>
          </a:p>
          <a:p>
            <a:pPr algn="l" fontAlgn="t" hangingPunct="1">
              <a:lnSpc>
                <a:spcPct val="107000"/>
              </a:lnSpc>
            </a:pPr>
            <a:endParaRPr lang="nb-NO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457200" indent="-457200" algn="l" fontAlgn="t" hangingPunct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2800" kern="1200" dirty="0">
                <a:solidFill>
                  <a:schemeClr val="bg1"/>
                </a:solidFill>
                <a:latin typeface="Calibri" panose="020F0502020204030204" pitchFamily="34" charset="0"/>
              </a:rPr>
              <a:t>Enklere avrop enn ved rammeavtale</a:t>
            </a:r>
            <a:endParaRPr lang="nb-NO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457200" indent="-457200" algn="l" fontAlgn="t" hangingPunct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2800" kern="1200" dirty="0">
                <a:solidFill>
                  <a:schemeClr val="bg1"/>
                </a:solidFill>
                <a:latin typeface="Calibri" panose="020F0502020204030204" pitchFamily="34" charset="0"/>
              </a:rPr>
              <a:t>Større krav til presisjon i kravbeskrivelse / kvalifisering</a:t>
            </a:r>
            <a:endParaRPr lang="nb-NO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457200" indent="-457200" algn="l" fontAlgn="t" hangingPunct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2800" kern="1200" dirty="0">
                <a:solidFill>
                  <a:schemeClr val="bg1"/>
                </a:solidFill>
                <a:latin typeface="Calibri" panose="020F0502020204030204" pitchFamily="34" charset="0"/>
              </a:rPr>
              <a:t>Pris fastsettes for hvert avrop</a:t>
            </a:r>
            <a:endParaRPr lang="nb-NO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457200" indent="-457200" algn="l" fontAlgn="t" hangingPunct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2800" kern="1200" dirty="0">
                <a:solidFill>
                  <a:schemeClr val="bg1"/>
                </a:solidFill>
                <a:latin typeface="Calibri" panose="020F0502020204030204" pitchFamily="34" charset="0"/>
              </a:rPr>
              <a:t>Mindre kjent avtaleform</a:t>
            </a:r>
            <a:endParaRPr lang="nb-NO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457200" indent="-457200" algn="l" fontAlgn="t" hangingPunct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2800" kern="1200" dirty="0">
                <a:solidFill>
                  <a:schemeClr val="bg1"/>
                </a:solidFill>
                <a:latin typeface="Calibri" panose="020F0502020204030204" pitchFamily="34" charset="0"/>
              </a:rPr>
              <a:t>Ubegrenset varighet</a:t>
            </a:r>
            <a:endParaRPr lang="nb-NO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457200" indent="-457200" algn="l" hangingPunct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2800" kern="1200" dirty="0">
                <a:solidFill>
                  <a:schemeClr val="bg1"/>
                </a:solidFill>
                <a:latin typeface="Calibri" panose="020F0502020204030204" pitchFamily="34" charset="0"/>
              </a:rPr>
              <a:t>Ordningen best egnet til innkjøp av «hyllevare»</a:t>
            </a:r>
            <a:endParaRPr lang="nb-NO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457200" indent="-457200" algn="l" fontAlgn="t" hangingPunct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b-NO" sz="2800" kern="12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nb-NO" sz="280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Ingen </a:t>
            </a:r>
            <a:r>
              <a:rPr lang="nb-NO" sz="2800" kern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mulighet til begrensning i antall leverandører</a:t>
            </a:r>
            <a:endParaRPr lang="nb-NO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 fontAlgn="t" hangingPunct="1">
              <a:lnSpc>
                <a:spcPct val="107000"/>
              </a:lnSpc>
            </a:pPr>
            <a:r>
              <a:rPr lang="nb-NO" sz="2800" kern="1200" dirty="0">
                <a:solidFill>
                  <a:schemeClr val="bg1"/>
                </a:solidFill>
                <a:latin typeface="Calibri" panose="020F0502020204030204" pitchFamily="34" charset="0"/>
              </a:rPr>
              <a:t>  </a:t>
            </a:r>
            <a:endParaRPr lang="nb-NO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 fontAlgn="t" hangingPunct="1">
              <a:lnSpc>
                <a:spcPct val="107000"/>
              </a:lnSpc>
            </a:pPr>
            <a:r>
              <a:rPr lang="nb-NO" sz="4800" kern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MULIGHETER/TRUSLER</a:t>
            </a:r>
            <a:r>
              <a:rPr lang="nb-NO" sz="4800" kern="1200" dirty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  <a:p>
            <a:pPr algn="l" fontAlgn="t" hangingPunct="1">
              <a:lnSpc>
                <a:spcPct val="107000"/>
              </a:lnSpc>
            </a:pPr>
            <a:endParaRPr lang="nb-NO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 fontAlgn="t" hangingPunct="1">
              <a:lnSpc>
                <a:spcPct val="107000"/>
              </a:lnSpc>
            </a:pPr>
            <a:r>
              <a:rPr lang="nb-NO" sz="2800" kern="1200" dirty="0">
                <a:solidFill>
                  <a:schemeClr val="bg1"/>
                </a:solidFill>
                <a:latin typeface="Calibri" panose="020F0502020204030204" pitchFamily="34" charset="0"/>
              </a:rPr>
              <a:t>Nye leverandører som kvalifiserer seg underveis</a:t>
            </a:r>
            <a:endParaRPr lang="nb-NO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 fontAlgn="t" hangingPunct="1">
              <a:lnSpc>
                <a:spcPct val="107000"/>
              </a:lnSpc>
            </a:pPr>
            <a:r>
              <a:rPr lang="nb-NO" sz="2800" kern="1200" dirty="0">
                <a:solidFill>
                  <a:schemeClr val="bg1"/>
                </a:solidFill>
                <a:latin typeface="Calibri" panose="020F0502020204030204" pitchFamily="34" charset="0"/>
              </a:rPr>
              <a:t>Mer uforutsigbar implementering</a:t>
            </a:r>
            <a:endParaRPr lang="nb-NO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 fontAlgn="t" hangingPunct="1">
              <a:lnSpc>
                <a:spcPct val="107000"/>
              </a:lnSpc>
            </a:pPr>
            <a:r>
              <a:rPr lang="nb-NO" sz="2800" kern="1200" dirty="0">
                <a:solidFill>
                  <a:schemeClr val="bg1"/>
                </a:solidFill>
                <a:latin typeface="Calibri" panose="020F0502020204030204" pitchFamily="34" charset="0"/>
              </a:rPr>
              <a:t>Fanger opp teknologisk utvikling</a:t>
            </a:r>
            <a:endParaRPr lang="nb-NO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 fontAlgn="t" hangingPunct="1">
              <a:lnSpc>
                <a:spcPct val="107000"/>
              </a:lnSpc>
            </a:pPr>
            <a:r>
              <a:rPr lang="nb-NO" sz="2800" kern="12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endParaRPr lang="nb-NO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 fontAlgn="t" hangingPunct="1">
              <a:lnSpc>
                <a:spcPct val="107000"/>
              </a:lnSpc>
            </a:pPr>
            <a:r>
              <a:rPr lang="nb-NO" sz="1400" kern="12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nb-NO" sz="2400" dirty="0">
              <a:latin typeface="Arial" panose="020B0604020202020204" pitchFamily="34" charset="0"/>
            </a:endParaRPr>
          </a:p>
          <a:p>
            <a:pPr algn="l" fontAlgn="t" hangingPunct="1">
              <a:lnSpc>
                <a:spcPct val="107000"/>
              </a:lnSpc>
            </a:pPr>
            <a:r>
              <a:rPr lang="nb-NO" sz="1400" kern="12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nb-NO" sz="2400" dirty="0">
              <a:latin typeface="Arial" panose="020B0604020202020204" pitchFamily="34" charset="0"/>
            </a:endParaRPr>
          </a:p>
          <a:p>
            <a:pPr algn="l" fontAlgn="t" hangingPunct="1">
              <a:lnSpc>
                <a:spcPct val="107000"/>
              </a:lnSpc>
            </a:pPr>
            <a:r>
              <a:rPr lang="nb-NO" sz="1400" kern="12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nb-NO" sz="2400" dirty="0">
              <a:latin typeface="Arial" panose="020B0604020202020204" pitchFamily="34" charset="0"/>
            </a:endParaRPr>
          </a:p>
          <a:p>
            <a:pPr algn="l" fontAlgn="t" hangingPunct="1">
              <a:lnSpc>
                <a:spcPct val="107000"/>
              </a:lnSpc>
            </a:pPr>
            <a:r>
              <a:rPr lang="nb-NO" sz="1400" kern="12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nb-NO" sz="2400" dirty="0">
              <a:latin typeface="Arial" panose="020B0604020202020204" pitchFamily="34" charset="0"/>
            </a:endParaRPr>
          </a:p>
          <a:p>
            <a:pPr algn="l" fontAlgn="t" hangingPunct="1">
              <a:lnSpc>
                <a:spcPct val="107000"/>
              </a:lnSpc>
            </a:pPr>
            <a:r>
              <a:rPr lang="nb-NO" sz="1400" kern="12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nb-NO" sz="2400" dirty="0">
              <a:latin typeface="Arial" panose="020B0604020202020204" pitchFamily="34" charset="0"/>
            </a:endParaRPr>
          </a:p>
          <a:p>
            <a:pPr algn="l" fontAlgn="t" hangingPunct="1">
              <a:lnSpc>
                <a:spcPct val="107000"/>
              </a:lnSpc>
            </a:pPr>
            <a:r>
              <a:rPr lang="nb-NO" sz="1400" kern="12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nb-NO" sz="2400" dirty="0">
              <a:latin typeface="Arial" panose="020B0604020202020204" pitchFamily="34" charset="0"/>
            </a:endParaRPr>
          </a:p>
          <a:p>
            <a:pPr algn="l" fontAlgn="t" hangingPunct="1">
              <a:lnSpc>
                <a:spcPct val="107000"/>
              </a:lnSpc>
            </a:pPr>
            <a:r>
              <a:rPr lang="nb-NO" sz="1400" kern="12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nb-NO" sz="2400" dirty="0">
              <a:latin typeface="Arial" panose="020B0604020202020204" pitchFamily="34" charset="0"/>
            </a:endParaRPr>
          </a:p>
          <a:p>
            <a:pPr algn="l" fontAlgn="t" hangingPunct="1">
              <a:lnSpc>
                <a:spcPct val="107000"/>
              </a:lnSpc>
            </a:pPr>
            <a:r>
              <a:rPr lang="nb-NO" sz="1400" kern="12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nb-NO" sz="2400" dirty="0">
              <a:latin typeface="Arial" panose="020B0604020202020204" pitchFamily="34" charset="0"/>
            </a:endParaRPr>
          </a:p>
        </p:txBody>
      </p:sp>
      <p:pic>
        <p:nvPicPr>
          <p:cNvPr id="3" name="Plassholder for bilde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4" r="33244"/>
          <a:stretch>
            <a:fillRect/>
          </a:stretch>
        </p:blipFill>
        <p:spPr>
          <a:xfrm flipV="1">
            <a:off x="-7717" y="-108556"/>
            <a:ext cx="45719" cy="108556"/>
          </a:xfrm>
        </p:spPr>
      </p:pic>
      <p:grpSp>
        <p:nvGrpSpPr>
          <p:cNvPr id="7" name="Gruppe 6"/>
          <p:cNvGrpSpPr/>
          <p:nvPr/>
        </p:nvGrpSpPr>
        <p:grpSpPr>
          <a:xfrm>
            <a:off x="0" y="11925300"/>
            <a:ext cx="18288000" cy="1790700"/>
            <a:chOff x="0" y="11925300"/>
            <a:chExt cx="18288000" cy="1790700"/>
          </a:xfrm>
        </p:grpSpPr>
        <p:sp>
          <p:nvSpPr>
            <p:cNvPr id="8" name="Rektangel 7"/>
            <p:cNvSpPr/>
            <p:nvPr/>
          </p:nvSpPr>
          <p:spPr>
            <a:xfrm>
              <a:off x="0" y="11925300"/>
              <a:ext cx="18288000" cy="17907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4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pic>
          <p:nvPicPr>
            <p:cNvPr id="9" name="Bild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8723" y="11925300"/>
              <a:ext cx="6789277" cy="1790700"/>
            </a:xfrm>
            <a:prstGeom prst="rect">
              <a:avLst/>
            </a:prstGeom>
          </p:spPr>
        </p:pic>
      </p:grpSp>
      <p:sp>
        <p:nvSpPr>
          <p:cNvPr id="10" name="Shape 179"/>
          <p:cNvSpPr/>
          <p:nvPr/>
        </p:nvSpPr>
        <p:spPr>
          <a:xfrm>
            <a:off x="1219200" y="1773102"/>
            <a:ext cx="2788363" cy="0"/>
          </a:xfrm>
          <a:prstGeom prst="line">
            <a:avLst/>
          </a:prstGeom>
          <a:ln w="12700">
            <a:solidFill>
              <a:srgbClr val="F8F8F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4400"/>
            </a:pPr>
            <a:endParaRPr sz="3300"/>
          </a:p>
        </p:txBody>
      </p:sp>
      <p:sp>
        <p:nvSpPr>
          <p:cNvPr id="11" name="Shape 179"/>
          <p:cNvSpPr/>
          <p:nvPr/>
        </p:nvSpPr>
        <p:spPr>
          <a:xfrm>
            <a:off x="1219200" y="4327617"/>
            <a:ext cx="2788363" cy="0"/>
          </a:xfrm>
          <a:prstGeom prst="line">
            <a:avLst/>
          </a:prstGeom>
          <a:ln w="12700">
            <a:solidFill>
              <a:srgbClr val="F8F8F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4400"/>
            </a:pPr>
            <a:endParaRPr sz="3300"/>
          </a:p>
        </p:txBody>
      </p:sp>
      <p:sp>
        <p:nvSpPr>
          <p:cNvPr id="12" name="Shape 179"/>
          <p:cNvSpPr/>
          <p:nvPr/>
        </p:nvSpPr>
        <p:spPr>
          <a:xfrm>
            <a:off x="1219200" y="9276989"/>
            <a:ext cx="2788363" cy="0"/>
          </a:xfrm>
          <a:prstGeom prst="line">
            <a:avLst/>
          </a:prstGeom>
          <a:ln w="12700">
            <a:solidFill>
              <a:srgbClr val="F8F8F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4400"/>
            </a:pPr>
            <a:endParaRPr sz="3300"/>
          </a:p>
        </p:txBody>
      </p:sp>
    </p:spTree>
    <p:extLst>
      <p:ext uri="{BB962C8B-B14F-4D97-AF65-F5344CB8AC3E}">
        <p14:creationId xmlns:p14="http://schemas.microsoft.com/office/powerpoint/2010/main" val="16739256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73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/>
          <p:nvPr/>
        </p:nvSpPr>
        <p:spPr>
          <a:xfrm>
            <a:off x="9334588" y="470520"/>
            <a:ext cx="77008" cy="6232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80000" cap="all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endParaRPr sz="40000" dirty="0">
              <a:solidFill>
                <a:schemeClr val="bg1">
                  <a:alpha val="20000"/>
                </a:schemeClr>
              </a:solidFill>
              <a:latin typeface="Lato Medium"/>
            </a:endParaRPr>
          </a:p>
        </p:txBody>
      </p:sp>
      <p:sp>
        <p:nvSpPr>
          <p:cNvPr id="571" name="Shape 571"/>
          <p:cNvSpPr/>
          <p:nvPr/>
        </p:nvSpPr>
        <p:spPr>
          <a:xfrm>
            <a:off x="11194066" y="3586758"/>
            <a:ext cx="77008" cy="1115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9000" cap="all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endParaRPr sz="6750" dirty="0">
              <a:solidFill>
                <a:srgbClr val="E3E3E3"/>
              </a:solidFill>
            </a:endParaRPr>
          </a:p>
        </p:txBody>
      </p:sp>
      <p:sp>
        <p:nvSpPr>
          <p:cNvPr id="572" name="Shape 572"/>
          <p:cNvSpPr/>
          <p:nvPr/>
        </p:nvSpPr>
        <p:spPr>
          <a:xfrm>
            <a:off x="6586272" y="4702448"/>
            <a:ext cx="77009" cy="46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spcBef>
                <a:spcPts val="3400"/>
              </a:spcBef>
              <a:defRPr sz="3400" cap="all" spc="1020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sz="2550" dirty="0">
              <a:solidFill>
                <a:schemeClr val="bg1"/>
              </a:solidFill>
            </a:endParaRPr>
          </a:p>
        </p:txBody>
      </p:sp>
      <p:sp>
        <p:nvSpPr>
          <p:cNvPr id="13" name="Shape 564"/>
          <p:cNvSpPr/>
          <p:nvPr/>
        </p:nvSpPr>
        <p:spPr>
          <a:xfrm>
            <a:off x="6586272" y="6114045"/>
            <a:ext cx="8817851" cy="2316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algn="l" fontAlgn="t" hangingPunct="1">
              <a:lnSpc>
                <a:spcPct val="107000"/>
              </a:lnSpc>
            </a:pPr>
            <a:endParaRPr lang="nb-NO" sz="2400" dirty="0">
              <a:latin typeface="Arial" panose="020B0604020202020204" pitchFamily="34" charset="0"/>
            </a:endParaRPr>
          </a:p>
          <a:p>
            <a:pPr algn="l" fontAlgn="t" hangingPunct="1">
              <a:lnSpc>
                <a:spcPct val="107000"/>
              </a:lnSpc>
            </a:pPr>
            <a:r>
              <a:rPr lang="nb-NO" sz="1400" kern="12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nb-NO" sz="2400" dirty="0">
              <a:latin typeface="Arial" panose="020B0604020202020204" pitchFamily="34" charset="0"/>
            </a:endParaRPr>
          </a:p>
          <a:p>
            <a:pPr algn="l" fontAlgn="t" hangingPunct="1">
              <a:lnSpc>
                <a:spcPct val="107000"/>
              </a:lnSpc>
            </a:pPr>
            <a:r>
              <a:rPr lang="nb-NO" sz="1400" kern="12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nb-NO" sz="2400" dirty="0">
              <a:latin typeface="Arial" panose="020B0604020202020204" pitchFamily="34" charset="0"/>
            </a:endParaRPr>
          </a:p>
          <a:p>
            <a:pPr algn="l" fontAlgn="t" hangingPunct="1">
              <a:lnSpc>
                <a:spcPct val="107000"/>
              </a:lnSpc>
            </a:pPr>
            <a:r>
              <a:rPr lang="nb-NO" sz="1400" kern="12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nb-NO" sz="2400" dirty="0">
              <a:latin typeface="Arial" panose="020B0604020202020204" pitchFamily="34" charset="0"/>
            </a:endParaRPr>
          </a:p>
          <a:p>
            <a:pPr algn="l" fontAlgn="t" hangingPunct="1">
              <a:lnSpc>
                <a:spcPct val="107000"/>
              </a:lnSpc>
            </a:pPr>
            <a:r>
              <a:rPr lang="nb-NO" sz="1400" kern="12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nb-NO" sz="2400" dirty="0">
              <a:latin typeface="Arial" panose="020B0604020202020204" pitchFamily="34" charset="0"/>
            </a:endParaRPr>
          </a:p>
          <a:p>
            <a:pPr algn="l" fontAlgn="t" hangingPunct="1">
              <a:lnSpc>
                <a:spcPct val="107000"/>
              </a:lnSpc>
            </a:pPr>
            <a:r>
              <a:rPr lang="nb-NO" sz="1400" kern="12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nb-NO" sz="2400" dirty="0">
              <a:latin typeface="Arial" panose="020B0604020202020204" pitchFamily="34" charset="0"/>
            </a:endParaRPr>
          </a:p>
          <a:p>
            <a:pPr algn="l" fontAlgn="t" hangingPunct="1">
              <a:lnSpc>
                <a:spcPct val="107000"/>
              </a:lnSpc>
            </a:pPr>
            <a:r>
              <a:rPr lang="nb-NO" sz="1400" kern="12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nb-NO" sz="2400" dirty="0">
              <a:latin typeface="Arial" panose="020B0604020202020204" pitchFamily="34" charset="0"/>
            </a:endParaRPr>
          </a:p>
          <a:p>
            <a:pPr algn="l" fontAlgn="t" hangingPunct="1">
              <a:lnSpc>
                <a:spcPct val="107000"/>
              </a:lnSpc>
            </a:pPr>
            <a:r>
              <a:rPr lang="nb-NO" sz="1400" kern="12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nb-NO" sz="2400" dirty="0">
              <a:latin typeface="Arial" panose="020B0604020202020204" pitchFamily="34" charset="0"/>
            </a:endParaRPr>
          </a:p>
          <a:p>
            <a:pPr algn="l" fontAlgn="t" hangingPunct="1">
              <a:lnSpc>
                <a:spcPct val="107000"/>
              </a:lnSpc>
            </a:pPr>
            <a:r>
              <a:rPr lang="nb-NO" sz="1400" kern="12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nb-NO" sz="2400" dirty="0">
              <a:latin typeface="Arial" panose="020B0604020202020204" pitchFamily="34" charset="0"/>
            </a:endParaRPr>
          </a:p>
        </p:txBody>
      </p:sp>
      <p:pic>
        <p:nvPicPr>
          <p:cNvPr id="3" name="Plassholder for bilde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4" r="33244"/>
          <a:stretch>
            <a:fillRect/>
          </a:stretch>
        </p:blipFill>
        <p:spPr>
          <a:xfrm flipV="1">
            <a:off x="-7717" y="-108556"/>
            <a:ext cx="45719" cy="108556"/>
          </a:xfrm>
        </p:spPr>
      </p:pic>
      <p:sp>
        <p:nvSpPr>
          <p:cNvPr id="2" name="Rektangel 1"/>
          <p:cNvSpPr/>
          <p:nvPr/>
        </p:nvSpPr>
        <p:spPr>
          <a:xfrm>
            <a:off x="3253492" y="3721630"/>
            <a:ext cx="12741251" cy="368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914400" hangingPunct="1">
              <a:spcBef>
                <a:spcPct val="20000"/>
              </a:spcBef>
            </a:pPr>
            <a:r>
              <a:rPr lang="nb-NO" sz="4800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SPØRSMÅL:</a:t>
            </a:r>
          </a:p>
          <a:p>
            <a:pPr marL="342900" lvl="0" indent="-342900" algn="l" defTabSz="91440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kern="1200" dirty="0" smtClean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  <a:p>
            <a:pPr marL="342900" lvl="0" indent="-342900" algn="l" defTabSz="91440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Bør </a:t>
            </a:r>
            <a:r>
              <a:rPr lang="nb-NO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anskaffelsen av sensorteknologi samles, eller anskaffes hver for seg?</a:t>
            </a:r>
          </a:p>
          <a:p>
            <a:pPr marL="342900" lvl="0" indent="-342900" algn="l" defTabSz="91440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Hvordan sikre tydelig ansvar for integrasjon og enkel implementering?</a:t>
            </a:r>
          </a:p>
          <a:p>
            <a:pPr marL="342900" lvl="0" indent="-342900" algn="l" defTabSz="91440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Hvordan balansere forutsigbarhet og driftssikkerhet med å bidra til et dynamisk marked.</a:t>
            </a:r>
          </a:p>
        </p:txBody>
      </p:sp>
      <p:grpSp>
        <p:nvGrpSpPr>
          <p:cNvPr id="8" name="Gruppe 7"/>
          <p:cNvGrpSpPr/>
          <p:nvPr/>
        </p:nvGrpSpPr>
        <p:grpSpPr>
          <a:xfrm>
            <a:off x="0" y="11925300"/>
            <a:ext cx="18288000" cy="1790700"/>
            <a:chOff x="0" y="11925300"/>
            <a:chExt cx="18288000" cy="1790700"/>
          </a:xfrm>
        </p:grpSpPr>
        <p:sp>
          <p:nvSpPr>
            <p:cNvPr id="9" name="Rektangel 8"/>
            <p:cNvSpPr/>
            <p:nvPr/>
          </p:nvSpPr>
          <p:spPr>
            <a:xfrm>
              <a:off x="0" y="11925300"/>
              <a:ext cx="18288000" cy="17907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4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pic>
          <p:nvPicPr>
            <p:cNvPr id="10" name="Bild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8723" y="11925300"/>
              <a:ext cx="6789277" cy="1790700"/>
            </a:xfrm>
            <a:prstGeom prst="rect">
              <a:avLst/>
            </a:prstGeom>
          </p:spPr>
        </p:pic>
      </p:grpSp>
      <p:sp>
        <p:nvSpPr>
          <p:cNvPr id="11" name="Shape 179"/>
          <p:cNvSpPr/>
          <p:nvPr/>
        </p:nvSpPr>
        <p:spPr>
          <a:xfrm>
            <a:off x="3358645" y="4806589"/>
            <a:ext cx="2788363" cy="0"/>
          </a:xfrm>
          <a:prstGeom prst="line">
            <a:avLst/>
          </a:prstGeom>
          <a:ln w="12700">
            <a:solidFill>
              <a:srgbClr val="F8F8F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4400"/>
            </a:pPr>
            <a:endParaRPr sz="3300"/>
          </a:p>
        </p:txBody>
      </p:sp>
    </p:spTree>
    <p:extLst>
      <p:ext uri="{BB962C8B-B14F-4D97-AF65-F5344CB8AC3E}">
        <p14:creationId xmlns:p14="http://schemas.microsoft.com/office/powerpoint/2010/main" val="6167886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0" y="0"/>
            <a:ext cx="18288000" cy="11917161"/>
          </a:xfrm>
          <a:prstGeom prst="rect">
            <a:avLst/>
          </a:prstGeom>
          <a:solidFill>
            <a:srgbClr val="03738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l" defTabSz="914400" hangingPunct="1">
              <a:spcBef>
                <a:spcPct val="20000"/>
              </a:spcBef>
            </a:pPr>
            <a:endParaRPr lang="nb-NO" sz="24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9904312" y="5470651"/>
            <a:ext cx="77008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8000" cap="all">
                <a:solidFill>
                  <a:srgbClr val="C9C3BA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endParaRPr sz="6000" dirty="0">
              <a:solidFill>
                <a:srgbClr val="E3E3E3"/>
              </a:solidFill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12651278" y="3334363"/>
            <a:ext cx="77009" cy="3539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0000" cap="all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endParaRPr sz="22499" dirty="0">
              <a:solidFill>
                <a:schemeClr val="bg1"/>
              </a:solidFill>
            </a:endParaRPr>
          </a:p>
        </p:txBody>
      </p:sp>
      <p:grpSp>
        <p:nvGrpSpPr>
          <p:cNvPr id="11" name="Gruppe 10"/>
          <p:cNvGrpSpPr/>
          <p:nvPr/>
        </p:nvGrpSpPr>
        <p:grpSpPr>
          <a:xfrm>
            <a:off x="0" y="11925300"/>
            <a:ext cx="18288000" cy="1790700"/>
            <a:chOff x="0" y="11925300"/>
            <a:chExt cx="18288000" cy="1790700"/>
          </a:xfrm>
        </p:grpSpPr>
        <p:sp>
          <p:nvSpPr>
            <p:cNvPr id="12" name="Rektangel 11"/>
            <p:cNvSpPr/>
            <p:nvPr/>
          </p:nvSpPr>
          <p:spPr>
            <a:xfrm>
              <a:off x="0" y="11925300"/>
              <a:ext cx="18288000" cy="17907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4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pic>
          <p:nvPicPr>
            <p:cNvPr id="13" name="Bild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8723" y="11925300"/>
              <a:ext cx="6789277" cy="1790700"/>
            </a:xfrm>
            <a:prstGeom prst="rect">
              <a:avLst/>
            </a:prstGeom>
          </p:spPr>
        </p:pic>
      </p:grpSp>
      <p:sp>
        <p:nvSpPr>
          <p:cNvPr id="15" name="Shape 275"/>
          <p:cNvSpPr>
            <a:spLocks noChangeAspect="1"/>
          </p:cNvSpPr>
          <p:nvPr/>
        </p:nvSpPr>
        <p:spPr>
          <a:xfrm rot="5400000">
            <a:off x="-5005137" y="-4371356"/>
            <a:ext cx="8290925" cy="8290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 sz="3300"/>
          </a:p>
        </p:txBody>
      </p:sp>
      <p:sp>
        <p:nvSpPr>
          <p:cNvPr id="16" name="Shape 272"/>
          <p:cNvSpPr/>
          <p:nvPr/>
        </p:nvSpPr>
        <p:spPr>
          <a:xfrm>
            <a:off x="10145907" y="9168545"/>
            <a:ext cx="77009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200" cap="all" spc="352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sz="2400" b="1" dirty="0"/>
          </a:p>
        </p:txBody>
      </p:sp>
      <p:sp>
        <p:nvSpPr>
          <p:cNvPr id="17" name="Shape 429"/>
          <p:cNvSpPr/>
          <p:nvPr/>
        </p:nvSpPr>
        <p:spPr>
          <a:xfrm>
            <a:off x="4210047" y="7395546"/>
            <a:ext cx="11948729" cy="507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>
              <a:lnSpc>
                <a:spcPct val="130000"/>
              </a:lnSpc>
              <a:spcBef>
                <a:spcPts val="2550"/>
              </a:spcBef>
              <a:defRPr sz="3000" spc="59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lang="nb-NO" sz="2400" dirty="0">
              <a:solidFill>
                <a:srgbClr val="FFFFFF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4572000" y="4103400"/>
            <a:ext cx="9144000" cy="11757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l" defTabSz="91440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kern="1200" dirty="0" smtClean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  <a:p>
            <a:pPr marL="342900" lvl="0" indent="-342900" algn="l" defTabSz="91440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kern="1200" dirty="0" smtClean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777589" y="1652723"/>
            <a:ext cx="12381888" cy="898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914400" hangingPunct="1">
              <a:spcBef>
                <a:spcPct val="20000"/>
              </a:spcBef>
            </a:pPr>
            <a:r>
              <a:rPr lang="nb-NO" sz="4800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SPØRSMÅL TIL LEVERANDØRER:</a:t>
            </a:r>
          </a:p>
          <a:p>
            <a:pPr marL="514350" lvl="0" indent="-514350" algn="l" defTabSz="914400" hangingPunct="1">
              <a:spcBef>
                <a:spcPct val="20000"/>
              </a:spcBef>
              <a:buFont typeface="+mj-lt"/>
              <a:buAutoNum type="arabicPeriod"/>
            </a:pPr>
            <a:endParaRPr lang="nb-NO" kern="12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  <a:p>
            <a:pPr marL="514350" lvl="0" indent="-514350" algn="l" defTabSz="914400" hangingPunct="1">
              <a:spcBef>
                <a:spcPct val="20000"/>
              </a:spcBef>
              <a:buFont typeface="+mj-lt"/>
              <a:buAutoNum type="arabicPeriod"/>
            </a:pPr>
            <a:r>
              <a:rPr lang="nb-NO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Bør </a:t>
            </a:r>
            <a:r>
              <a:rPr lang="nb-NO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anskaffelsene samles mer, ved samlet anskaffelse av kommunikasjons- og sensorteknologi? </a:t>
            </a:r>
          </a:p>
          <a:p>
            <a:pPr marL="914400" lvl="1" indent="-514350" algn="l" defTabSz="914400" hangingPunct="1">
              <a:spcBef>
                <a:spcPct val="20000"/>
              </a:spcBef>
              <a:buFont typeface="+mj-lt"/>
              <a:buAutoNum type="alphaLcParenR"/>
            </a:pPr>
            <a:r>
              <a:rPr lang="nb-NO" sz="2800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Hvilke konsekvenser har dette? </a:t>
            </a:r>
          </a:p>
          <a:p>
            <a:pPr marL="914400" lvl="1" indent="-514350" algn="l" defTabSz="914400" hangingPunct="1">
              <a:spcBef>
                <a:spcPct val="20000"/>
              </a:spcBef>
              <a:buFont typeface="+mj-lt"/>
              <a:buAutoNum type="alphaLcParenR"/>
            </a:pPr>
            <a:r>
              <a:rPr lang="nb-NO" sz="2800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Hvordan sikre entydig ansvar for integrasjon?  </a:t>
            </a:r>
            <a:endParaRPr lang="nb-NO" sz="2800" kern="1200" dirty="0" smtClean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  <a:p>
            <a:pPr marL="400050" lvl="1" indent="0" algn="l" defTabSz="914400" hangingPunct="1">
              <a:spcBef>
                <a:spcPct val="20000"/>
              </a:spcBef>
            </a:pPr>
            <a:endParaRPr lang="nb-NO" sz="2800" kern="12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  <a:p>
            <a:pPr marL="514350" lvl="0" indent="-514350" algn="l" defTabSz="914400" hangingPunct="1">
              <a:spcBef>
                <a:spcPct val="20000"/>
              </a:spcBef>
              <a:buFont typeface="+mj-lt"/>
              <a:buAutoNum type="arabicPeriod"/>
            </a:pPr>
            <a:r>
              <a:rPr lang="nb-NO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Gir dokumentet «Tekniske krav» grunnlag for å forstå entydig hva som anskaffes? </a:t>
            </a:r>
            <a:endParaRPr lang="nb-NO" kern="1200" dirty="0" smtClean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  <a:p>
            <a:pPr lvl="0" algn="l" defTabSz="914400" hangingPunct="1">
              <a:spcBef>
                <a:spcPct val="20000"/>
              </a:spcBef>
            </a:pPr>
            <a:endParaRPr lang="nb-NO" kern="12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  <a:p>
            <a:pPr lvl="0" algn="l" defTabSz="914400" hangingPunct="1">
              <a:spcBef>
                <a:spcPct val="20000"/>
              </a:spcBef>
            </a:pPr>
            <a:r>
              <a:rPr lang="nb-NO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3. Vi </a:t>
            </a:r>
            <a:r>
              <a:rPr lang="nb-NO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ønsker innspill på avtaleform og prismodell, </a:t>
            </a:r>
          </a:p>
          <a:p>
            <a:pPr marL="914400" lvl="1" indent="-514350" algn="l" defTabSz="914400" hangingPunct="1">
              <a:spcBef>
                <a:spcPct val="20000"/>
              </a:spcBef>
              <a:buFont typeface="+mj-lt"/>
              <a:buAutoNum type="alphaLcParenR"/>
            </a:pPr>
            <a:r>
              <a:rPr lang="nb-NO" sz="2800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Leasing vs. </a:t>
            </a:r>
            <a:r>
              <a:rPr lang="nb-NO" sz="2800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kjøp</a:t>
            </a:r>
            <a:endParaRPr lang="nb-NO" sz="2800" kern="12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  <a:p>
            <a:pPr marL="914400" lvl="1" indent="-514350" algn="l" defTabSz="914400" hangingPunct="1">
              <a:spcBef>
                <a:spcPct val="20000"/>
              </a:spcBef>
              <a:buFont typeface="+mj-lt"/>
              <a:buAutoNum type="alphaLcParenR"/>
            </a:pPr>
            <a:r>
              <a:rPr lang="nb-NO" sz="2800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Har dere synspunkter på dynamisk innkjøpsordning?</a:t>
            </a:r>
          </a:p>
          <a:p>
            <a:pPr marL="914400" lvl="1" indent="-514350" algn="l" defTabSz="914400" hangingPunct="1">
              <a:spcBef>
                <a:spcPct val="20000"/>
              </a:spcBef>
              <a:buFont typeface="+mj-lt"/>
              <a:buAutoNum type="alphaLcParenR"/>
            </a:pPr>
            <a:r>
              <a:rPr lang="nb-NO" sz="2800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Avtaleform og prismodell for service og vedlikehold</a:t>
            </a:r>
          </a:p>
          <a:p>
            <a:pPr marL="914400" lvl="1" indent="-514350" algn="l" defTabSz="914400" hangingPunct="1">
              <a:spcBef>
                <a:spcPct val="20000"/>
              </a:spcBef>
              <a:buFont typeface="+mj-lt"/>
              <a:buAutoNum type="alphaLcParenR"/>
            </a:pPr>
            <a:r>
              <a:rPr lang="nb-NO" sz="2800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Andre forhold knyttet til avtaleform og prismodell?</a:t>
            </a:r>
          </a:p>
          <a:p>
            <a:pPr marL="514350" lvl="0" indent="-514350" algn="l" defTabSz="914400" hangingPunct="1">
              <a:spcBef>
                <a:spcPct val="20000"/>
              </a:spcBef>
              <a:buFont typeface="+mj-lt"/>
              <a:buAutoNum type="arabicPeriod"/>
            </a:pPr>
            <a:endParaRPr lang="nb-NO" kern="12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Shape 179"/>
          <p:cNvSpPr/>
          <p:nvPr/>
        </p:nvSpPr>
        <p:spPr>
          <a:xfrm>
            <a:off x="1891606" y="2727300"/>
            <a:ext cx="2788363" cy="0"/>
          </a:xfrm>
          <a:prstGeom prst="line">
            <a:avLst/>
          </a:prstGeom>
          <a:ln w="12700">
            <a:solidFill>
              <a:srgbClr val="F8F8F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4400"/>
            </a:pPr>
            <a:endParaRPr sz="3300"/>
          </a:p>
        </p:txBody>
      </p:sp>
    </p:spTree>
    <p:extLst>
      <p:ext uri="{BB962C8B-B14F-4D97-AF65-F5344CB8AC3E}">
        <p14:creationId xmlns:p14="http://schemas.microsoft.com/office/powerpoint/2010/main" val="12639644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/>
          <p:nvPr/>
        </p:nvSpPr>
        <p:spPr>
          <a:xfrm>
            <a:off x="6900593" y="3742238"/>
            <a:ext cx="4486806" cy="1346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1000" cap="all" spc="1650">
                <a:solidFill>
                  <a:srgbClr val="C9C3B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nb-NO" sz="8250" dirty="0" smtClean="0">
                <a:solidFill>
                  <a:srgbClr val="03738B"/>
                </a:solidFill>
              </a:rPr>
              <a:t>lunsj</a:t>
            </a:r>
            <a:endParaRPr sz="8250" dirty="0">
              <a:solidFill>
                <a:srgbClr val="03738B"/>
              </a:solidFill>
            </a:endParaRPr>
          </a:p>
        </p:txBody>
      </p:sp>
      <p:sp>
        <p:nvSpPr>
          <p:cNvPr id="791" name="Shape 791"/>
          <p:cNvSpPr/>
          <p:nvPr/>
        </p:nvSpPr>
        <p:spPr>
          <a:xfrm>
            <a:off x="7474468" y="8016011"/>
            <a:ext cx="3339056" cy="56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600" cap="all" spc="52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nb-NO" sz="3200" dirty="0" smtClean="0">
                <a:solidFill>
                  <a:srgbClr val="5E5E5E"/>
                </a:solidFill>
              </a:rPr>
              <a:t>Henry </a:t>
            </a:r>
            <a:r>
              <a:rPr lang="nb-NO" sz="3200" dirty="0" err="1" smtClean="0">
                <a:solidFill>
                  <a:srgbClr val="5E5E5E"/>
                </a:solidFill>
              </a:rPr>
              <a:t>ford</a:t>
            </a:r>
            <a:endParaRPr sz="3200" dirty="0">
              <a:solidFill>
                <a:srgbClr val="5E5E5E"/>
              </a:solidFill>
            </a:endParaRPr>
          </a:p>
        </p:txBody>
      </p:sp>
      <p:sp>
        <p:nvSpPr>
          <p:cNvPr id="792" name="Shape 792"/>
          <p:cNvSpPr/>
          <p:nvPr/>
        </p:nvSpPr>
        <p:spPr>
          <a:xfrm rot="18900000">
            <a:off x="8953098" y="5368590"/>
            <a:ext cx="381798" cy="381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3738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  <a:endParaRPr sz="3300">
              <a:solidFill>
                <a:srgbClr val="03738B"/>
              </a:solidFill>
            </a:endParaRPr>
          </a:p>
        </p:txBody>
      </p:sp>
      <p:sp>
        <p:nvSpPr>
          <p:cNvPr id="793" name="Shape 793"/>
          <p:cNvSpPr/>
          <p:nvPr/>
        </p:nvSpPr>
        <p:spPr>
          <a:xfrm>
            <a:off x="2260708" y="6456414"/>
            <a:ext cx="13766589" cy="938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r>
              <a:rPr lang="nb-NO" sz="2800" i="1" spc="440" dirty="0">
                <a:solidFill>
                  <a:srgbClr val="5E5E5E"/>
                </a:solidFill>
                <a:latin typeface="Lato Regular"/>
                <a:ea typeface="Lato Regular"/>
                <a:cs typeface="Lato Regular"/>
              </a:rPr>
              <a:t>«Å komme sammen er begynnelsen. Å holde sammen er framgang. </a:t>
            </a:r>
            <a:br>
              <a:rPr lang="nb-NO" sz="2800" i="1" spc="440" dirty="0">
                <a:solidFill>
                  <a:srgbClr val="5E5E5E"/>
                </a:solidFill>
                <a:latin typeface="Lato Regular"/>
                <a:ea typeface="Lato Regular"/>
                <a:cs typeface="Lato Regular"/>
              </a:rPr>
            </a:br>
            <a:r>
              <a:rPr lang="nb-NO" sz="2800" i="1" spc="440" dirty="0">
                <a:solidFill>
                  <a:srgbClr val="5E5E5E"/>
                </a:solidFill>
                <a:latin typeface="Lato Regular"/>
                <a:ea typeface="Lato Regular"/>
                <a:cs typeface="Lato Regular"/>
              </a:rPr>
              <a:t>Å arbeide sammen er suksess»</a:t>
            </a:r>
            <a:endParaRPr sz="2800" i="1" spc="440" dirty="0">
              <a:solidFill>
                <a:srgbClr val="5E5E5E"/>
              </a:solidFill>
              <a:latin typeface="Lato Regular"/>
              <a:ea typeface="Lato Regular"/>
              <a:cs typeface="Lato Regular"/>
            </a:endParaRPr>
          </a:p>
        </p:txBody>
      </p:sp>
      <p:grpSp>
        <p:nvGrpSpPr>
          <p:cNvPr id="9" name="Gruppe 8"/>
          <p:cNvGrpSpPr/>
          <p:nvPr/>
        </p:nvGrpSpPr>
        <p:grpSpPr>
          <a:xfrm>
            <a:off x="0" y="11925300"/>
            <a:ext cx="18288000" cy="1790700"/>
            <a:chOff x="0" y="11925300"/>
            <a:chExt cx="18288000" cy="1790700"/>
          </a:xfrm>
        </p:grpSpPr>
        <p:sp>
          <p:nvSpPr>
            <p:cNvPr id="10" name="Rektangel 9"/>
            <p:cNvSpPr/>
            <p:nvPr/>
          </p:nvSpPr>
          <p:spPr>
            <a:xfrm>
              <a:off x="0" y="11925300"/>
              <a:ext cx="18288000" cy="17907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4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8723" y="11925300"/>
              <a:ext cx="6789277" cy="1790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47016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677"/>
          <p:cNvSpPr/>
          <p:nvPr/>
        </p:nvSpPr>
        <p:spPr>
          <a:xfrm rot="5400000">
            <a:off x="-3016054" y="3016052"/>
            <a:ext cx="13716001" cy="7683899"/>
          </a:xfrm>
          <a:prstGeom prst="rect">
            <a:avLst/>
          </a:prstGeom>
          <a:solidFill>
            <a:srgbClr val="03738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700" dirty="0"/>
          </a:p>
        </p:txBody>
      </p:sp>
      <p:pic>
        <p:nvPicPr>
          <p:cNvPr id="4" name="Plassholder for bilde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1" r="11601"/>
          <a:stretch>
            <a:fillRect/>
          </a:stretch>
        </p:blipFill>
        <p:spPr/>
      </p:pic>
      <p:sp>
        <p:nvSpPr>
          <p:cNvPr id="11" name="Shape 351"/>
          <p:cNvSpPr/>
          <p:nvPr/>
        </p:nvSpPr>
        <p:spPr>
          <a:xfrm flipV="1">
            <a:off x="1131514" y="3718511"/>
            <a:ext cx="1" cy="6241568"/>
          </a:xfrm>
          <a:prstGeom prst="line">
            <a:avLst/>
          </a:prstGeom>
          <a:ln w="12700">
            <a:solidFill>
              <a:srgbClr val="FFFFFF">
                <a:alpha val="62636"/>
              </a:srgbClr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4400"/>
            </a:pPr>
            <a:endParaRPr sz="3300"/>
          </a:p>
        </p:txBody>
      </p:sp>
      <p:sp>
        <p:nvSpPr>
          <p:cNvPr id="16" name="Shape 356"/>
          <p:cNvSpPr/>
          <p:nvPr/>
        </p:nvSpPr>
        <p:spPr>
          <a:xfrm>
            <a:off x="872345" y="3013285"/>
            <a:ext cx="5918288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6000" cap="all" spc="600">
                <a:solidFill>
                  <a:srgbClr val="89847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lang="nb-NO" sz="4500" dirty="0" smtClean="0">
                <a:solidFill>
                  <a:srgbClr val="E3E3E3"/>
                </a:solidFill>
              </a:rPr>
              <a:t>Mål med dagen</a:t>
            </a:r>
            <a:endParaRPr sz="4500" dirty="0">
              <a:solidFill>
                <a:srgbClr val="E3E3E3"/>
              </a:solidFill>
            </a:endParaRPr>
          </a:p>
        </p:txBody>
      </p:sp>
      <p:sp>
        <p:nvSpPr>
          <p:cNvPr id="17" name="Shape 357"/>
          <p:cNvSpPr/>
          <p:nvPr/>
        </p:nvSpPr>
        <p:spPr>
          <a:xfrm>
            <a:off x="1922480" y="3984777"/>
            <a:ext cx="4972053" cy="1388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120000"/>
              </a:lnSpc>
              <a:defRPr sz="2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r>
              <a:rPr lang="da-DK" sz="2800" dirty="0" smtClean="0">
                <a:latin typeface="Lato Light" panose="020F0302020204030203" pitchFamily="34" charset="0"/>
              </a:rPr>
              <a:t>Kunnskap om Responssenteret</a:t>
            </a:r>
          </a:p>
          <a:p>
            <a:endParaRPr sz="1500" dirty="0">
              <a:latin typeface="Lato Light" panose="020F0302020204030203" pitchFamily="34" charset="0"/>
            </a:endParaRPr>
          </a:p>
        </p:txBody>
      </p:sp>
      <p:sp>
        <p:nvSpPr>
          <p:cNvPr id="22" name="Shape 357"/>
          <p:cNvSpPr/>
          <p:nvPr/>
        </p:nvSpPr>
        <p:spPr>
          <a:xfrm>
            <a:off x="1922480" y="5392446"/>
            <a:ext cx="5320149" cy="541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da-DK" sz="2800" dirty="0" smtClean="0">
                <a:solidFill>
                  <a:srgbClr val="FFFFFF"/>
                </a:solidFill>
                <a:latin typeface="Lato Light" panose="020F0302020204030203" pitchFamily="34" charset="0"/>
                <a:ea typeface="Lato Light"/>
                <a:cs typeface="Lato Light"/>
              </a:rPr>
              <a:t>Kunnskap om målbilde og behov </a:t>
            </a:r>
          </a:p>
        </p:txBody>
      </p:sp>
      <p:sp>
        <p:nvSpPr>
          <p:cNvPr id="23" name="Shape 357"/>
          <p:cNvSpPr/>
          <p:nvPr/>
        </p:nvSpPr>
        <p:spPr>
          <a:xfrm>
            <a:off x="1922480" y="6091778"/>
            <a:ext cx="4972053" cy="1111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da-DK" sz="2800" dirty="0" smtClean="0">
                <a:solidFill>
                  <a:srgbClr val="FFFFFF"/>
                </a:solidFill>
                <a:latin typeface="Lato Light" panose="020F0302020204030203" pitchFamily="34" charset="0"/>
                <a:ea typeface="Lato Light"/>
                <a:cs typeface="Lato Light"/>
              </a:rPr>
              <a:t>Sikre innspill til prosess og konkurranse dokumenter</a:t>
            </a:r>
          </a:p>
        </p:txBody>
      </p:sp>
      <p:sp>
        <p:nvSpPr>
          <p:cNvPr id="24" name="Shape 357"/>
          <p:cNvSpPr/>
          <p:nvPr/>
        </p:nvSpPr>
        <p:spPr>
          <a:xfrm>
            <a:off x="1922479" y="6300431"/>
            <a:ext cx="4972053" cy="2662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lnSpc>
                <a:spcPct val="120000"/>
              </a:lnSpc>
            </a:pPr>
            <a:endParaRPr lang="da-DK" sz="2800" dirty="0" smtClean="0">
              <a:solidFill>
                <a:srgbClr val="FFFFFF"/>
              </a:solidFill>
              <a:latin typeface="Lato Light" panose="020F0302020204030203" pitchFamily="34" charset="0"/>
              <a:ea typeface="Lato Light"/>
              <a:cs typeface="Lato Light"/>
            </a:endParaRPr>
          </a:p>
          <a:p>
            <a:pPr algn="l">
              <a:lnSpc>
                <a:spcPct val="120000"/>
              </a:lnSpc>
            </a:pPr>
            <a:endParaRPr lang="da-DK" sz="2800" dirty="0">
              <a:solidFill>
                <a:srgbClr val="FFFFFF"/>
              </a:solidFill>
              <a:latin typeface="Lato Light" panose="020F0302020204030203" pitchFamily="34" charset="0"/>
              <a:ea typeface="Lato Light"/>
              <a:cs typeface="Lato Light"/>
            </a:endParaRPr>
          </a:p>
          <a:p>
            <a:pPr algn="l">
              <a:lnSpc>
                <a:spcPct val="120000"/>
              </a:lnSpc>
            </a:pPr>
            <a:r>
              <a:rPr lang="da-DK" sz="2800" dirty="0" smtClean="0">
                <a:solidFill>
                  <a:srgbClr val="FFFFFF"/>
                </a:solidFill>
                <a:latin typeface="Lato Light" panose="020F0302020204030203" pitchFamily="34" charset="0"/>
                <a:ea typeface="Lato Light"/>
                <a:cs typeface="Lato Light"/>
              </a:rPr>
              <a:t>Kunnskap om leverandørenes produkter og hvordan behovet kan dekkes av markedet</a:t>
            </a:r>
          </a:p>
        </p:txBody>
      </p:sp>
      <p:sp>
        <p:nvSpPr>
          <p:cNvPr id="3" name="Rombe 2"/>
          <p:cNvSpPr>
            <a:spLocks noChangeAspect="1"/>
          </p:cNvSpPr>
          <p:nvPr/>
        </p:nvSpPr>
        <p:spPr>
          <a:xfrm>
            <a:off x="908118" y="4453410"/>
            <a:ext cx="450000" cy="450807"/>
          </a:xfrm>
          <a:prstGeom prst="diamond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4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5" name="Rombe 24"/>
          <p:cNvSpPr>
            <a:spLocks noChangeAspect="1"/>
          </p:cNvSpPr>
          <p:nvPr/>
        </p:nvSpPr>
        <p:spPr>
          <a:xfrm>
            <a:off x="908118" y="5437663"/>
            <a:ext cx="450000" cy="450807"/>
          </a:xfrm>
          <a:prstGeom prst="diamond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4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6" name="Rombe 25"/>
          <p:cNvSpPr>
            <a:spLocks noChangeAspect="1"/>
          </p:cNvSpPr>
          <p:nvPr/>
        </p:nvSpPr>
        <p:spPr>
          <a:xfrm>
            <a:off x="908118" y="6421912"/>
            <a:ext cx="450000" cy="450807"/>
          </a:xfrm>
          <a:prstGeom prst="diamond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4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7" name="Rombe 26"/>
          <p:cNvSpPr>
            <a:spLocks noChangeAspect="1"/>
          </p:cNvSpPr>
          <p:nvPr/>
        </p:nvSpPr>
        <p:spPr>
          <a:xfrm>
            <a:off x="908118" y="7406161"/>
            <a:ext cx="450000" cy="450807"/>
          </a:xfrm>
          <a:prstGeom prst="diamond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4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7924507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/>
          <p:nvPr/>
        </p:nvSpPr>
        <p:spPr>
          <a:xfrm>
            <a:off x="3427689" y="3742238"/>
            <a:ext cx="11432618" cy="1346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1000" cap="all" spc="1650">
                <a:solidFill>
                  <a:srgbClr val="C9C3B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nb-NO" sz="8250" dirty="0" smtClean="0">
                <a:solidFill>
                  <a:srgbClr val="03738B"/>
                </a:solidFill>
              </a:rPr>
              <a:t>oppsummering</a:t>
            </a:r>
            <a:endParaRPr sz="8250" dirty="0">
              <a:solidFill>
                <a:srgbClr val="03738B"/>
              </a:solidFill>
            </a:endParaRPr>
          </a:p>
        </p:txBody>
      </p:sp>
      <p:sp>
        <p:nvSpPr>
          <p:cNvPr id="791" name="Shape 791"/>
          <p:cNvSpPr/>
          <p:nvPr/>
        </p:nvSpPr>
        <p:spPr>
          <a:xfrm>
            <a:off x="9105489" y="8016011"/>
            <a:ext cx="77008" cy="56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600" cap="all" spc="52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sz="3200" dirty="0">
              <a:solidFill>
                <a:srgbClr val="5E5E5E"/>
              </a:solidFill>
            </a:endParaRPr>
          </a:p>
        </p:txBody>
      </p:sp>
      <p:sp>
        <p:nvSpPr>
          <p:cNvPr id="792" name="Shape 792"/>
          <p:cNvSpPr/>
          <p:nvPr/>
        </p:nvSpPr>
        <p:spPr>
          <a:xfrm rot="18900000">
            <a:off x="8953098" y="5368590"/>
            <a:ext cx="381798" cy="381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3738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  <a:endParaRPr sz="3300">
              <a:solidFill>
                <a:srgbClr val="03738B"/>
              </a:solidFill>
            </a:endParaRPr>
          </a:p>
        </p:txBody>
      </p:sp>
      <p:sp>
        <p:nvSpPr>
          <p:cNvPr id="793" name="Shape 793"/>
          <p:cNvSpPr/>
          <p:nvPr/>
        </p:nvSpPr>
        <p:spPr>
          <a:xfrm>
            <a:off x="7558153" y="6671858"/>
            <a:ext cx="3171702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r>
              <a:rPr lang="nb-NO" sz="2800" i="1" spc="440" dirty="0" smtClean="0">
                <a:solidFill>
                  <a:srgbClr val="5E5E5E"/>
                </a:solidFill>
                <a:latin typeface="Lato Regular"/>
                <a:ea typeface="Lato Regular"/>
                <a:cs typeface="Lato Regular"/>
              </a:rPr>
              <a:t>Plenumsdialog</a:t>
            </a:r>
            <a:endParaRPr sz="2800" i="1" spc="440" dirty="0">
              <a:solidFill>
                <a:srgbClr val="5E5E5E"/>
              </a:solidFill>
              <a:latin typeface="Lato Regular"/>
              <a:ea typeface="Lato Regular"/>
              <a:cs typeface="Lato Regular"/>
            </a:endParaRPr>
          </a:p>
        </p:txBody>
      </p:sp>
      <p:grpSp>
        <p:nvGrpSpPr>
          <p:cNvPr id="9" name="Gruppe 8"/>
          <p:cNvGrpSpPr/>
          <p:nvPr/>
        </p:nvGrpSpPr>
        <p:grpSpPr>
          <a:xfrm>
            <a:off x="0" y="11925300"/>
            <a:ext cx="18288000" cy="1790700"/>
            <a:chOff x="0" y="11925300"/>
            <a:chExt cx="18288000" cy="1790700"/>
          </a:xfrm>
        </p:grpSpPr>
        <p:sp>
          <p:nvSpPr>
            <p:cNvPr id="10" name="Rektangel 9"/>
            <p:cNvSpPr/>
            <p:nvPr/>
          </p:nvSpPr>
          <p:spPr>
            <a:xfrm>
              <a:off x="0" y="11925300"/>
              <a:ext cx="18288000" cy="17907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4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8723" y="11925300"/>
              <a:ext cx="6789277" cy="1790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71135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/>
          <p:nvPr/>
        </p:nvSpPr>
        <p:spPr>
          <a:xfrm>
            <a:off x="3427691" y="3742238"/>
            <a:ext cx="11432618" cy="1346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1000" cap="all" spc="1650">
                <a:solidFill>
                  <a:srgbClr val="C9C3B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nb-NO" sz="8250" dirty="0" smtClean="0">
                <a:solidFill>
                  <a:srgbClr val="03738B"/>
                </a:solidFill>
              </a:rPr>
              <a:t>oppsummering</a:t>
            </a:r>
            <a:endParaRPr sz="8250" dirty="0">
              <a:solidFill>
                <a:srgbClr val="03738B"/>
              </a:solidFill>
            </a:endParaRPr>
          </a:p>
        </p:txBody>
      </p:sp>
      <p:sp>
        <p:nvSpPr>
          <p:cNvPr id="792" name="Shape 792"/>
          <p:cNvSpPr/>
          <p:nvPr/>
        </p:nvSpPr>
        <p:spPr>
          <a:xfrm rot="18900000">
            <a:off x="8953098" y="5368590"/>
            <a:ext cx="381798" cy="381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3738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  <a:endParaRPr sz="3300">
              <a:solidFill>
                <a:srgbClr val="03738B"/>
              </a:solidFill>
            </a:endParaRPr>
          </a:p>
        </p:txBody>
      </p:sp>
      <p:sp>
        <p:nvSpPr>
          <p:cNvPr id="793" name="Shape 793"/>
          <p:cNvSpPr/>
          <p:nvPr/>
        </p:nvSpPr>
        <p:spPr>
          <a:xfrm>
            <a:off x="6220762" y="6671858"/>
            <a:ext cx="5846473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r>
              <a:rPr lang="nb-NO" sz="2800" i="1" spc="440" dirty="0" smtClean="0">
                <a:solidFill>
                  <a:srgbClr val="5E5E5E"/>
                </a:solidFill>
                <a:latin typeface="Lato Regular"/>
                <a:ea typeface="Lato Regular"/>
                <a:cs typeface="Lato Regular"/>
              </a:rPr>
              <a:t>Leverandører, veien videre</a:t>
            </a:r>
            <a:endParaRPr sz="2800" i="1" spc="440" dirty="0">
              <a:solidFill>
                <a:srgbClr val="5E5E5E"/>
              </a:solidFill>
              <a:latin typeface="Lato Regular"/>
              <a:ea typeface="Lato Regular"/>
              <a:cs typeface="Lato Regular"/>
            </a:endParaRPr>
          </a:p>
        </p:txBody>
      </p:sp>
      <p:grpSp>
        <p:nvGrpSpPr>
          <p:cNvPr id="9" name="Gruppe 8"/>
          <p:cNvGrpSpPr/>
          <p:nvPr/>
        </p:nvGrpSpPr>
        <p:grpSpPr>
          <a:xfrm>
            <a:off x="0" y="11925300"/>
            <a:ext cx="18288000" cy="1790700"/>
            <a:chOff x="0" y="11925300"/>
            <a:chExt cx="18288000" cy="1790700"/>
          </a:xfrm>
        </p:grpSpPr>
        <p:sp>
          <p:nvSpPr>
            <p:cNvPr id="10" name="Rektangel 9"/>
            <p:cNvSpPr/>
            <p:nvPr/>
          </p:nvSpPr>
          <p:spPr>
            <a:xfrm>
              <a:off x="0" y="11925300"/>
              <a:ext cx="18288000" cy="17907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4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8723" y="11925300"/>
              <a:ext cx="6789277" cy="1790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73711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-16483" y="0"/>
            <a:ext cx="18320966" cy="1192529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 sz="3300"/>
          </a:p>
        </p:txBody>
      </p:sp>
      <p:sp>
        <p:nvSpPr>
          <p:cNvPr id="269" name="Shape 269"/>
          <p:cNvSpPr/>
          <p:nvPr/>
        </p:nvSpPr>
        <p:spPr>
          <a:xfrm>
            <a:off x="9904312" y="5470651"/>
            <a:ext cx="77008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8000" cap="all">
                <a:solidFill>
                  <a:srgbClr val="C9C3BA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endParaRPr sz="6000" dirty="0">
              <a:solidFill>
                <a:srgbClr val="E3E3E3"/>
              </a:solidFill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12651278" y="3334363"/>
            <a:ext cx="77009" cy="3539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0000" cap="all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endParaRPr sz="22499" dirty="0">
              <a:solidFill>
                <a:schemeClr val="bg1"/>
              </a:solidFill>
            </a:endParaRPr>
          </a:p>
        </p:txBody>
      </p:sp>
      <p:grpSp>
        <p:nvGrpSpPr>
          <p:cNvPr id="11" name="Gruppe 10"/>
          <p:cNvGrpSpPr/>
          <p:nvPr/>
        </p:nvGrpSpPr>
        <p:grpSpPr>
          <a:xfrm>
            <a:off x="0" y="11925300"/>
            <a:ext cx="18288000" cy="1790700"/>
            <a:chOff x="0" y="11925300"/>
            <a:chExt cx="18288000" cy="1790700"/>
          </a:xfrm>
        </p:grpSpPr>
        <p:sp>
          <p:nvSpPr>
            <p:cNvPr id="12" name="Rektangel 11"/>
            <p:cNvSpPr/>
            <p:nvPr/>
          </p:nvSpPr>
          <p:spPr>
            <a:xfrm>
              <a:off x="0" y="11925300"/>
              <a:ext cx="18288000" cy="17907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4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pic>
          <p:nvPicPr>
            <p:cNvPr id="13" name="Bild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8723" y="11925300"/>
              <a:ext cx="6789277" cy="1790700"/>
            </a:xfrm>
            <a:prstGeom prst="rect">
              <a:avLst/>
            </a:prstGeom>
          </p:spPr>
        </p:pic>
      </p:grpSp>
      <p:sp>
        <p:nvSpPr>
          <p:cNvPr id="16" name="Shape 272"/>
          <p:cNvSpPr/>
          <p:nvPr/>
        </p:nvSpPr>
        <p:spPr>
          <a:xfrm>
            <a:off x="10145907" y="9168545"/>
            <a:ext cx="77009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200" cap="all" spc="352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sz="2400" b="1" dirty="0"/>
          </a:p>
        </p:txBody>
      </p:sp>
      <p:sp>
        <p:nvSpPr>
          <p:cNvPr id="17" name="Shape 429"/>
          <p:cNvSpPr/>
          <p:nvPr/>
        </p:nvSpPr>
        <p:spPr>
          <a:xfrm>
            <a:off x="4210047" y="7395546"/>
            <a:ext cx="11948729" cy="507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>
              <a:lnSpc>
                <a:spcPct val="130000"/>
              </a:lnSpc>
              <a:spcBef>
                <a:spcPts val="2550"/>
              </a:spcBef>
              <a:defRPr sz="3000" spc="59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lang="nb-NO" sz="2400" dirty="0">
              <a:solidFill>
                <a:srgbClr val="FFFFFF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3"/>
          <a:srcRect t="15071" b="17484"/>
          <a:stretch/>
        </p:blipFill>
        <p:spPr>
          <a:xfrm>
            <a:off x="0" y="3715657"/>
            <a:ext cx="18306159" cy="490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430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/>
          <p:nvPr/>
        </p:nvSpPr>
        <p:spPr>
          <a:xfrm>
            <a:off x="7290925" y="3742238"/>
            <a:ext cx="3706143" cy="1346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1000" cap="all" spc="1650">
                <a:solidFill>
                  <a:srgbClr val="C9C3B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nb-NO" sz="8250" dirty="0" smtClean="0">
                <a:solidFill>
                  <a:srgbClr val="03738B"/>
                </a:solidFill>
              </a:rPr>
              <a:t>TAKK</a:t>
            </a:r>
            <a:endParaRPr sz="8250" dirty="0">
              <a:solidFill>
                <a:srgbClr val="03738B"/>
              </a:solidFill>
            </a:endParaRPr>
          </a:p>
        </p:txBody>
      </p:sp>
      <p:sp>
        <p:nvSpPr>
          <p:cNvPr id="791" name="Shape 791"/>
          <p:cNvSpPr/>
          <p:nvPr/>
        </p:nvSpPr>
        <p:spPr>
          <a:xfrm>
            <a:off x="7474468" y="8016011"/>
            <a:ext cx="3339056" cy="56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600" cap="all" spc="52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nb-NO" sz="3200" dirty="0" smtClean="0">
                <a:solidFill>
                  <a:srgbClr val="5E5E5E"/>
                </a:solidFill>
              </a:rPr>
              <a:t>Henry </a:t>
            </a:r>
            <a:r>
              <a:rPr lang="nb-NO" sz="3200" dirty="0" err="1" smtClean="0">
                <a:solidFill>
                  <a:srgbClr val="5E5E5E"/>
                </a:solidFill>
              </a:rPr>
              <a:t>ford</a:t>
            </a:r>
            <a:endParaRPr sz="3200" dirty="0">
              <a:solidFill>
                <a:srgbClr val="5E5E5E"/>
              </a:solidFill>
            </a:endParaRPr>
          </a:p>
        </p:txBody>
      </p:sp>
      <p:sp>
        <p:nvSpPr>
          <p:cNvPr id="792" name="Shape 792"/>
          <p:cNvSpPr/>
          <p:nvPr/>
        </p:nvSpPr>
        <p:spPr>
          <a:xfrm rot="18900000">
            <a:off x="8953098" y="5368590"/>
            <a:ext cx="381798" cy="381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3738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  <a:endParaRPr sz="3300">
              <a:solidFill>
                <a:srgbClr val="03738B"/>
              </a:solidFill>
            </a:endParaRPr>
          </a:p>
        </p:txBody>
      </p:sp>
      <p:sp>
        <p:nvSpPr>
          <p:cNvPr id="793" name="Shape 793"/>
          <p:cNvSpPr/>
          <p:nvPr/>
        </p:nvSpPr>
        <p:spPr>
          <a:xfrm>
            <a:off x="2260708" y="6456414"/>
            <a:ext cx="13766589" cy="938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r>
              <a:rPr lang="nb-NO" sz="2800" i="1" spc="440" dirty="0">
                <a:solidFill>
                  <a:srgbClr val="5E5E5E"/>
                </a:solidFill>
                <a:latin typeface="Lato Regular"/>
                <a:ea typeface="Lato Regular"/>
                <a:cs typeface="Lato Regular"/>
              </a:rPr>
              <a:t>«Å komme sammen er begynnelsen. Å holde sammen er framgang. </a:t>
            </a:r>
            <a:br>
              <a:rPr lang="nb-NO" sz="2800" i="1" spc="440" dirty="0">
                <a:solidFill>
                  <a:srgbClr val="5E5E5E"/>
                </a:solidFill>
                <a:latin typeface="Lato Regular"/>
                <a:ea typeface="Lato Regular"/>
                <a:cs typeface="Lato Regular"/>
              </a:rPr>
            </a:br>
            <a:r>
              <a:rPr lang="nb-NO" sz="2800" i="1" spc="440" dirty="0">
                <a:solidFill>
                  <a:srgbClr val="5E5E5E"/>
                </a:solidFill>
                <a:latin typeface="Lato Regular"/>
                <a:ea typeface="Lato Regular"/>
                <a:cs typeface="Lato Regular"/>
              </a:rPr>
              <a:t>Å arbeide sammen er suksess»</a:t>
            </a:r>
            <a:endParaRPr sz="2800" i="1" spc="440" dirty="0">
              <a:solidFill>
                <a:srgbClr val="5E5E5E"/>
              </a:solidFill>
              <a:latin typeface="Lato Regular"/>
              <a:ea typeface="Lato Regular"/>
              <a:cs typeface="Lato Regular"/>
            </a:endParaRPr>
          </a:p>
        </p:txBody>
      </p:sp>
      <p:grpSp>
        <p:nvGrpSpPr>
          <p:cNvPr id="9" name="Gruppe 8"/>
          <p:cNvGrpSpPr/>
          <p:nvPr/>
        </p:nvGrpSpPr>
        <p:grpSpPr>
          <a:xfrm>
            <a:off x="0" y="11925300"/>
            <a:ext cx="18288000" cy="1790700"/>
            <a:chOff x="0" y="11925300"/>
            <a:chExt cx="18288000" cy="1790700"/>
          </a:xfrm>
        </p:grpSpPr>
        <p:sp>
          <p:nvSpPr>
            <p:cNvPr id="10" name="Rektangel 9"/>
            <p:cNvSpPr/>
            <p:nvPr/>
          </p:nvSpPr>
          <p:spPr>
            <a:xfrm>
              <a:off x="0" y="11925300"/>
              <a:ext cx="18288000" cy="17907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4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8723" y="11925300"/>
              <a:ext cx="6789277" cy="17907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/>
          <p:nvPr/>
        </p:nvSpPr>
        <p:spPr>
          <a:xfrm>
            <a:off x="2969232" y="3742238"/>
            <a:ext cx="12349535" cy="1346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1000" cap="all" spc="1650">
                <a:solidFill>
                  <a:srgbClr val="C9C3B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nb-NO" sz="8250" dirty="0" smtClean="0">
                <a:solidFill>
                  <a:srgbClr val="03738B"/>
                </a:solidFill>
              </a:rPr>
              <a:t>kommunedialog</a:t>
            </a:r>
            <a:endParaRPr sz="8250" dirty="0">
              <a:solidFill>
                <a:srgbClr val="03738B"/>
              </a:solidFill>
            </a:endParaRPr>
          </a:p>
        </p:txBody>
      </p:sp>
      <p:sp>
        <p:nvSpPr>
          <p:cNvPr id="791" name="Shape 791"/>
          <p:cNvSpPr/>
          <p:nvPr/>
        </p:nvSpPr>
        <p:spPr>
          <a:xfrm>
            <a:off x="7474468" y="8016011"/>
            <a:ext cx="3339056" cy="56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600" cap="all" spc="52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nb-NO" sz="3200" dirty="0" smtClean="0">
                <a:solidFill>
                  <a:srgbClr val="5E5E5E"/>
                </a:solidFill>
              </a:rPr>
              <a:t>Henry </a:t>
            </a:r>
            <a:r>
              <a:rPr lang="nb-NO" sz="3200" dirty="0" err="1" smtClean="0">
                <a:solidFill>
                  <a:srgbClr val="5E5E5E"/>
                </a:solidFill>
              </a:rPr>
              <a:t>ford</a:t>
            </a:r>
            <a:endParaRPr sz="3200" dirty="0">
              <a:solidFill>
                <a:srgbClr val="5E5E5E"/>
              </a:solidFill>
            </a:endParaRPr>
          </a:p>
        </p:txBody>
      </p:sp>
      <p:sp>
        <p:nvSpPr>
          <p:cNvPr id="792" name="Shape 792"/>
          <p:cNvSpPr/>
          <p:nvPr/>
        </p:nvSpPr>
        <p:spPr>
          <a:xfrm rot="18900000">
            <a:off x="8953098" y="5368590"/>
            <a:ext cx="381798" cy="381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3738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  <a:endParaRPr sz="3300">
              <a:solidFill>
                <a:srgbClr val="03738B"/>
              </a:solidFill>
            </a:endParaRPr>
          </a:p>
        </p:txBody>
      </p:sp>
      <p:sp>
        <p:nvSpPr>
          <p:cNvPr id="793" name="Shape 793"/>
          <p:cNvSpPr/>
          <p:nvPr/>
        </p:nvSpPr>
        <p:spPr>
          <a:xfrm>
            <a:off x="2260708" y="6456414"/>
            <a:ext cx="13766589" cy="938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r>
              <a:rPr lang="nb-NO" sz="2800" i="1" spc="440" dirty="0">
                <a:solidFill>
                  <a:srgbClr val="5E5E5E"/>
                </a:solidFill>
                <a:latin typeface="Lato Regular"/>
                <a:ea typeface="Lato Regular"/>
                <a:cs typeface="Lato Regular"/>
              </a:rPr>
              <a:t>«Å komme sammen er begynnelsen. Å holde sammen er framgang. </a:t>
            </a:r>
            <a:br>
              <a:rPr lang="nb-NO" sz="2800" i="1" spc="440" dirty="0">
                <a:solidFill>
                  <a:srgbClr val="5E5E5E"/>
                </a:solidFill>
                <a:latin typeface="Lato Regular"/>
                <a:ea typeface="Lato Regular"/>
                <a:cs typeface="Lato Regular"/>
              </a:rPr>
            </a:br>
            <a:r>
              <a:rPr lang="nb-NO" sz="2800" i="1" spc="440" dirty="0">
                <a:solidFill>
                  <a:srgbClr val="5E5E5E"/>
                </a:solidFill>
                <a:latin typeface="Lato Regular"/>
                <a:ea typeface="Lato Regular"/>
                <a:cs typeface="Lato Regular"/>
              </a:rPr>
              <a:t>Å arbeide sammen er suksess»</a:t>
            </a:r>
            <a:endParaRPr sz="2800" i="1" spc="440" dirty="0">
              <a:solidFill>
                <a:srgbClr val="5E5E5E"/>
              </a:solidFill>
              <a:latin typeface="Lato Regular"/>
              <a:ea typeface="Lato Regular"/>
              <a:cs typeface="Lato Regular"/>
            </a:endParaRPr>
          </a:p>
        </p:txBody>
      </p:sp>
      <p:grpSp>
        <p:nvGrpSpPr>
          <p:cNvPr id="9" name="Gruppe 8"/>
          <p:cNvGrpSpPr/>
          <p:nvPr/>
        </p:nvGrpSpPr>
        <p:grpSpPr>
          <a:xfrm>
            <a:off x="0" y="11925300"/>
            <a:ext cx="18288000" cy="1790700"/>
            <a:chOff x="0" y="11925300"/>
            <a:chExt cx="18288000" cy="1790700"/>
          </a:xfrm>
        </p:grpSpPr>
        <p:sp>
          <p:nvSpPr>
            <p:cNvPr id="10" name="Rektangel 9"/>
            <p:cNvSpPr/>
            <p:nvPr/>
          </p:nvSpPr>
          <p:spPr>
            <a:xfrm>
              <a:off x="0" y="11925300"/>
              <a:ext cx="18288000" cy="17907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4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8723" y="11925300"/>
              <a:ext cx="6789277" cy="1790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72324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73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/>
        </p:nvGrpSpPr>
        <p:grpSpPr>
          <a:xfrm>
            <a:off x="0" y="11925300"/>
            <a:ext cx="18288000" cy="1790700"/>
            <a:chOff x="0" y="11925300"/>
            <a:chExt cx="18288000" cy="1790700"/>
          </a:xfrm>
        </p:grpSpPr>
        <p:sp>
          <p:nvSpPr>
            <p:cNvPr id="10" name="Rektangel 9"/>
            <p:cNvSpPr/>
            <p:nvPr/>
          </p:nvSpPr>
          <p:spPr>
            <a:xfrm>
              <a:off x="0" y="11925300"/>
              <a:ext cx="18288000" cy="17907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4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8723" y="11925300"/>
              <a:ext cx="6789277" cy="1790700"/>
            </a:xfrm>
            <a:prstGeom prst="rect">
              <a:avLst/>
            </a:prstGeom>
          </p:spPr>
        </p:pic>
      </p:grpSp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5663184"/>
          </a:xfrm>
          <a:prstGeom prst="rect">
            <a:avLst/>
          </a:prstGeom>
        </p:spPr>
      </p:pic>
      <p:sp>
        <p:nvSpPr>
          <p:cNvPr id="15" name="Shape 725"/>
          <p:cNvSpPr>
            <a:spLocks noChangeAspect="1"/>
          </p:cNvSpPr>
          <p:nvPr/>
        </p:nvSpPr>
        <p:spPr>
          <a:xfrm rot="8101909">
            <a:off x="5627407" y="5194884"/>
            <a:ext cx="1440000" cy="144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3738B"/>
          </a:solidFill>
          <a:ln w="25400">
            <a:solidFill>
              <a:srgbClr val="03738B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  <a:endParaRPr sz="3300"/>
          </a:p>
        </p:txBody>
      </p:sp>
      <p:sp>
        <p:nvSpPr>
          <p:cNvPr id="9" name="Shape 96"/>
          <p:cNvSpPr/>
          <p:nvPr/>
        </p:nvSpPr>
        <p:spPr>
          <a:xfrm>
            <a:off x="1030626" y="6499699"/>
            <a:ext cx="11373306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12000" cap="all" spc="60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lang="nb-NO" sz="4800" b="1" dirty="0" smtClean="0">
                <a:solidFill>
                  <a:srgbClr val="E3E3E3"/>
                </a:solidFill>
                <a:latin typeface="Lato Regular" panose="020F0502020204030203" pitchFamily="34" charset="0"/>
              </a:rPr>
              <a:t>Hva innebærer det å bli med</a:t>
            </a:r>
            <a:endParaRPr sz="4800" b="1" dirty="0">
              <a:solidFill>
                <a:srgbClr val="E3E3E3"/>
              </a:solidFill>
              <a:latin typeface="Lato Regular" panose="020F0502020204030203" pitchFamily="34" charset="0"/>
            </a:endParaRPr>
          </a:p>
        </p:txBody>
      </p:sp>
      <p:sp>
        <p:nvSpPr>
          <p:cNvPr id="13" name="Shape 179"/>
          <p:cNvSpPr/>
          <p:nvPr/>
        </p:nvSpPr>
        <p:spPr>
          <a:xfrm>
            <a:off x="1050873" y="7535274"/>
            <a:ext cx="2788363" cy="0"/>
          </a:xfrm>
          <a:prstGeom prst="line">
            <a:avLst/>
          </a:prstGeom>
          <a:ln w="12700">
            <a:solidFill>
              <a:srgbClr val="F8F8F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4400"/>
            </a:pPr>
            <a:endParaRPr sz="3300"/>
          </a:p>
        </p:txBody>
      </p:sp>
      <p:sp>
        <p:nvSpPr>
          <p:cNvPr id="14" name="Shape 564"/>
          <p:cNvSpPr/>
          <p:nvPr/>
        </p:nvSpPr>
        <p:spPr>
          <a:xfrm>
            <a:off x="920247" y="9017522"/>
            <a:ext cx="14649267" cy="507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algn="l">
              <a:lnSpc>
                <a:spcPct val="130000"/>
              </a:lnSpc>
              <a:spcBef>
                <a:spcPts val="2550"/>
              </a:spcBef>
              <a:defRPr sz="3000" spc="59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lang="nb-NO" sz="2400" dirty="0">
              <a:solidFill>
                <a:schemeClr val="bg1"/>
              </a:solidFill>
              <a:latin typeface="Lato Light" panose="020F0302020204030203" pitchFamily="34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030626" y="7874395"/>
            <a:ext cx="16778400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Kan ikke ha konkurrerende rammeavtale på digitalt pasientvarslingsanlegg, trygghetsalarm eller sensorteknologi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Forpliktes til å benytte avtalen ved anskaffelser</a:t>
            </a:r>
          </a:p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Anskaffelsesprosessen håndteres internt i Kongsbergregionen, men mulighet for å oppnevne kontaktperson</a:t>
            </a:r>
            <a:endParaRPr kumimoji="0" lang="nb-NO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374514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4"/>
            <a:ext cx="13800561" cy="13713215"/>
          </a:xfrm>
        </p:spPr>
      </p:pic>
      <p:sp>
        <p:nvSpPr>
          <p:cNvPr id="520" name="Shape 520"/>
          <p:cNvSpPr/>
          <p:nvPr/>
        </p:nvSpPr>
        <p:spPr>
          <a:xfrm>
            <a:off x="3270703" y="8060495"/>
            <a:ext cx="2656175" cy="5847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50000" cap="all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lang="nb-NO" sz="37499" dirty="0" smtClean="0">
                <a:solidFill>
                  <a:srgbClr val="FFFFFF">
                    <a:alpha val="20000"/>
                  </a:srgbClr>
                </a:solidFill>
              </a:rPr>
              <a:t>S</a:t>
            </a:r>
            <a:endParaRPr sz="37499" dirty="0">
              <a:solidFill>
                <a:srgbClr val="FFFFFF">
                  <a:alpha val="20000"/>
                </a:srgbClr>
              </a:solidFill>
            </a:endParaRPr>
          </a:p>
        </p:txBody>
      </p:sp>
      <p:sp>
        <p:nvSpPr>
          <p:cNvPr id="522" name="Shape 522"/>
          <p:cNvSpPr/>
          <p:nvPr/>
        </p:nvSpPr>
        <p:spPr>
          <a:xfrm>
            <a:off x="4808483" y="11696641"/>
            <a:ext cx="5036636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8000" cap="all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lang="nb-NO" sz="6000" dirty="0" smtClean="0"/>
              <a:t>Samarbeid?</a:t>
            </a:r>
            <a:endParaRPr sz="6000" dirty="0"/>
          </a:p>
        </p:txBody>
      </p:sp>
      <p:sp>
        <p:nvSpPr>
          <p:cNvPr id="536" name="Shape 536"/>
          <p:cNvSpPr/>
          <p:nvPr/>
        </p:nvSpPr>
        <p:spPr>
          <a:xfrm rot="8100000">
            <a:off x="14280775" y="8298862"/>
            <a:ext cx="850319" cy="4251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51" y="0"/>
                </a:moveTo>
                <a:lnTo>
                  <a:pt x="21600" y="21600"/>
                </a:lnTo>
                <a:lnTo>
                  <a:pt x="0" y="21524"/>
                </a:lnTo>
                <a:lnTo>
                  <a:pt x="10751" y="0"/>
                </a:lnTo>
                <a:close/>
              </a:path>
            </a:pathLst>
          </a:custGeom>
          <a:solidFill>
            <a:srgbClr val="31ACB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 sz="3300"/>
          </a:p>
        </p:txBody>
      </p:sp>
      <p:sp>
        <p:nvSpPr>
          <p:cNvPr id="27" name="Shape 677"/>
          <p:cNvSpPr/>
          <p:nvPr/>
        </p:nvSpPr>
        <p:spPr>
          <a:xfrm rot="5400000">
            <a:off x="7812539" y="3232832"/>
            <a:ext cx="13716000" cy="7250335"/>
          </a:xfrm>
          <a:prstGeom prst="rect">
            <a:avLst/>
          </a:prstGeom>
          <a:solidFill>
            <a:srgbClr val="03738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700"/>
          </a:p>
        </p:txBody>
      </p:sp>
      <p:sp>
        <p:nvSpPr>
          <p:cNvPr id="29" name="Shape 725"/>
          <p:cNvSpPr>
            <a:spLocks noChangeAspect="1"/>
          </p:cNvSpPr>
          <p:nvPr/>
        </p:nvSpPr>
        <p:spPr>
          <a:xfrm rot="2694791">
            <a:off x="10564951" y="11476778"/>
            <a:ext cx="1440000" cy="144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3738B"/>
          </a:solidFill>
          <a:ln w="25400">
            <a:solidFill>
              <a:srgbClr val="03738B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  <a:endParaRPr sz="3300"/>
          </a:p>
        </p:txBody>
      </p:sp>
      <p:sp>
        <p:nvSpPr>
          <p:cNvPr id="8" name="Shape 96"/>
          <p:cNvSpPr/>
          <p:nvPr/>
        </p:nvSpPr>
        <p:spPr>
          <a:xfrm>
            <a:off x="11515875" y="780851"/>
            <a:ext cx="3063339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12000" cap="all" spc="60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lang="nb-NO" sz="4000" b="1" dirty="0" smtClean="0">
                <a:solidFill>
                  <a:srgbClr val="E3E3E3"/>
                </a:solidFill>
                <a:latin typeface="Lato Regular" panose="020F0502020204030203" pitchFamily="34" charset="0"/>
              </a:rPr>
              <a:t>spørsmål</a:t>
            </a:r>
            <a:endParaRPr sz="4000" b="1" dirty="0">
              <a:solidFill>
                <a:srgbClr val="E3E3E3"/>
              </a:solidFill>
              <a:latin typeface="Lato Regular" panose="020F0502020204030203" pitchFamily="34" charset="0"/>
            </a:endParaRPr>
          </a:p>
        </p:txBody>
      </p:sp>
      <p:sp>
        <p:nvSpPr>
          <p:cNvPr id="9" name="文本框 9"/>
          <p:cNvSpPr txBox="1"/>
          <p:nvPr/>
        </p:nvSpPr>
        <p:spPr>
          <a:xfrm>
            <a:off x="11605834" y="2254200"/>
            <a:ext cx="5946760" cy="829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514350" lvl="0" indent="-514350" algn="l" defTabSz="914400" hangingPunct="1">
              <a:spcBef>
                <a:spcPct val="20000"/>
              </a:spcBef>
              <a:buFont typeface="+mj-lt"/>
              <a:buAutoNum type="arabicPeriod"/>
            </a:pPr>
            <a:r>
              <a:rPr lang="nb-NO" sz="3000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Hva skal til for at det er aktuelt for kommuner utenfor Kongsbergregionen å delta i anskaffelsen 1. mars</a:t>
            </a:r>
            <a:r>
              <a:rPr lang="nb-NO" sz="3000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?</a:t>
            </a:r>
            <a:br>
              <a:rPr lang="nb-NO" sz="3000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</a:br>
            <a:endParaRPr lang="nb-NO" sz="3000" kern="12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  <a:p>
            <a:pPr marL="514350" lvl="0" indent="-514350" algn="l" defTabSz="914400" hangingPunct="1">
              <a:spcBef>
                <a:spcPct val="20000"/>
              </a:spcBef>
              <a:buFont typeface="+mj-lt"/>
              <a:buAutoNum type="arabicPeriod"/>
            </a:pPr>
            <a:r>
              <a:rPr lang="nb-NO" sz="3000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Hvilke forpliktelser eller bidrag vil være avgjørende for at det skal være gjennomførbart for kommunen å forplikte seg til avtalen</a:t>
            </a:r>
            <a:r>
              <a:rPr lang="nb-NO" sz="3000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?</a:t>
            </a:r>
            <a:br>
              <a:rPr lang="nb-NO" sz="3000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</a:br>
            <a:endParaRPr lang="nb-NO" sz="3000" kern="12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  <a:p>
            <a:pPr marL="514350" lvl="0" indent="-514350" algn="l" defTabSz="914400" hangingPunct="1">
              <a:spcBef>
                <a:spcPct val="20000"/>
              </a:spcBef>
              <a:buFont typeface="+mj-lt"/>
              <a:buAutoNum type="arabicPeriod"/>
            </a:pPr>
            <a:r>
              <a:rPr lang="nb-NO" sz="3000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Hvordan ønsker kommunen å involveres i videre arbeid</a:t>
            </a:r>
            <a:r>
              <a:rPr lang="nb-NO" sz="3000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?</a:t>
            </a:r>
            <a:br>
              <a:rPr lang="nb-NO" sz="3000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</a:br>
            <a:endParaRPr lang="nb-NO" sz="3000" kern="12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  <a:p>
            <a:pPr marL="514350" lvl="0" indent="-514350" algn="l" defTabSz="914400" hangingPunct="1">
              <a:spcBef>
                <a:spcPct val="20000"/>
              </a:spcBef>
              <a:buFont typeface="+mj-lt"/>
              <a:buAutoNum type="arabicPeriod"/>
            </a:pPr>
            <a:r>
              <a:rPr lang="nb-NO" sz="3000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Kravene til løsning på institusjon er ut fra K-IKT sin veileder, er dette en utfordring?</a:t>
            </a:r>
          </a:p>
        </p:txBody>
      </p:sp>
      <p:sp>
        <p:nvSpPr>
          <p:cNvPr id="10" name="Shape 179"/>
          <p:cNvSpPr/>
          <p:nvPr/>
        </p:nvSpPr>
        <p:spPr>
          <a:xfrm>
            <a:off x="11605834" y="1824041"/>
            <a:ext cx="2788363" cy="0"/>
          </a:xfrm>
          <a:prstGeom prst="line">
            <a:avLst/>
          </a:prstGeom>
          <a:ln w="12700">
            <a:solidFill>
              <a:srgbClr val="F8F8F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4400"/>
            </a:pPr>
            <a:endParaRPr sz="3300"/>
          </a:p>
        </p:txBody>
      </p:sp>
    </p:spTree>
    <p:extLst>
      <p:ext uri="{BB962C8B-B14F-4D97-AF65-F5344CB8AC3E}">
        <p14:creationId xmlns:p14="http://schemas.microsoft.com/office/powerpoint/2010/main" val="32641387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/>
          <p:nvPr/>
        </p:nvSpPr>
        <p:spPr>
          <a:xfrm>
            <a:off x="3427689" y="3742238"/>
            <a:ext cx="11432618" cy="1346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1000" cap="all" spc="1650">
                <a:solidFill>
                  <a:srgbClr val="C9C3B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nb-NO" sz="8250" dirty="0" smtClean="0">
                <a:solidFill>
                  <a:srgbClr val="03738B"/>
                </a:solidFill>
              </a:rPr>
              <a:t>oppsummering</a:t>
            </a:r>
            <a:endParaRPr sz="8250" dirty="0">
              <a:solidFill>
                <a:srgbClr val="03738B"/>
              </a:solidFill>
            </a:endParaRPr>
          </a:p>
        </p:txBody>
      </p:sp>
      <p:sp>
        <p:nvSpPr>
          <p:cNvPr id="791" name="Shape 791"/>
          <p:cNvSpPr/>
          <p:nvPr/>
        </p:nvSpPr>
        <p:spPr>
          <a:xfrm>
            <a:off x="9105489" y="8016011"/>
            <a:ext cx="77008" cy="56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600" cap="all" spc="52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sz="3200" dirty="0">
              <a:solidFill>
                <a:srgbClr val="5E5E5E"/>
              </a:solidFill>
            </a:endParaRPr>
          </a:p>
        </p:txBody>
      </p:sp>
      <p:sp>
        <p:nvSpPr>
          <p:cNvPr id="792" name="Shape 792"/>
          <p:cNvSpPr/>
          <p:nvPr/>
        </p:nvSpPr>
        <p:spPr>
          <a:xfrm rot="18900000">
            <a:off x="8953098" y="5368590"/>
            <a:ext cx="381798" cy="381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3738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  <a:endParaRPr sz="3300">
              <a:solidFill>
                <a:srgbClr val="03738B"/>
              </a:solidFill>
            </a:endParaRPr>
          </a:p>
        </p:txBody>
      </p:sp>
      <p:sp>
        <p:nvSpPr>
          <p:cNvPr id="793" name="Shape 793"/>
          <p:cNvSpPr/>
          <p:nvPr/>
        </p:nvSpPr>
        <p:spPr>
          <a:xfrm>
            <a:off x="6027448" y="6456414"/>
            <a:ext cx="6233117" cy="938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r>
              <a:rPr lang="nb-NO" sz="2800" i="1" spc="440" dirty="0" smtClean="0">
                <a:solidFill>
                  <a:srgbClr val="5E5E5E"/>
                </a:solidFill>
                <a:latin typeface="Lato Regular"/>
                <a:ea typeface="Lato Regular"/>
                <a:cs typeface="Lato Regular"/>
              </a:rPr>
              <a:t>Kommunedialog, veien videre</a:t>
            </a:r>
          </a:p>
          <a:p>
            <a:endParaRPr sz="2800" i="1" spc="440" dirty="0">
              <a:solidFill>
                <a:srgbClr val="5E5E5E"/>
              </a:solidFill>
              <a:latin typeface="Lato Regular"/>
              <a:ea typeface="Lato Regular"/>
              <a:cs typeface="Lato Regular"/>
            </a:endParaRPr>
          </a:p>
        </p:txBody>
      </p:sp>
      <p:grpSp>
        <p:nvGrpSpPr>
          <p:cNvPr id="9" name="Gruppe 8"/>
          <p:cNvGrpSpPr/>
          <p:nvPr/>
        </p:nvGrpSpPr>
        <p:grpSpPr>
          <a:xfrm>
            <a:off x="0" y="11925300"/>
            <a:ext cx="18288000" cy="1790700"/>
            <a:chOff x="0" y="11925300"/>
            <a:chExt cx="18288000" cy="1790700"/>
          </a:xfrm>
        </p:grpSpPr>
        <p:sp>
          <p:nvSpPr>
            <p:cNvPr id="10" name="Rektangel 9"/>
            <p:cNvSpPr/>
            <p:nvPr/>
          </p:nvSpPr>
          <p:spPr>
            <a:xfrm>
              <a:off x="0" y="11925300"/>
              <a:ext cx="18288000" cy="17907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4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8723" y="11925300"/>
              <a:ext cx="6789277" cy="1790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81953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/>
          <p:nvPr/>
        </p:nvSpPr>
        <p:spPr>
          <a:xfrm>
            <a:off x="7290925" y="3742238"/>
            <a:ext cx="3706143" cy="1346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1000" cap="all" spc="1650">
                <a:solidFill>
                  <a:srgbClr val="C9C3BA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nb-NO" sz="8250" dirty="0" smtClean="0">
                <a:solidFill>
                  <a:srgbClr val="03738B"/>
                </a:solidFill>
              </a:rPr>
              <a:t>TAKK</a:t>
            </a:r>
            <a:endParaRPr sz="8250" dirty="0">
              <a:solidFill>
                <a:srgbClr val="03738B"/>
              </a:solidFill>
            </a:endParaRPr>
          </a:p>
        </p:txBody>
      </p:sp>
      <p:sp>
        <p:nvSpPr>
          <p:cNvPr id="791" name="Shape 791"/>
          <p:cNvSpPr/>
          <p:nvPr/>
        </p:nvSpPr>
        <p:spPr>
          <a:xfrm>
            <a:off x="7474468" y="8016011"/>
            <a:ext cx="3339056" cy="56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600" cap="all" spc="52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nb-NO" sz="3200" dirty="0" smtClean="0">
                <a:solidFill>
                  <a:srgbClr val="5E5E5E"/>
                </a:solidFill>
              </a:rPr>
              <a:t>Henry </a:t>
            </a:r>
            <a:r>
              <a:rPr lang="nb-NO" sz="3200" dirty="0" err="1" smtClean="0">
                <a:solidFill>
                  <a:srgbClr val="5E5E5E"/>
                </a:solidFill>
              </a:rPr>
              <a:t>ford</a:t>
            </a:r>
            <a:endParaRPr sz="3200" dirty="0">
              <a:solidFill>
                <a:srgbClr val="5E5E5E"/>
              </a:solidFill>
            </a:endParaRPr>
          </a:p>
        </p:txBody>
      </p:sp>
      <p:sp>
        <p:nvSpPr>
          <p:cNvPr id="792" name="Shape 792"/>
          <p:cNvSpPr/>
          <p:nvPr/>
        </p:nvSpPr>
        <p:spPr>
          <a:xfrm rot="18900000">
            <a:off x="8953098" y="5368590"/>
            <a:ext cx="381798" cy="381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3738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  <a:endParaRPr sz="3300">
              <a:solidFill>
                <a:srgbClr val="03738B"/>
              </a:solidFill>
            </a:endParaRPr>
          </a:p>
        </p:txBody>
      </p:sp>
      <p:sp>
        <p:nvSpPr>
          <p:cNvPr id="793" name="Shape 793"/>
          <p:cNvSpPr/>
          <p:nvPr/>
        </p:nvSpPr>
        <p:spPr>
          <a:xfrm>
            <a:off x="2260708" y="6456414"/>
            <a:ext cx="13766589" cy="938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r>
              <a:rPr lang="nb-NO" sz="2800" i="1" spc="440" dirty="0">
                <a:solidFill>
                  <a:srgbClr val="5E5E5E"/>
                </a:solidFill>
                <a:latin typeface="Lato Regular"/>
                <a:ea typeface="Lato Regular"/>
                <a:cs typeface="Lato Regular"/>
              </a:rPr>
              <a:t>«Å komme sammen er begynnelsen. Å holde sammen er framgang. </a:t>
            </a:r>
            <a:br>
              <a:rPr lang="nb-NO" sz="2800" i="1" spc="440" dirty="0">
                <a:solidFill>
                  <a:srgbClr val="5E5E5E"/>
                </a:solidFill>
                <a:latin typeface="Lato Regular"/>
                <a:ea typeface="Lato Regular"/>
                <a:cs typeface="Lato Regular"/>
              </a:rPr>
            </a:br>
            <a:r>
              <a:rPr lang="nb-NO" sz="2800" i="1" spc="440" dirty="0">
                <a:solidFill>
                  <a:srgbClr val="5E5E5E"/>
                </a:solidFill>
                <a:latin typeface="Lato Regular"/>
                <a:ea typeface="Lato Regular"/>
                <a:cs typeface="Lato Regular"/>
              </a:rPr>
              <a:t>Å arbeide sammen er suksess»</a:t>
            </a:r>
            <a:endParaRPr sz="2800" i="1" spc="440" dirty="0">
              <a:solidFill>
                <a:srgbClr val="5E5E5E"/>
              </a:solidFill>
              <a:latin typeface="Lato Regular"/>
              <a:ea typeface="Lato Regular"/>
              <a:cs typeface="Lato Regular"/>
            </a:endParaRPr>
          </a:p>
        </p:txBody>
      </p:sp>
      <p:grpSp>
        <p:nvGrpSpPr>
          <p:cNvPr id="9" name="Gruppe 8"/>
          <p:cNvGrpSpPr/>
          <p:nvPr/>
        </p:nvGrpSpPr>
        <p:grpSpPr>
          <a:xfrm>
            <a:off x="0" y="11925300"/>
            <a:ext cx="18288000" cy="1790700"/>
            <a:chOff x="0" y="11925300"/>
            <a:chExt cx="18288000" cy="1790700"/>
          </a:xfrm>
        </p:grpSpPr>
        <p:sp>
          <p:nvSpPr>
            <p:cNvPr id="10" name="Rektangel 9"/>
            <p:cNvSpPr/>
            <p:nvPr/>
          </p:nvSpPr>
          <p:spPr>
            <a:xfrm>
              <a:off x="0" y="11925300"/>
              <a:ext cx="18288000" cy="17907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4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8723" y="11925300"/>
              <a:ext cx="6789277" cy="1790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71746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1200418" y="5299800"/>
            <a:ext cx="518571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6000" cap="all" spc="30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lang="nb-NO" sz="4500" dirty="0" smtClean="0">
                <a:solidFill>
                  <a:srgbClr val="03738B"/>
                </a:solidFill>
                <a:latin typeface="Lato Regular" panose="020F0502020204030203" pitchFamily="34" charset="0"/>
              </a:rPr>
              <a:t>responssenteret</a:t>
            </a:r>
            <a:endParaRPr sz="4500" dirty="0">
              <a:solidFill>
                <a:srgbClr val="03738B"/>
              </a:solidFill>
              <a:latin typeface="Lato Regular" panose="020F0502020204030203" pitchFamily="34" charset="0"/>
            </a:endParaRPr>
          </a:p>
        </p:txBody>
      </p:sp>
      <p:sp>
        <p:nvSpPr>
          <p:cNvPr id="144" name="Shape 144"/>
          <p:cNvSpPr/>
          <p:nvPr/>
        </p:nvSpPr>
        <p:spPr>
          <a:xfrm flipH="1" flipV="1">
            <a:off x="6821713" y="5703570"/>
            <a:ext cx="11483137" cy="6"/>
          </a:xfrm>
          <a:prstGeom prst="line">
            <a:avLst/>
          </a:prstGeom>
          <a:ln w="12700">
            <a:solidFill>
              <a:srgbClr val="66635F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4400"/>
            </a:pPr>
            <a:endParaRPr sz="3300"/>
          </a:p>
        </p:txBody>
      </p:sp>
      <p:sp>
        <p:nvSpPr>
          <p:cNvPr id="147" name="Shape 147"/>
          <p:cNvSpPr/>
          <p:nvPr/>
        </p:nvSpPr>
        <p:spPr>
          <a:xfrm>
            <a:off x="7200000" y="4853524"/>
            <a:ext cx="3155543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cap="all" spc="512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nb-NO" sz="2400" dirty="0" smtClean="0">
                <a:latin typeface="Lato Medium"/>
              </a:rPr>
              <a:t>Anskaffelse </a:t>
            </a:r>
            <a:endParaRPr sz="2400" dirty="0">
              <a:latin typeface="Lato Medium"/>
            </a:endParaRPr>
          </a:p>
        </p:txBody>
      </p:sp>
      <p:sp>
        <p:nvSpPr>
          <p:cNvPr id="148" name="Shape 148"/>
          <p:cNvSpPr/>
          <p:nvPr/>
        </p:nvSpPr>
        <p:spPr>
          <a:xfrm flipH="1">
            <a:off x="-32247" y="5703570"/>
            <a:ext cx="757961" cy="0"/>
          </a:xfrm>
          <a:prstGeom prst="line">
            <a:avLst/>
          </a:prstGeom>
          <a:ln w="12700">
            <a:solidFill>
              <a:srgbClr val="66635F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4400"/>
            </a:pPr>
            <a:endParaRPr sz="3300"/>
          </a:p>
        </p:txBody>
      </p:sp>
      <p:sp>
        <p:nvSpPr>
          <p:cNvPr id="12" name="Shape 429"/>
          <p:cNvSpPr/>
          <p:nvPr/>
        </p:nvSpPr>
        <p:spPr>
          <a:xfrm>
            <a:off x="7200000" y="6107346"/>
            <a:ext cx="11018835" cy="3744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t" anchorCtr="0">
            <a:spAutoFit/>
          </a:bodyPr>
          <a:lstStyle/>
          <a:p>
            <a:pPr algn="l">
              <a:lnSpc>
                <a:spcPct val="130000"/>
              </a:lnSpc>
              <a:spcBef>
                <a:spcPts val="2550"/>
              </a:spcBef>
              <a:defRPr sz="3000" spc="59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nb-NO" dirty="0" smtClean="0">
                <a:latin typeface="Lato Light" panose="020F0302020204030203" pitchFamily="34" charset="0"/>
              </a:rPr>
              <a:t>Bakgrunn- velferdsteknologi som en integrert del av tjenestetilbudet i helse- og omsorg innen 2020</a:t>
            </a:r>
          </a:p>
          <a:p>
            <a:pPr algn="l">
              <a:lnSpc>
                <a:spcPct val="130000"/>
              </a:lnSpc>
              <a:spcBef>
                <a:spcPts val="2550"/>
              </a:spcBef>
              <a:defRPr sz="3000" spc="59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nb-NO" dirty="0" smtClean="0">
                <a:latin typeface="Lato Light" panose="020F0302020204030203" pitchFamily="34" charset="0"/>
              </a:rPr>
              <a:t>Kongsbergregionen- felles satsning på VFT- Programmet 2015-2018</a:t>
            </a:r>
          </a:p>
          <a:p>
            <a:pPr algn="l">
              <a:lnSpc>
                <a:spcPct val="130000"/>
              </a:lnSpc>
              <a:spcBef>
                <a:spcPts val="2550"/>
              </a:spcBef>
              <a:defRPr sz="3000" spc="59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nb-NO" dirty="0" smtClean="0">
                <a:latin typeface="Lato Light" panose="020F0302020204030203" pitchFamily="34" charset="0"/>
              </a:rPr>
              <a:t>Like behov- felles anskaffelse med </a:t>
            </a:r>
            <a:r>
              <a:rPr lang="nb-NO" dirty="0" err="1" smtClean="0">
                <a:latin typeface="Lato Light" panose="020F0302020204030203" pitchFamily="34" charset="0"/>
              </a:rPr>
              <a:t>Værnesregionen</a:t>
            </a:r>
            <a:r>
              <a:rPr lang="nb-NO" dirty="0" smtClean="0">
                <a:latin typeface="Lato Light" panose="020F0302020204030203" pitchFamily="34" charset="0"/>
              </a:rPr>
              <a:t> og </a:t>
            </a:r>
            <a:r>
              <a:rPr lang="nb-NO" dirty="0">
                <a:latin typeface="Lato Light" panose="020F0302020204030203" pitchFamily="34" charset="0"/>
              </a:rPr>
              <a:t>T</a:t>
            </a:r>
            <a:r>
              <a:rPr lang="nb-NO" dirty="0" smtClean="0">
                <a:latin typeface="Lato Light" panose="020F0302020204030203" pitchFamily="34" charset="0"/>
              </a:rPr>
              <a:t>romsø</a:t>
            </a:r>
            <a:endParaRPr lang="nb-NO" dirty="0">
              <a:latin typeface="Lato Light" panose="020F0302020204030203" pitchFamily="34" charset="0"/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0" y="11925300"/>
            <a:ext cx="18288000" cy="1790700"/>
            <a:chOff x="0" y="11925300"/>
            <a:chExt cx="18288000" cy="1790700"/>
          </a:xfrm>
        </p:grpSpPr>
        <p:sp>
          <p:nvSpPr>
            <p:cNvPr id="11" name="Rektangel 10"/>
            <p:cNvSpPr/>
            <p:nvPr/>
          </p:nvSpPr>
          <p:spPr>
            <a:xfrm>
              <a:off x="0" y="11925300"/>
              <a:ext cx="18288000" cy="17907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4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pic>
          <p:nvPicPr>
            <p:cNvPr id="13" name="Bild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8723" y="11925300"/>
              <a:ext cx="6789277" cy="1790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55959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1200418" y="5299800"/>
            <a:ext cx="518571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6000" cap="all" spc="30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lang="nb-NO" sz="4500" dirty="0" smtClean="0">
                <a:solidFill>
                  <a:srgbClr val="03738B"/>
                </a:solidFill>
                <a:latin typeface="Lato Regular" panose="020F0502020204030203" pitchFamily="34" charset="0"/>
              </a:rPr>
              <a:t>responssenteret</a:t>
            </a:r>
            <a:endParaRPr sz="4500" dirty="0">
              <a:solidFill>
                <a:srgbClr val="03738B"/>
              </a:solidFill>
              <a:latin typeface="Lato Regular" panose="020F0502020204030203" pitchFamily="34" charset="0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7200000" y="4853524"/>
            <a:ext cx="2682787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cap="all" spc="512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nb-NO" sz="2400" dirty="0" smtClean="0">
                <a:latin typeface="Lato Medium"/>
              </a:rPr>
              <a:t>etablering</a:t>
            </a:r>
            <a:endParaRPr sz="2400" dirty="0">
              <a:latin typeface="Lato Medium"/>
            </a:endParaRPr>
          </a:p>
        </p:txBody>
      </p:sp>
      <p:sp>
        <p:nvSpPr>
          <p:cNvPr id="12" name="Shape 429"/>
          <p:cNvSpPr/>
          <p:nvPr/>
        </p:nvSpPr>
        <p:spPr>
          <a:xfrm>
            <a:off x="7200000" y="6056996"/>
            <a:ext cx="8134123" cy="4029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algn="l">
              <a:lnSpc>
                <a:spcPct val="130000"/>
              </a:lnSpc>
              <a:spcBef>
                <a:spcPts val="2550"/>
              </a:spcBef>
              <a:defRPr sz="3000" spc="59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nb-NO" dirty="0" smtClean="0">
                <a:latin typeface="Lato Light" panose="020F0302020204030203" pitchFamily="34" charset="0"/>
              </a:rPr>
              <a:t>Mars- start for samarbeidet med leverandøren av løsningen</a:t>
            </a:r>
          </a:p>
          <a:p>
            <a:pPr algn="l">
              <a:lnSpc>
                <a:spcPct val="130000"/>
              </a:lnSpc>
              <a:spcBef>
                <a:spcPts val="2550"/>
              </a:spcBef>
              <a:defRPr sz="3000" spc="59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nb-NO" dirty="0" smtClean="0">
                <a:latin typeface="Lato Light" panose="020F0302020204030203" pitchFamily="34" charset="0"/>
              </a:rPr>
              <a:t>Implementering- test- idriftsetting i 2018</a:t>
            </a:r>
          </a:p>
          <a:p>
            <a:pPr algn="l">
              <a:lnSpc>
                <a:spcPct val="130000"/>
              </a:lnSpc>
              <a:spcBef>
                <a:spcPts val="2550"/>
              </a:spcBef>
              <a:defRPr sz="3000" spc="59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nb-NO" dirty="0" smtClean="0">
                <a:latin typeface="Lato Light" panose="020F0302020204030203" pitchFamily="34" charset="0"/>
              </a:rPr>
              <a:t>Full drift 2019</a:t>
            </a:r>
          </a:p>
          <a:p>
            <a:pPr algn="l">
              <a:lnSpc>
                <a:spcPct val="130000"/>
              </a:lnSpc>
              <a:spcBef>
                <a:spcPts val="2550"/>
              </a:spcBef>
              <a:defRPr sz="3000" spc="59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nb-NO" dirty="0" smtClean="0">
                <a:latin typeface="Lato Light" panose="020F0302020204030203" pitchFamily="34" charset="0"/>
              </a:rPr>
              <a:t>Parallell- ansetter operatører og fagrådgiver</a:t>
            </a:r>
            <a:endParaRPr lang="nb-NO" dirty="0">
              <a:latin typeface="Lato Light" panose="020F0302020204030203" pitchFamily="34" charset="0"/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0" y="11925300"/>
            <a:ext cx="18288000" cy="1790700"/>
            <a:chOff x="0" y="11925300"/>
            <a:chExt cx="18288000" cy="1790700"/>
          </a:xfrm>
        </p:grpSpPr>
        <p:sp>
          <p:nvSpPr>
            <p:cNvPr id="11" name="Rektangel 10"/>
            <p:cNvSpPr/>
            <p:nvPr/>
          </p:nvSpPr>
          <p:spPr>
            <a:xfrm>
              <a:off x="0" y="11925300"/>
              <a:ext cx="18288000" cy="17907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4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pic>
          <p:nvPicPr>
            <p:cNvPr id="13" name="Bild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8723" y="11925300"/>
              <a:ext cx="6789277" cy="1790700"/>
            </a:xfrm>
            <a:prstGeom prst="rect">
              <a:avLst/>
            </a:prstGeom>
          </p:spPr>
        </p:pic>
      </p:grpSp>
      <p:sp>
        <p:nvSpPr>
          <p:cNvPr id="14" name="Shape 144"/>
          <p:cNvSpPr/>
          <p:nvPr/>
        </p:nvSpPr>
        <p:spPr>
          <a:xfrm flipH="1" flipV="1">
            <a:off x="6821713" y="5703570"/>
            <a:ext cx="11483137" cy="6"/>
          </a:xfrm>
          <a:prstGeom prst="line">
            <a:avLst/>
          </a:prstGeom>
          <a:ln w="12700">
            <a:solidFill>
              <a:srgbClr val="66635F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4400"/>
            </a:pPr>
            <a:endParaRPr sz="3300"/>
          </a:p>
        </p:txBody>
      </p:sp>
      <p:sp>
        <p:nvSpPr>
          <p:cNvPr id="15" name="Shape 148"/>
          <p:cNvSpPr/>
          <p:nvPr/>
        </p:nvSpPr>
        <p:spPr>
          <a:xfrm flipH="1">
            <a:off x="-32247" y="5703570"/>
            <a:ext cx="757961" cy="0"/>
          </a:xfrm>
          <a:prstGeom prst="line">
            <a:avLst/>
          </a:prstGeom>
          <a:ln w="12700">
            <a:solidFill>
              <a:srgbClr val="66635F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4400"/>
            </a:pPr>
            <a:endParaRPr sz="33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1200418" y="5299800"/>
            <a:ext cx="518571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6000" cap="all" spc="30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lang="nb-NO" sz="4500" dirty="0" smtClean="0">
                <a:solidFill>
                  <a:srgbClr val="03738B"/>
                </a:solidFill>
                <a:latin typeface="Lato Regular" panose="020F0502020204030203" pitchFamily="34" charset="0"/>
              </a:rPr>
              <a:t>responssenteret</a:t>
            </a:r>
            <a:endParaRPr sz="4500" dirty="0">
              <a:solidFill>
                <a:srgbClr val="03738B"/>
              </a:solidFill>
              <a:latin typeface="Lato Regular" panose="020F0502020204030203" pitchFamily="34" charset="0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7200000" y="4853524"/>
            <a:ext cx="3258136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cap="all" spc="512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nb-NO" sz="2400" dirty="0" smtClean="0">
                <a:latin typeface="Lato Medium"/>
              </a:rPr>
              <a:t>organisering</a:t>
            </a:r>
            <a:endParaRPr sz="2400" dirty="0">
              <a:latin typeface="Lato Medium"/>
            </a:endParaRPr>
          </a:p>
        </p:txBody>
      </p:sp>
      <p:sp>
        <p:nvSpPr>
          <p:cNvPr id="12" name="Shape 429"/>
          <p:cNvSpPr/>
          <p:nvPr/>
        </p:nvSpPr>
        <p:spPr>
          <a:xfrm>
            <a:off x="7200000" y="6069241"/>
            <a:ext cx="8420841" cy="5830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algn="l">
              <a:lnSpc>
                <a:spcPct val="130000"/>
              </a:lnSpc>
              <a:spcBef>
                <a:spcPts val="2550"/>
              </a:spcBef>
              <a:defRPr sz="3000" spc="59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nb-NO" dirty="0" smtClean="0">
                <a:latin typeface="Lato Light" panose="020F0302020204030203" pitchFamily="34" charset="0"/>
              </a:rPr>
              <a:t>Dedikert svartjeneste for sensorteknologi som sender varsler</a:t>
            </a:r>
          </a:p>
          <a:p>
            <a:pPr algn="l">
              <a:lnSpc>
                <a:spcPct val="130000"/>
              </a:lnSpc>
              <a:spcBef>
                <a:spcPts val="2550"/>
              </a:spcBef>
              <a:defRPr sz="3000" spc="59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nb-NO" dirty="0" smtClean="0">
                <a:latin typeface="Lato Light" panose="020F0302020204030203" pitchFamily="34" charset="0"/>
              </a:rPr>
              <a:t>Helsepersonell responderer, vurderer, dokumenterer, iverksetter nødvendig aksjon</a:t>
            </a:r>
          </a:p>
          <a:p>
            <a:pPr algn="l">
              <a:lnSpc>
                <a:spcPct val="130000"/>
              </a:lnSpc>
              <a:spcBef>
                <a:spcPts val="2550"/>
              </a:spcBef>
              <a:defRPr sz="3000" spc="59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nb-NO" dirty="0" smtClean="0">
                <a:latin typeface="Lato Light" panose="020F0302020204030203" pitchFamily="34" charset="0"/>
              </a:rPr>
              <a:t>Kompetansesenter- prosessveiledning og bistand til kommuner: opplæring, utvikling, implementering og drift</a:t>
            </a:r>
          </a:p>
          <a:p>
            <a:pPr algn="l">
              <a:lnSpc>
                <a:spcPct val="130000"/>
              </a:lnSpc>
              <a:spcBef>
                <a:spcPts val="2550"/>
              </a:spcBef>
              <a:defRPr sz="3000" spc="59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endParaRPr lang="nb-NO" dirty="0" smtClean="0">
              <a:latin typeface="Lato Light" panose="020F0302020204030203" pitchFamily="34" charset="0"/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0" y="11925300"/>
            <a:ext cx="18288000" cy="1790700"/>
            <a:chOff x="0" y="11925300"/>
            <a:chExt cx="18288000" cy="1790700"/>
          </a:xfrm>
        </p:grpSpPr>
        <p:sp>
          <p:nvSpPr>
            <p:cNvPr id="11" name="Rektangel 10"/>
            <p:cNvSpPr/>
            <p:nvPr/>
          </p:nvSpPr>
          <p:spPr>
            <a:xfrm>
              <a:off x="0" y="11925300"/>
              <a:ext cx="18288000" cy="17907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4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pic>
          <p:nvPicPr>
            <p:cNvPr id="13" name="Bild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8723" y="11925300"/>
              <a:ext cx="6789277" cy="1790700"/>
            </a:xfrm>
            <a:prstGeom prst="rect">
              <a:avLst/>
            </a:prstGeom>
          </p:spPr>
        </p:pic>
      </p:grpSp>
      <p:sp>
        <p:nvSpPr>
          <p:cNvPr id="14" name="Shape 144"/>
          <p:cNvSpPr/>
          <p:nvPr/>
        </p:nvSpPr>
        <p:spPr>
          <a:xfrm flipH="1" flipV="1">
            <a:off x="6821713" y="5703570"/>
            <a:ext cx="11483137" cy="6"/>
          </a:xfrm>
          <a:prstGeom prst="line">
            <a:avLst/>
          </a:prstGeom>
          <a:ln w="12700">
            <a:solidFill>
              <a:srgbClr val="66635F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4400"/>
            </a:pPr>
            <a:endParaRPr sz="3300"/>
          </a:p>
        </p:txBody>
      </p:sp>
      <p:sp>
        <p:nvSpPr>
          <p:cNvPr id="15" name="Shape 148"/>
          <p:cNvSpPr/>
          <p:nvPr/>
        </p:nvSpPr>
        <p:spPr>
          <a:xfrm flipH="1">
            <a:off x="-32247" y="5703570"/>
            <a:ext cx="757961" cy="0"/>
          </a:xfrm>
          <a:prstGeom prst="line">
            <a:avLst/>
          </a:prstGeom>
          <a:ln w="12700">
            <a:solidFill>
              <a:srgbClr val="66635F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4400"/>
            </a:pPr>
            <a:endParaRPr sz="3300"/>
          </a:p>
        </p:txBody>
      </p:sp>
    </p:spTree>
    <p:extLst>
      <p:ext uri="{BB962C8B-B14F-4D97-AF65-F5344CB8AC3E}">
        <p14:creationId xmlns:p14="http://schemas.microsoft.com/office/powerpoint/2010/main" val="15064508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/>
          <p:nvPr/>
        </p:nvSpPr>
        <p:spPr>
          <a:xfrm>
            <a:off x="-18123" y="6135199"/>
            <a:ext cx="18306123" cy="0"/>
          </a:xfrm>
          <a:prstGeom prst="line">
            <a:avLst/>
          </a:prstGeom>
          <a:ln w="12700">
            <a:solidFill>
              <a:srgbClr val="A6AAA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700"/>
          </a:p>
        </p:txBody>
      </p:sp>
      <p:sp>
        <p:nvSpPr>
          <p:cNvPr id="491" name="Shape 491"/>
          <p:cNvSpPr/>
          <p:nvPr/>
        </p:nvSpPr>
        <p:spPr>
          <a:xfrm>
            <a:off x="1823338" y="8063336"/>
            <a:ext cx="2344553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600" cap="all" spc="180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nb-NO" sz="2700" b="1" dirty="0" smtClean="0">
                <a:solidFill>
                  <a:srgbClr val="5E5E5E"/>
                </a:solidFill>
                <a:latin typeface="Lato" panose="020F0502020204030203" pitchFamily="34" charset="0"/>
              </a:rPr>
              <a:t>OPPLÆRING</a:t>
            </a:r>
            <a:endParaRPr sz="2700" b="1" dirty="0">
              <a:solidFill>
                <a:srgbClr val="5E5E5E"/>
              </a:solidFill>
              <a:latin typeface="Lato" panose="020F0502020204030203" pitchFamily="34" charset="0"/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1184061" y="8460084"/>
            <a:ext cx="3623105" cy="963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lnSpc>
                <a:spcPct val="120000"/>
              </a:lnSpc>
              <a:spcBef>
                <a:spcPts val="3400"/>
              </a:spcBef>
              <a:defRPr sz="22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r>
              <a:rPr lang="nb-NO" sz="2400" dirty="0" smtClean="0"/>
              <a:t>Opplæring under alle faser av implementering</a:t>
            </a:r>
            <a:endParaRPr sz="2400" dirty="0"/>
          </a:p>
        </p:txBody>
      </p:sp>
      <p:sp>
        <p:nvSpPr>
          <p:cNvPr id="494" name="Shape 494"/>
          <p:cNvSpPr/>
          <p:nvPr/>
        </p:nvSpPr>
        <p:spPr>
          <a:xfrm rot="10800000" flipH="1">
            <a:off x="2843213" y="9644280"/>
            <a:ext cx="304800" cy="1333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E5E5E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  <a:endParaRPr sz="3300">
              <a:solidFill>
                <a:srgbClr val="CDCDCD"/>
              </a:solidFill>
            </a:endParaRPr>
          </a:p>
        </p:txBody>
      </p:sp>
      <p:sp>
        <p:nvSpPr>
          <p:cNvPr id="504" name="Shape 504"/>
          <p:cNvSpPr/>
          <p:nvPr/>
        </p:nvSpPr>
        <p:spPr>
          <a:xfrm>
            <a:off x="5364421" y="8063338"/>
            <a:ext cx="3460243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600" cap="all" spc="180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nb-NO" sz="2700" b="1" dirty="0" smtClean="0">
                <a:solidFill>
                  <a:srgbClr val="5E5E5E"/>
                </a:solidFill>
                <a:latin typeface="Lato" panose="020F0502020204030203" pitchFamily="34" charset="0"/>
              </a:rPr>
              <a:t>IMPLEMENTERING</a:t>
            </a:r>
            <a:endParaRPr sz="2700" b="1" dirty="0">
              <a:solidFill>
                <a:srgbClr val="5E5E5E"/>
              </a:solidFill>
              <a:latin typeface="Lato" panose="020F0502020204030203" pitchFamily="34" charset="0"/>
            </a:endParaRPr>
          </a:p>
        </p:txBody>
      </p:sp>
      <p:sp>
        <p:nvSpPr>
          <p:cNvPr id="508" name="Shape 508"/>
          <p:cNvSpPr/>
          <p:nvPr/>
        </p:nvSpPr>
        <p:spPr>
          <a:xfrm>
            <a:off x="10600357" y="8063338"/>
            <a:ext cx="1186222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600" cap="all" spc="180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nb-NO" sz="2700" b="1" dirty="0" smtClean="0">
                <a:solidFill>
                  <a:srgbClr val="5E5E5E"/>
                </a:solidFill>
                <a:latin typeface="Lato" panose="020F0502020204030203" pitchFamily="34" charset="0"/>
              </a:rPr>
              <a:t>DRIFT</a:t>
            </a:r>
            <a:endParaRPr sz="2700" b="1" dirty="0">
              <a:solidFill>
                <a:srgbClr val="5E5E5E"/>
              </a:solidFill>
              <a:latin typeface="Lato" panose="020F0502020204030203" pitchFamily="34" charset="0"/>
            </a:endParaRPr>
          </a:p>
        </p:txBody>
      </p:sp>
      <p:sp>
        <p:nvSpPr>
          <p:cNvPr id="512" name="Shape 512"/>
          <p:cNvSpPr/>
          <p:nvPr/>
        </p:nvSpPr>
        <p:spPr>
          <a:xfrm>
            <a:off x="14222706" y="8063338"/>
            <a:ext cx="2139368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600" cap="all" spc="180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lang="nb-NO" sz="2700" b="1" dirty="0" smtClean="0">
                <a:solidFill>
                  <a:srgbClr val="5E5E5E"/>
                </a:solidFill>
                <a:latin typeface="Lato" panose="020F0502020204030203" pitchFamily="34" charset="0"/>
              </a:rPr>
              <a:t>UTVIKLING</a:t>
            </a:r>
            <a:endParaRPr sz="2700" b="1" dirty="0">
              <a:solidFill>
                <a:srgbClr val="5E5E5E"/>
              </a:solidFill>
              <a:latin typeface="Lato" panose="020F0502020204030203" pitchFamily="34" charset="0"/>
            </a:endParaRPr>
          </a:p>
        </p:txBody>
      </p:sp>
      <p:sp>
        <p:nvSpPr>
          <p:cNvPr id="516" name="Shape 516"/>
          <p:cNvSpPr/>
          <p:nvPr/>
        </p:nvSpPr>
        <p:spPr>
          <a:xfrm>
            <a:off x="7457395" y="2430310"/>
            <a:ext cx="3821559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6000" cap="all" spc="240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lang="nb-NO" sz="4500" b="1" spc="600" dirty="0" smtClean="0">
                <a:solidFill>
                  <a:srgbClr val="5E5E5E"/>
                </a:solidFill>
                <a:latin typeface="Lato" panose="020F0502020204030203" pitchFamily="34" charset="0"/>
              </a:rPr>
              <a:t>TJENESTER</a:t>
            </a:r>
            <a:endParaRPr sz="4500" b="1" spc="600" dirty="0">
              <a:solidFill>
                <a:srgbClr val="5E5E5E"/>
              </a:solidFill>
              <a:latin typeface="Lato" panose="020F0502020204030203" pitchFamily="34" charset="0"/>
            </a:endParaRPr>
          </a:p>
        </p:txBody>
      </p:sp>
      <p:sp>
        <p:nvSpPr>
          <p:cNvPr id="517" name="Shape 517"/>
          <p:cNvSpPr/>
          <p:nvPr/>
        </p:nvSpPr>
        <p:spPr>
          <a:xfrm rot="10800000" flipH="1">
            <a:off x="8743950" y="3253005"/>
            <a:ext cx="762000" cy="333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E5E5E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4400">
                <a:solidFill>
                  <a:srgbClr val="C9C3BA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latin typeface="Lato Regular"/>
                <a:ea typeface="Lato Regular"/>
                <a:cs typeface="Lato Regular"/>
                <a:sym typeface="Lato Regular"/>
              </a:defRPr>
            </a:pPr>
            <a:endParaRPr sz="3300"/>
          </a:p>
        </p:txBody>
      </p:sp>
      <p:sp>
        <p:nvSpPr>
          <p:cNvPr id="2" name="Rombe 1"/>
          <p:cNvSpPr/>
          <p:nvPr/>
        </p:nvSpPr>
        <p:spPr>
          <a:xfrm>
            <a:off x="1555613" y="4695199"/>
            <a:ext cx="2880000" cy="2880000"/>
          </a:xfrm>
          <a:prstGeom prst="diamond">
            <a:avLst/>
          </a:prstGeom>
          <a:solidFill>
            <a:srgbClr val="0090A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4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5" name="Rombe 34"/>
          <p:cNvSpPr/>
          <p:nvPr/>
        </p:nvSpPr>
        <p:spPr>
          <a:xfrm>
            <a:off x="5660080" y="4695199"/>
            <a:ext cx="2880000" cy="2880000"/>
          </a:xfrm>
          <a:prstGeom prst="diamond">
            <a:avLst/>
          </a:prstGeom>
          <a:solidFill>
            <a:srgbClr val="0090A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4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grpSp>
        <p:nvGrpSpPr>
          <p:cNvPr id="37" name="Gruppe 36"/>
          <p:cNvGrpSpPr/>
          <p:nvPr/>
        </p:nvGrpSpPr>
        <p:grpSpPr>
          <a:xfrm>
            <a:off x="0" y="11925300"/>
            <a:ext cx="18288000" cy="1790700"/>
            <a:chOff x="0" y="11925300"/>
            <a:chExt cx="18288000" cy="1790700"/>
          </a:xfrm>
        </p:grpSpPr>
        <p:sp>
          <p:nvSpPr>
            <p:cNvPr id="38" name="Rektangel 37"/>
            <p:cNvSpPr/>
            <p:nvPr/>
          </p:nvSpPr>
          <p:spPr>
            <a:xfrm>
              <a:off x="0" y="11925300"/>
              <a:ext cx="18288000" cy="17907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4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pic>
          <p:nvPicPr>
            <p:cNvPr id="39" name="Bild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8723" y="11925300"/>
              <a:ext cx="6789277" cy="1790700"/>
            </a:xfrm>
            <a:prstGeom prst="rect">
              <a:avLst/>
            </a:prstGeom>
          </p:spPr>
        </p:pic>
      </p:grpSp>
      <p:sp>
        <p:nvSpPr>
          <p:cNvPr id="40" name="Rombe 39"/>
          <p:cNvSpPr/>
          <p:nvPr/>
        </p:nvSpPr>
        <p:spPr>
          <a:xfrm>
            <a:off x="9727607" y="4695199"/>
            <a:ext cx="2880000" cy="2880000"/>
          </a:xfrm>
          <a:prstGeom prst="diamond">
            <a:avLst/>
          </a:prstGeom>
          <a:solidFill>
            <a:srgbClr val="0090A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4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2" name="Rombe 41"/>
          <p:cNvSpPr/>
          <p:nvPr/>
        </p:nvSpPr>
        <p:spPr>
          <a:xfrm>
            <a:off x="13771621" y="4695199"/>
            <a:ext cx="2880000" cy="2880000"/>
          </a:xfrm>
          <a:prstGeom prst="diamond">
            <a:avLst/>
          </a:prstGeom>
          <a:solidFill>
            <a:srgbClr val="0090A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4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45" y="4917793"/>
            <a:ext cx="2517536" cy="237009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922" y="4963363"/>
            <a:ext cx="2489467" cy="234367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768" y="5082055"/>
            <a:ext cx="2237316" cy="2106287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036" y="4946352"/>
            <a:ext cx="2437399" cy="2294652"/>
          </a:xfrm>
          <a:prstGeom prst="rect">
            <a:avLst/>
          </a:prstGeom>
        </p:spPr>
      </p:pic>
      <p:sp>
        <p:nvSpPr>
          <p:cNvPr id="32" name="Shape 492"/>
          <p:cNvSpPr/>
          <p:nvPr/>
        </p:nvSpPr>
        <p:spPr>
          <a:xfrm>
            <a:off x="5317911" y="8480474"/>
            <a:ext cx="3623105" cy="922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lnSpc>
                <a:spcPct val="120000"/>
              </a:lnSpc>
              <a:spcBef>
                <a:spcPts val="3400"/>
              </a:spcBef>
              <a:defRPr sz="22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r>
              <a:rPr lang="nb-NO" sz="2400" dirty="0" smtClean="0"/>
              <a:t>Bistand i alle faser av implementeringen</a:t>
            </a:r>
            <a:endParaRPr sz="2400" dirty="0"/>
          </a:p>
        </p:txBody>
      </p:sp>
      <p:sp>
        <p:nvSpPr>
          <p:cNvPr id="33" name="Shape 494"/>
          <p:cNvSpPr/>
          <p:nvPr/>
        </p:nvSpPr>
        <p:spPr>
          <a:xfrm rot="10800000" flipH="1">
            <a:off x="6977063" y="9644280"/>
            <a:ext cx="304800" cy="1333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E5E5E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sz="3300">
              <a:solidFill>
                <a:srgbClr val="CDCDCD"/>
              </a:solidFill>
              <a:effectLst>
                <a:outerShdw blurRad="25400" dist="33948" dir="2700000" rotWithShape="0">
                  <a:srgbClr val="3B3936"/>
                </a:outerShdw>
              </a:effectLst>
              <a:latin typeface="Lato Regular"/>
              <a:ea typeface="Lato Regular"/>
              <a:cs typeface="Lato Regular"/>
            </a:endParaRPr>
          </a:p>
        </p:txBody>
      </p:sp>
      <p:sp>
        <p:nvSpPr>
          <p:cNvPr id="34" name="Shape 492"/>
          <p:cNvSpPr/>
          <p:nvPr/>
        </p:nvSpPr>
        <p:spPr>
          <a:xfrm>
            <a:off x="9451761" y="8480474"/>
            <a:ext cx="3623105" cy="922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lnSpc>
                <a:spcPct val="120000"/>
              </a:lnSpc>
              <a:spcBef>
                <a:spcPts val="3400"/>
              </a:spcBef>
              <a:defRPr sz="22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r>
              <a:rPr lang="nb-NO" sz="2400" dirty="0" smtClean="0"/>
              <a:t>Heldøgns drift-alltid i nærheten</a:t>
            </a:r>
            <a:endParaRPr sz="2400" dirty="0"/>
          </a:p>
        </p:txBody>
      </p:sp>
      <p:sp>
        <p:nvSpPr>
          <p:cNvPr id="36" name="Shape 494"/>
          <p:cNvSpPr/>
          <p:nvPr/>
        </p:nvSpPr>
        <p:spPr>
          <a:xfrm rot="10800000" flipH="1">
            <a:off x="11110913" y="9644280"/>
            <a:ext cx="304800" cy="1333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E5E5E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sz="3300">
              <a:solidFill>
                <a:srgbClr val="CDCDCD"/>
              </a:solidFill>
              <a:effectLst>
                <a:outerShdw blurRad="25400" dist="33948" dir="2700000" rotWithShape="0">
                  <a:srgbClr val="3B3936"/>
                </a:outerShdw>
              </a:effectLst>
              <a:latin typeface="Lato Regular"/>
              <a:ea typeface="Lato Regular"/>
              <a:cs typeface="Lato Regular"/>
            </a:endParaRPr>
          </a:p>
        </p:txBody>
      </p:sp>
      <p:sp>
        <p:nvSpPr>
          <p:cNvPr id="41" name="Shape 492"/>
          <p:cNvSpPr/>
          <p:nvPr/>
        </p:nvSpPr>
        <p:spPr>
          <a:xfrm>
            <a:off x="13585612" y="8609035"/>
            <a:ext cx="3563400" cy="963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lnSpc>
                <a:spcPct val="120000"/>
              </a:lnSpc>
              <a:spcBef>
                <a:spcPts val="3400"/>
              </a:spcBef>
              <a:defRPr sz="22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r>
              <a:rPr lang="nb-NO" sz="2400" dirty="0" smtClean="0"/>
              <a:t>Testing, anskaffelser, veiledning</a:t>
            </a:r>
            <a:endParaRPr sz="2400" dirty="0"/>
          </a:p>
        </p:txBody>
      </p:sp>
      <p:sp>
        <p:nvSpPr>
          <p:cNvPr id="43" name="Shape 494"/>
          <p:cNvSpPr/>
          <p:nvPr/>
        </p:nvSpPr>
        <p:spPr>
          <a:xfrm rot="10800000" flipH="1">
            <a:off x="15244763" y="9644280"/>
            <a:ext cx="304800" cy="1333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E5E5E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 sz="3300">
              <a:solidFill>
                <a:srgbClr val="CDCDCD"/>
              </a:solidFill>
              <a:effectLst>
                <a:outerShdw blurRad="25400" dist="33948" dir="2700000" rotWithShape="0">
                  <a:srgbClr val="3B3936"/>
                </a:outerShdw>
              </a:effectLst>
              <a:latin typeface="Lato Regular"/>
              <a:ea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2714347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/>
          <p:cNvGrpSpPr>
            <a:grpSpLocks noChangeAspect="1"/>
          </p:cNvGrpSpPr>
          <p:nvPr/>
        </p:nvGrpSpPr>
        <p:grpSpPr>
          <a:xfrm>
            <a:off x="2658019" y="2096283"/>
            <a:ext cx="13408686" cy="8471563"/>
            <a:chOff x="4915492" y="2923601"/>
            <a:chExt cx="8706938" cy="5501015"/>
          </a:xfrm>
        </p:grpSpPr>
        <p:sp>
          <p:nvSpPr>
            <p:cNvPr id="15" name="Rektangel 14"/>
            <p:cNvSpPr>
              <a:spLocks noChangeAspect="1"/>
            </p:cNvSpPr>
            <p:nvPr/>
          </p:nvSpPr>
          <p:spPr>
            <a:xfrm>
              <a:off x="5820845" y="4667359"/>
              <a:ext cx="7801585" cy="375725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solidFill>
                <a:srgbClr val="31ACB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endParaRPr lang="nb-NO"/>
            </a:p>
          </p:txBody>
        </p:sp>
        <p:sp>
          <p:nvSpPr>
            <p:cNvPr id="33" name="Rektangel 32"/>
            <p:cNvSpPr>
              <a:spLocks noChangeAspect="1"/>
            </p:cNvSpPr>
            <p:nvPr/>
          </p:nvSpPr>
          <p:spPr>
            <a:xfrm>
              <a:off x="5480379" y="4986128"/>
              <a:ext cx="4708214" cy="3195297"/>
            </a:xfrm>
            <a:prstGeom prst="rect">
              <a:avLst/>
            </a:prstGeom>
            <a:solidFill>
              <a:srgbClr val="2FAEB7">
                <a:alpha val="26000"/>
              </a:srgbClr>
            </a:solidFill>
            <a:ln>
              <a:solidFill>
                <a:srgbClr val="31ACB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pPr algn="ctr"/>
              <a:endParaRPr lang="nb-NO"/>
            </a:p>
          </p:txBody>
        </p:sp>
        <p:sp>
          <p:nvSpPr>
            <p:cNvPr id="14" name="Rektangel 13"/>
            <p:cNvSpPr>
              <a:spLocks noChangeAspect="1"/>
            </p:cNvSpPr>
            <p:nvPr/>
          </p:nvSpPr>
          <p:spPr>
            <a:xfrm>
              <a:off x="7961866" y="5106066"/>
              <a:ext cx="1917644" cy="44438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373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pPr algn="ctr"/>
              <a:r>
                <a:rPr lang="nb-NO" sz="1800" b="1" dirty="0" smtClean="0">
                  <a:solidFill>
                    <a:srgbClr val="03738B"/>
                  </a:solidFill>
                  <a:latin typeface="Lato Light" panose="020F0302020204030203" pitchFamily="34" charset="0"/>
                </a:rPr>
                <a:t>Fagansvarlig</a:t>
              </a:r>
              <a:endParaRPr lang="nb-NO" sz="1800" b="1" dirty="0">
                <a:solidFill>
                  <a:srgbClr val="03738B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6" name="Rektangel 15"/>
            <p:cNvSpPr>
              <a:spLocks noChangeAspect="1"/>
            </p:cNvSpPr>
            <p:nvPr/>
          </p:nvSpPr>
          <p:spPr>
            <a:xfrm>
              <a:off x="7961867" y="4382361"/>
              <a:ext cx="1917643" cy="44438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3738B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r>
                <a:rPr lang="nb-NO" sz="1800" b="1" dirty="0" smtClean="0">
                  <a:solidFill>
                    <a:srgbClr val="03738B"/>
                  </a:solidFill>
                  <a:latin typeface="Lato Light" panose="020F0302020204030203" pitchFamily="34" charset="0"/>
                </a:rPr>
                <a:t>Daglig leder</a:t>
              </a:r>
              <a:endParaRPr lang="nb-NO" sz="1800" b="1" dirty="0">
                <a:solidFill>
                  <a:srgbClr val="03738B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7" name="Rektangel 16"/>
            <p:cNvSpPr>
              <a:spLocks noChangeAspect="1"/>
            </p:cNvSpPr>
            <p:nvPr/>
          </p:nvSpPr>
          <p:spPr>
            <a:xfrm>
              <a:off x="7961866" y="3652981"/>
              <a:ext cx="1917644" cy="444382"/>
            </a:xfrm>
            <a:prstGeom prst="rect">
              <a:avLst/>
            </a:prstGeom>
            <a:solidFill>
              <a:srgbClr val="03738B"/>
            </a:solidFill>
            <a:ln>
              <a:solidFill>
                <a:srgbClr val="03738B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r>
                <a:rPr lang="nb-NO" sz="1800" b="1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Rådmann</a:t>
              </a:r>
              <a:endParaRPr lang="nb-NO" sz="1800" b="1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8" name="Rektangel 17"/>
            <p:cNvSpPr>
              <a:spLocks noChangeAspect="1"/>
            </p:cNvSpPr>
            <p:nvPr/>
          </p:nvSpPr>
          <p:spPr>
            <a:xfrm>
              <a:off x="7961866" y="2923601"/>
              <a:ext cx="1917644" cy="444382"/>
            </a:xfrm>
            <a:prstGeom prst="rect">
              <a:avLst/>
            </a:prstGeom>
            <a:solidFill>
              <a:srgbClr val="03738B"/>
            </a:solidFill>
            <a:ln>
              <a:solidFill>
                <a:srgbClr val="03738B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r>
                <a:rPr lang="nb-NO" sz="1800" b="1" dirty="0" smtClean="0">
                  <a:solidFill>
                    <a:schemeClr val="bg1"/>
                  </a:solidFill>
                  <a:latin typeface="Lato Light" panose="020F0302020204030203" pitchFamily="34" charset="0"/>
                </a:rPr>
                <a:t>Styret</a:t>
              </a:r>
              <a:endParaRPr lang="nb-NO" sz="1800" b="1" dirty="0">
                <a:solidFill>
                  <a:schemeClr val="bg1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19" name="Rektangel 18"/>
            <p:cNvSpPr>
              <a:spLocks noChangeAspect="1"/>
            </p:cNvSpPr>
            <p:nvPr/>
          </p:nvSpPr>
          <p:spPr>
            <a:xfrm>
              <a:off x="6143390" y="6188747"/>
              <a:ext cx="3718197" cy="1739758"/>
            </a:xfrm>
            <a:prstGeom prst="rect">
              <a:avLst/>
            </a:prstGeom>
            <a:solidFill>
              <a:srgbClr val="2FAEB7">
                <a:alpha val="26000"/>
              </a:srgbClr>
            </a:solidFill>
            <a:ln>
              <a:solidFill>
                <a:srgbClr val="31ACB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endParaRPr lang="nb-NO"/>
            </a:p>
          </p:txBody>
        </p:sp>
        <p:sp>
          <p:nvSpPr>
            <p:cNvPr id="20" name="Rektangel 19"/>
            <p:cNvSpPr>
              <a:spLocks noChangeAspect="1"/>
            </p:cNvSpPr>
            <p:nvPr/>
          </p:nvSpPr>
          <p:spPr>
            <a:xfrm>
              <a:off x="10529057" y="6190239"/>
              <a:ext cx="2764343" cy="940042"/>
            </a:xfrm>
            <a:prstGeom prst="rect">
              <a:avLst/>
            </a:prstGeom>
            <a:solidFill>
              <a:srgbClr val="2FAEB7">
                <a:alpha val="26000"/>
              </a:srgbClr>
            </a:solidFill>
            <a:ln>
              <a:solidFill>
                <a:srgbClr val="31ACB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endParaRPr lang="nb-NO"/>
            </a:p>
          </p:txBody>
        </p:sp>
        <p:cxnSp>
          <p:nvCxnSpPr>
            <p:cNvPr id="21" name="Vinkel 20"/>
            <p:cNvCxnSpPr>
              <a:cxnSpLocks noChangeAspect="1"/>
              <a:stCxn id="14" idx="2"/>
              <a:endCxn id="19" idx="0"/>
            </p:cNvCxnSpPr>
            <p:nvPr/>
          </p:nvCxnSpPr>
          <p:spPr>
            <a:xfrm rot="5400000">
              <a:off x="8142440" y="5410498"/>
              <a:ext cx="638299" cy="918199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0373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Vinkel 21"/>
            <p:cNvCxnSpPr>
              <a:cxnSpLocks noChangeAspect="1"/>
              <a:stCxn id="14" idx="2"/>
              <a:endCxn id="20" idx="0"/>
            </p:cNvCxnSpPr>
            <p:nvPr/>
          </p:nvCxnSpPr>
          <p:spPr>
            <a:xfrm rot="16200000" flipH="1">
              <a:off x="10096063" y="4375073"/>
              <a:ext cx="639791" cy="2990541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0373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tt linje 22"/>
            <p:cNvCxnSpPr>
              <a:cxnSpLocks noChangeAspect="1"/>
              <a:stCxn id="16" idx="2"/>
              <a:endCxn id="14" idx="0"/>
            </p:cNvCxnSpPr>
            <p:nvPr/>
          </p:nvCxnSpPr>
          <p:spPr>
            <a:xfrm flipH="1">
              <a:off x="8920688" y="4826743"/>
              <a:ext cx="1" cy="279323"/>
            </a:xfrm>
            <a:prstGeom prst="line">
              <a:avLst/>
            </a:prstGeom>
            <a:ln w="25400">
              <a:solidFill>
                <a:srgbClr val="0373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tt linje 23"/>
            <p:cNvCxnSpPr>
              <a:cxnSpLocks noChangeAspect="1"/>
              <a:stCxn id="17" idx="2"/>
              <a:endCxn id="16" idx="0"/>
            </p:cNvCxnSpPr>
            <p:nvPr/>
          </p:nvCxnSpPr>
          <p:spPr>
            <a:xfrm>
              <a:off x="8920688" y="4097363"/>
              <a:ext cx="1" cy="284998"/>
            </a:xfrm>
            <a:prstGeom prst="line">
              <a:avLst/>
            </a:prstGeom>
            <a:ln w="25400">
              <a:solidFill>
                <a:srgbClr val="0373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tt linje 24"/>
            <p:cNvCxnSpPr>
              <a:cxnSpLocks noChangeAspect="1"/>
              <a:stCxn id="18" idx="2"/>
              <a:endCxn id="17" idx="0"/>
            </p:cNvCxnSpPr>
            <p:nvPr/>
          </p:nvCxnSpPr>
          <p:spPr>
            <a:xfrm>
              <a:off x="8920688" y="3367983"/>
              <a:ext cx="0" cy="284998"/>
            </a:xfrm>
            <a:prstGeom prst="line">
              <a:avLst/>
            </a:prstGeom>
            <a:ln w="25400">
              <a:solidFill>
                <a:srgbClr val="0373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ktangel 25"/>
            <p:cNvSpPr>
              <a:spLocks noChangeAspect="1"/>
            </p:cNvSpPr>
            <p:nvPr/>
          </p:nvSpPr>
          <p:spPr>
            <a:xfrm>
              <a:off x="6198604" y="6425100"/>
              <a:ext cx="1688160" cy="52821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3738B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r>
                <a:rPr lang="nb-NO" sz="1800" b="1" dirty="0" smtClean="0">
                  <a:solidFill>
                    <a:srgbClr val="03738B"/>
                  </a:solidFill>
                  <a:latin typeface="Lato Light" panose="020F0302020204030203" pitchFamily="34" charset="0"/>
                </a:rPr>
                <a:t>Prosjektmedarbeider</a:t>
              </a:r>
              <a:endParaRPr lang="nb-NO" sz="1800" dirty="0">
                <a:solidFill>
                  <a:srgbClr val="03738B"/>
                </a:solidFill>
              </a:endParaRPr>
            </a:p>
          </p:txBody>
        </p:sp>
        <p:sp>
          <p:nvSpPr>
            <p:cNvPr id="27" name="Rektangel 26"/>
            <p:cNvSpPr>
              <a:spLocks noChangeAspect="1"/>
            </p:cNvSpPr>
            <p:nvPr/>
          </p:nvSpPr>
          <p:spPr>
            <a:xfrm>
              <a:off x="6455570" y="7130280"/>
              <a:ext cx="1420238" cy="44438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3738B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r>
                <a:rPr lang="nb-NO" sz="1800" b="1" dirty="0" err="1" smtClean="0">
                  <a:solidFill>
                    <a:srgbClr val="03738B"/>
                  </a:solidFill>
                  <a:latin typeface="Lato Light" panose="020F0302020204030203" pitchFamily="34" charset="0"/>
                </a:rPr>
                <a:t>Impl</a:t>
              </a:r>
              <a:r>
                <a:rPr lang="nb-NO" sz="1800" b="1" dirty="0" smtClean="0">
                  <a:solidFill>
                    <a:srgbClr val="03738B"/>
                  </a:solidFill>
                  <a:latin typeface="Lato Light" panose="020F0302020204030203" pitchFamily="34" charset="0"/>
                </a:rPr>
                <a:t>. ansvarlig</a:t>
              </a:r>
              <a:endParaRPr lang="nb-NO" sz="1800" b="1" dirty="0">
                <a:solidFill>
                  <a:srgbClr val="03738B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8" name="TekstSylinder 27"/>
            <p:cNvSpPr txBox="1">
              <a:spLocks noChangeAspect="1"/>
            </p:cNvSpPr>
            <p:nvPr/>
          </p:nvSpPr>
          <p:spPr>
            <a:xfrm>
              <a:off x="6080219" y="5911747"/>
              <a:ext cx="1667747" cy="239826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nb-NO" sz="1800" b="1" dirty="0" smtClean="0">
                  <a:solidFill>
                    <a:srgbClr val="03738B"/>
                  </a:solidFill>
                  <a:latin typeface="Lato Light" panose="020F0302020204030203" pitchFamily="34" charset="0"/>
                </a:rPr>
                <a:t>KOMPETANSESENTER</a:t>
              </a:r>
              <a:endParaRPr lang="nb-NO" sz="1800" b="1" dirty="0">
                <a:solidFill>
                  <a:srgbClr val="03738B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29" name="Rektangel 28"/>
            <p:cNvSpPr>
              <a:spLocks noChangeAspect="1"/>
            </p:cNvSpPr>
            <p:nvPr/>
          </p:nvSpPr>
          <p:spPr>
            <a:xfrm>
              <a:off x="8163289" y="6419404"/>
              <a:ext cx="1420238" cy="44438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3738B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r>
                <a:rPr lang="nb-NO" sz="1800" b="1" dirty="0" smtClean="0">
                  <a:solidFill>
                    <a:srgbClr val="03738B"/>
                  </a:solidFill>
                  <a:latin typeface="Lato Light" panose="020F0302020204030203" pitchFamily="34" charset="0"/>
                </a:rPr>
                <a:t>PL-anskaffelse</a:t>
              </a:r>
              <a:endParaRPr lang="nb-NO" sz="1800" b="1" dirty="0">
                <a:solidFill>
                  <a:srgbClr val="03738B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0" name="TekstSylinder 29"/>
            <p:cNvSpPr txBox="1">
              <a:spLocks noChangeAspect="1"/>
            </p:cNvSpPr>
            <p:nvPr/>
          </p:nvSpPr>
          <p:spPr>
            <a:xfrm>
              <a:off x="6159848" y="4424168"/>
              <a:ext cx="1508488" cy="239826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nb-NO" sz="1800" b="1" dirty="0" smtClean="0">
                  <a:solidFill>
                    <a:srgbClr val="03738B"/>
                  </a:solidFill>
                  <a:latin typeface="Lato Light" panose="020F0302020204030203" pitchFamily="34" charset="0"/>
                </a:rPr>
                <a:t>RESPONSSENTERET</a:t>
              </a:r>
              <a:endParaRPr lang="nb-NO" sz="1800" b="1" dirty="0">
                <a:solidFill>
                  <a:srgbClr val="03738B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1" name="Rektangel 30"/>
            <p:cNvSpPr>
              <a:spLocks noChangeAspect="1"/>
            </p:cNvSpPr>
            <p:nvPr/>
          </p:nvSpPr>
          <p:spPr>
            <a:xfrm>
              <a:off x="10833451" y="6417503"/>
              <a:ext cx="2127498" cy="44438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3738B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r>
                <a:rPr lang="nb-NO" sz="1800" b="1" dirty="0" smtClean="0">
                  <a:solidFill>
                    <a:srgbClr val="03738B"/>
                  </a:solidFill>
                  <a:latin typeface="Lato Light" panose="020F0302020204030203" pitchFamily="34" charset="0"/>
                </a:rPr>
                <a:t>Operatører</a:t>
              </a:r>
              <a:endParaRPr lang="nb-NO" sz="1800" b="1" dirty="0">
                <a:solidFill>
                  <a:srgbClr val="03738B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2" name="TekstSylinder 31"/>
            <p:cNvSpPr txBox="1">
              <a:spLocks noChangeAspect="1"/>
            </p:cNvSpPr>
            <p:nvPr/>
          </p:nvSpPr>
          <p:spPr>
            <a:xfrm>
              <a:off x="11956977" y="5938108"/>
              <a:ext cx="1299265" cy="239826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nb-NO" sz="1800" b="1" dirty="0" smtClean="0">
                  <a:solidFill>
                    <a:srgbClr val="03738B"/>
                  </a:solidFill>
                  <a:latin typeface="Lato Light" panose="020F0302020204030203" pitchFamily="34" charset="0"/>
                </a:rPr>
                <a:t>SVARTJENESTEN</a:t>
              </a:r>
              <a:endParaRPr lang="nb-NO" sz="1800" b="1" dirty="0">
                <a:solidFill>
                  <a:srgbClr val="03738B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4" name="TekstSylinder 33"/>
            <p:cNvSpPr txBox="1">
              <a:spLocks noChangeAspect="1"/>
            </p:cNvSpPr>
            <p:nvPr/>
          </p:nvSpPr>
          <p:spPr>
            <a:xfrm rot="16200000">
              <a:off x="4130749" y="6477516"/>
              <a:ext cx="1809311" cy="239826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nb-NO" sz="1800" b="1" dirty="0" smtClean="0">
                  <a:solidFill>
                    <a:srgbClr val="03738B"/>
                  </a:solidFill>
                  <a:latin typeface="Lato Light" panose="020F0302020204030203" pitchFamily="34" charset="0"/>
                </a:rPr>
                <a:t>KONGSBERGREGIONEN</a:t>
              </a:r>
              <a:endParaRPr lang="nb-NO" sz="1800" b="1" dirty="0">
                <a:solidFill>
                  <a:srgbClr val="03738B"/>
                </a:solidFill>
                <a:latin typeface="Lato Light" panose="020F0302020204030203" pitchFamily="34" charset="0"/>
              </a:endParaRPr>
            </a:p>
          </p:txBody>
        </p:sp>
        <p:sp>
          <p:nvSpPr>
            <p:cNvPr id="36" name="Rektangel 35"/>
            <p:cNvSpPr>
              <a:spLocks noChangeAspect="1"/>
            </p:cNvSpPr>
            <p:nvPr/>
          </p:nvSpPr>
          <p:spPr>
            <a:xfrm>
              <a:off x="7533473" y="7502085"/>
              <a:ext cx="884659" cy="24954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3738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pPr algn="ctr"/>
              <a:r>
                <a:rPr lang="nb-NO" sz="1600" b="1" dirty="0" smtClean="0">
                  <a:solidFill>
                    <a:srgbClr val="03738B"/>
                  </a:solidFill>
                  <a:latin typeface="Lato Light" panose="020F0302020204030203" pitchFamily="34" charset="0"/>
                </a:rPr>
                <a:t>2,4 årsverk</a:t>
              </a:r>
              <a:endParaRPr lang="nb-NO" sz="1600" dirty="0">
                <a:solidFill>
                  <a:srgbClr val="03738B"/>
                </a:solidFill>
              </a:endParaRPr>
            </a:p>
          </p:txBody>
        </p:sp>
        <p:sp>
          <p:nvSpPr>
            <p:cNvPr id="40" name="Rektangel 39"/>
            <p:cNvSpPr>
              <a:spLocks noChangeAspect="1"/>
            </p:cNvSpPr>
            <p:nvPr/>
          </p:nvSpPr>
          <p:spPr>
            <a:xfrm rot="16200000">
              <a:off x="4126913" y="6290578"/>
              <a:ext cx="2472505" cy="47580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3738B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r>
                <a:rPr lang="nb-NO" sz="1800" b="1" dirty="0" smtClean="0">
                  <a:solidFill>
                    <a:srgbClr val="03738B"/>
                  </a:solidFill>
                  <a:latin typeface="Lato Light" panose="020F0302020204030203" pitchFamily="34" charset="0"/>
                </a:rPr>
                <a:t>Prosjektansvarlig </a:t>
              </a:r>
              <a:r>
                <a:rPr lang="nb-NO" sz="1800" b="1" smtClean="0">
                  <a:solidFill>
                    <a:srgbClr val="03738B"/>
                  </a:solidFill>
                  <a:latin typeface="Lato Light" panose="020F0302020204030203" pitchFamily="34" charset="0"/>
                </a:rPr>
                <a:t>, daglig leder</a:t>
              </a:r>
              <a:endParaRPr lang="nb-NO" sz="1800" b="1" dirty="0">
                <a:solidFill>
                  <a:srgbClr val="03738B"/>
                </a:solidFill>
                <a:latin typeface="Lato Light" panose="020F0302020204030203" pitchFamily="34" charset="0"/>
              </a:endParaRPr>
            </a:p>
          </p:txBody>
        </p:sp>
      </p:grpSp>
      <p:sp>
        <p:nvSpPr>
          <p:cNvPr id="41" name="Shape 96"/>
          <p:cNvSpPr/>
          <p:nvPr/>
        </p:nvSpPr>
        <p:spPr>
          <a:xfrm>
            <a:off x="1057744" y="435194"/>
            <a:ext cx="4754507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12000" cap="all" spc="60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lang="nb-NO" sz="4000" b="1" dirty="0" smtClean="0">
                <a:solidFill>
                  <a:srgbClr val="03738B"/>
                </a:solidFill>
                <a:latin typeface="Lato Regular" panose="020F0502020204030203" pitchFamily="34" charset="0"/>
              </a:rPr>
              <a:t>ORGANISERING</a:t>
            </a:r>
            <a:endParaRPr sz="4000" b="1" dirty="0">
              <a:solidFill>
                <a:srgbClr val="03738B"/>
              </a:solidFill>
              <a:latin typeface="Lato Regular" panose="020F0502020204030203" pitchFamily="34" charset="0"/>
            </a:endParaRPr>
          </a:p>
        </p:txBody>
      </p:sp>
      <p:sp>
        <p:nvSpPr>
          <p:cNvPr id="42" name="Shape 179"/>
          <p:cNvSpPr/>
          <p:nvPr/>
        </p:nvSpPr>
        <p:spPr>
          <a:xfrm>
            <a:off x="1094419" y="1337674"/>
            <a:ext cx="2788363" cy="0"/>
          </a:xfrm>
          <a:prstGeom prst="line">
            <a:avLst/>
          </a:prstGeom>
          <a:ln w="12700">
            <a:solidFill>
              <a:srgbClr val="03738B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4400"/>
            </a:pPr>
            <a:endParaRPr sz="3300"/>
          </a:p>
        </p:txBody>
      </p:sp>
      <p:grpSp>
        <p:nvGrpSpPr>
          <p:cNvPr id="43" name="Gruppe 42"/>
          <p:cNvGrpSpPr/>
          <p:nvPr/>
        </p:nvGrpSpPr>
        <p:grpSpPr>
          <a:xfrm>
            <a:off x="0" y="11925300"/>
            <a:ext cx="18288000" cy="1790700"/>
            <a:chOff x="0" y="11925300"/>
            <a:chExt cx="18288000" cy="1790700"/>
          </a:xfrm>
        </p:grpSpPr>
        <p:sp>
          <p:nvSpPr>
            <p:cNvPr id="44" name="Rektangel 43"/>
            <p:cNvSpPr/>
            <p:nvPr/>
          </p:nvSpPr>
          <p:spPr>
            <a:xfrm>
              <a:off x="0" y="11925300"/>
              <a:ext cx="18288000" cy="17907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4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pic>
          <p:nvPicPr>
            <p:cNvPr id="45" name="Bild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8723" y="11925300"/>
              <a:ext cx="6789277" cy="1790700"/>
            </a:xfrm>
            <a:prstGeom prst="rect">
              <a:avLst/>
            </a:prstGeom>
          </p:spPr>
        </p:pic>
      </p:grpSp>
      <p:sp>
        <p:nvSpPr>
          <p:cNvPr id="46" name="Rektangel 45"/>
          <p:cNvSpPr>
            <a:spLocks noChangeAspect="1"/>
          </p:cNvSpPr>
          <p:nvPr/>
        </p:nvSpPr>
        <p:spPr>
          <a:xfrm>
            <a:off x="11771676" y="3722808"/>
            <a:ext cx="3276347" cy="68434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rgbClr val="03738B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r>
              <a:rPr lang="nb-NO" sz="1800" b="1" dirty="0" smtClean="0">
                <a:solidFill>
                  <a:srgbClr val="03738B"/>
                </a:solidFill>
                <a:latin typeface="Lato Light" panose="020F0302020204030203" pitchFamily="34" charset="0"/>
              </a:rPr>
              <a:t>HO - Nettverk</a:t>
            </a:r>
            <a:endParaRPr lang="nb-NO" sz="1800" b="1" dirty="0">
              <a:solidFill>
                <a:srgbClr val="03738B"/>
              </a:solidFill>
              <a:latin typeface="Lato Light" panose="020F0302020204030203" pitchFamily="34" charset="0"/>
            </a:endParaRPr>
          </a:p>
        </p:txBody>
      </p:sp>
      <p:cxnSp>
        <p:nvCxnSpPr>
          <p:cNvPr id="47" name="Rett linje 46"/>
          <p:cNvCxnSpPr>
            <a:cxnSpLocks noChangeAspect="1"/>
            <a:stCxn id="46" idx="1"/>
            <a:endCxn id="16" idx="3"/>
          </p:cNvCxnSpPr>
          <p:nvPr/>
        </p:nvCxnSpPr>
        <p:spPr>
          <a:xfrm flipH="1">
            <a:off x="10302608" y="4064982"/>
            <a:ext cx="1469068" cy="619965"/>
          </a:xfrm>
          <a:prstGeom prst="line">
            <a:avLst/>
          </a:prstGeom>
          <a:ln w="25400">
            <a:solidFill>
              <a:srgbClr val="0373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7146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-1" y="-1"/>
            <a:ext cx="18288001" cy="11925301"/>
          </a:xfrm>
          <a:prstGeom prst="rect">
            <a:avLst/>
          </a:prstGeom>
          <a:solidFill>
            <a:srgbClr val="03738B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 sz="3300"/>
          </a:p>
        </p:txBody>
      </p:sp>
      <p:sp>
        <p:nvSpPr>
          <p:cNvPr id="269" name="Shape 269"/>
          <p:cNvSpPr/>
          <p:nvPr/>
        </p:nvSpPr>
        <p:spPr>
          <a:xfrm>
            <a:off x="8721108" y="3378285"/>
            <a:ext cx="1872308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8000" cap="all">
                <a:solidFill>
                  <a:srgbClr val="C9C3BA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rPr sz="6000" dirty="0">
                <a:solidFill>
                  <a:srgbClr val="E3E3E3"/>
                </a:solidFill>
              </a:rPr>
              <a:t> </a:t>
            </a:r>
            <a:r>
              <a:rPr lang="nb-NO" sz="6000" dirty="0" smtClean="0">
                <a:solidFill>
                  <a:srgbClr val="E3E3E3"/>
                </a:solidFill>
              </a:rPr>
              <a:t>mål</a:t>
            </a:r>
            <a:endParaRPr sz="6000" dirty="0">
              <a:solidFill>
                <a:srgbClr val="E3E3E3"/>
              </a:solidFill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11040081" y="529417"/>
            <a:ext cx="77009" cy="3539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0000" cap="all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endParaRPr sz="22499" dirty="0">
              <a:solidFill>
                <a:schemeClr val="bg1"/>
              </a:solidFill>
            </a:endParaRPr>
          </a:p>
        </p:txBody>
      </p:sp>
      <p:grpSp>
        <p:nvGrpSpPr>
          <p:cNvPr id="11" name="Gruppe 10"/>
          <p:cNvGrpSpPr/>
          <p:nvPr/>
        </p:nvGrpSpPr>
        <p:grpSpPr>
          <a:xfrm>
            <a:off x="0" y="11925300"/>
            <a:ext cx="18288000" cy="1790700"/>
            <a:chOff x="0" y="11925300"/>
            <a:chExt cx="18288000" cy="1790700"/>
          </a:xfrm>
        </p:grpSpPr>
        <p:sp>
          <p:nvSpPr>
            <p:cNvPr id="12" name="Rektangel 11"/>
            <p:cNvSpPr/>
            <p:nvPr/>
          </p:nvSpPr>
          <p:spPr>
            <a:xfrm>
              <a:off x="0" y="11925300"/>
              <a:ext cx="18288000" cy="17907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b-NO" sz="4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  <a:uFillTx/>
                <a:latin typeface="Palatino"/>
                <a:ea typeface="Palatino"/>
                <a:cs typeface="Palatino"/>
                <a:sym typeface="Palatino"/>
              </a:endParaRPr>
            </a:p>
          </p:txBody>
        </p:sp>
        <p:pic>
          <p:nvPicPr>
            <p:cNvPr id="13" name="Bild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8723" y="11925300"/>
              <a:ext cx="6789277" cy="1790700"/>
            </a:xfrm>
            <a:prstGeom prst="rect">
              <a:avLst/>
            </a:prstGeom>
          </p:spPr>
        </p:pic>
      </p:grpSp>
      <p:sp>
        <p:nvSpPr>
          <p:cNvPr id="15" name="Shape 275"/>
          <p:cNvSpPr>
            <a:spLocks noChangeAspect="1"/>
          </p:cNvSpPr>
          <p:nvPr/>
        </p:nvSpPr>
        <p:spPr>
          <a:xfrm rot="5400000">
            <a:off x="-16483" y="-1"/>
            <a:ext cx="8290925" cy="8290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E3E3E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blurRad="25400" dist="33948" dir="2700000" rotWithShape="0">
                    <a:srgbClr val="3B3936"/>
                  </a:outerShdw>
                </a:effectLst>
              </a:defRPr>
            </a:pPr>
            <a:endParaRPr sz="330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493" y="-559070"/>
            <a:ext cx="5688503" cy="5355355"/>
          </a:xfrm>
          <a:prstGeom prst="rect">
            <a:avLst/>
          </a:prstGeom>
        </p:spPr>
      </p:pic>
      <p:sp>
        <p:nvSpPr>
          <p:cNvPr id="16" name="Shape 272"/>
          <p:cNvSpPr/>
          <p:nvPr/>
        </p:nvSpPr>
        <p:spPr>
          <a:xfrm>
            <a:off x="10145904" y="9168545"/>
            <a:ext cx="77009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200" cap="all" spc="352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endParaRPr sz="2400" b="1" dirty="0"/>
          </a:p>
        </p:txBody>
      </p:sp>
      <p:sp>
        <p:nvSpPr>
          <p:cNvPr id="17" name="Shape 429"/>
          <p:cNvSpPr/>
          <p:nvPr/>
        </p:nvSpPr>
        <p:spPr>
          <a:xfrm>
            <a:off x="4732561" y="6042861"/>
            <a:ext cx="11928311" cy="4583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b-NO" sz="4000" dirty="0">
                <a:solidFill>
                  <a:schemeClr val="bg1"/>
                </a:solidFill>
              </a:rPr>
              <a:t>En sammenhengende, forutsigbar </a:t>
            </a:r>
            <a:r>
              <a:rPr lang="nb-NO" sz="4000" dirty="0" smtClean="0">
                <a:solidFill>
                  <a:schemeClr val="bg1"/>
                </a:solidFill>
              </a:rPr>
              <a:t>og </a:t>
            </a:r>
            <a:r>
              <a:rPr lang="nb-NO" sz="4000" dirty="0">
                <a:solidFill>
                  <a:schemeClr val="bg1"/>
                </a:solidFill>
              </a:rPr>
              <a:t>effektiv tjeneste </a:t>
            </a:r>
            <a:endParaRPr lang="nb-NO" sz="4000" dirty="0" smtClean="0">
              <a:solidFill>
                <a:schemeClr val="bg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nb-NO" sz="4000" dirty="0">
              <a:solidFill>
                <a:schemeClr val="bg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b-NO" sz="4000" dirty="0">
                <a:solidFill>
                  <a:schemeClr val="bg1"/>
                </a:solidFill>
              </a:rPr>
              <a:t>Riktig og raskest mulig </a:t>
            </a:r>
            <a:r>
              <a:rPr lang="nb-NO" sz="4000" dirty="0" smtClean="0">
                <a:solidFill>
                  <a:schemeClr val="bg1"/>
                </a:solidFill>
              </a:rPr>
              <a:t>hjelp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nb-NO" sz="4000" dirty="0">
              <a:solidFill>
                <a:schemeClr val="bg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b-NO" sz="4000" dirty="0">
                <a:solidFill>
                  <a:schemeClr val="bg1"/>
                </a:solidFill>
              </a:rPr>
              <a:t>Et helhetlig tjenestetilbud rundt velferdsteknologi</a:t>
            </a:r>
          </a:p>
          <a:p>
            <a:pPr>
              <a:lnSpc>
                <a:spcPct val="130000"/>
              </a:lnSpc>
              <a:spcBef>
                <a:spcPts val="2550"/>
              </a:spcBef>
              <a:defRPr sz="3000" spc="59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pPr>
            <a:r>
              <a:rPr lang="nb-NO" sz="2400" dirty="0" smtClean="0">
                <a:solidFill>
                  <a:schemeClr val="bg1"/>
                </a:solidFill>
              </a:rPr>
              <a:t>.</a:t>
            </a:r>
            <a:endParaRPr lang="nb-N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721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Egendefinert 1">
      <a:dk1>
        <a:srgbClr val="4A4A4A"/>
      </a:dk1>
      <a:lt1>
        <a:sysClr val="window" lastClr="FFFFFF"/>
      </a:lt1>
      <a:dk2>
        <a:srgbClr val="03738B"/>
      </a:dk2>
      <a:lt2>
        <a:srgbClr val="F7F7F7"/>
      </a:lt2>
      <a:accent1>
        <a:srgbClr val="31ACBB"/>
      </a:accent1>
      <a:accent2>
        <a:srgbClr val="0090A8"/>
      </a:accent2>
      <a:accent3>
        <a:srgbClr val="0092A4"/>
      </a:accent3>
      <a:accent4>
        <a:srgbClr val="31ACBB"/>
      </a:accent4>
      <a:accent5>
        <a:srgbClr val="0090A8"/>
      </a:accent5>
      <a:accent6>
        <a:srgbClr val="0092A4"/>
      </a:accent6>
      <a:hlink>
        <a:srgbClr val="31ACBB"/>
      </a:hlink>
      <a:folHlink>
        <a:srgbClr val="03738B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796</Words>
  <Application>Microsoft Office PowerPoint</Application>
  <PresentationFormat>Egendefinert</PresentationFormat>
  <Paragraphs>228</Paragraphs>
  <Slides>38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13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38</vt:i4>
      </vt:variant>
    </vt:vector>
  </HeadingPairs>
  <TitlesOfParts>
    <vt:vector size="52" baseType="lpstr">
      <vt:lpstr>Arial</vt:lpstr>
      <vt:lpstr>Bodoni SvtyTwo ITC TT-Book</vt:lpstr>
      <vt:lpstr>Calibri</vt:lpstr>
      <vt:lpstr>Helvetica Light</vt:lpstr>
      <vt:lpstr>Helvetica Neue</vt:lpstr>
      <vt:lpstr>Lato</vt:lpstr>
      <vt:lpstr>Lato Bold</vt:lpstr>
      <vt:lpstr>Lato Light</vt:lpstr>
      <vt:lpstr>Lato Medium</vt:lpstr>
      <vt:lpstr>Lato Regular</vt:lpstr>
      <vt:lpstr>Palatino</vt:lpstr>
      <vt:lpstr>Times New Roman</vt:lpstr>
      <vt:lpstr>Zapf Dingbats</vt:lpstr>
      <vt:lpstr>New_Template4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Baardseng, Hans Petter</dc:creator>
  <cp:lastModifiedBy>Cecilie Møller Endresen</cp:lastModifiedBy>
  <cp:revision>417</cp:revision>
  <dcterms:modified xsi:type="dcterms:W3CDTF">2018-02-19T15:17:14Z</dcterms:modified>
</cp:coreProperties>
</file>