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15" r:id="rId6"/>
    <p:sldId id="314" r:id="rId7"/>
    <p:sldId id="287" r:id="rId8"/>
    <p:sldId id="276" r:id="rId9"/>
    <p:sldId id="312" r:id="rId10"/>
    <p:sldId id="311" r:id="rId11"/>
    <p:sldId id="294" r:id="rId12"/>
    <p:sldId id="313" r:id="rId13"/>
    <p:sldId id="310" r:id="rId14"/>
    <p:sldId id="31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777"/>
    <a:srgbClr val="38BBE6"/>
    <a:srgbClr val="004B66"/>
    <a:srgbClr val="DAECF2"/>
    <a:srgbClr val="116688"/>
    <a:srgbClr val="BBDDDD"/>
    <a:srgbClr val="79D3F2"/>
    <a:srgbClr val="FF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58949" autoAdjust="0"/>
  </p:normalViewPr>
  <p:slideViewPr>
    <p:cSldViewPr snapToGrid="0">
      <p:cViewPr varScale="1">
        <p:scale>
          <a:sx n="37" d="100"/>
          <a:sy n="37" d="100"/>
        </p:scale>
        <p:origin x="16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81B3-85A9-4B01-913C-0A03FF6AAB5D}" type="datetimeFigureOut">
              <a:rPr lang="nb-NO" smtClean="0"/>
              <a:t>10.10.2017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91EB-B4BE-4269-9C60-F9BCD6F5BD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84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91EB-B4BE-4269-9C60-F9BCD6F5BDF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13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91EB-B4BE-4269-9C60-F9BCD6F5BDF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91EB-B4BE-4269-9C60-F9BCD6F5BDF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49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91EB-B4BE-4269-9C60-F9BCD6F5BDF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12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91EB-B4BE-4269-9C60-F9BCD6F5BDF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15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91EB-B4BE-4269-9C60-F9BCD6F5BDF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91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704D-B593-4FC3-AC9B-63D9FDB67DC2}" type="datetime1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83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CD36-2BD2-4B49-97E0-86EDBEDBDCC5}" type="datetime1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3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24F3-21A5-4618-8DBE-F9085E4EEDF2}" type="datetime1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7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1636-E246-4C25-84EF-29B7067E5BA5}" type="datetime1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19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FC8B-80A4-4687-A446-30C5DBBF6AD0}" type="datetime1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06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0966-E0A0-4FD2-B448-720A06F86A9C}" type="datetime1">
              <a:rPr lang="nb-NO" smtClean="0"/>
              <a:t>10.10.2017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42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CA35-8173-4D7A-BF2E-9876693A778C}" type="datetime1">
              <a:rPr lang="nb-NO" smtClean="0"/>
              <a:t>10.10.2017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42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19AB-820E-47A0-968C-BC2877D91FF0}" type="datetime1">
              <a:rPr lang="nb-NO" smtClean="0"/>
              <a:t>10.10.2017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1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FDF-9E32-4E92-9C4A-61F5B619CD34}" type="datetime1">
              <a:rPr lang="nb-NO" smtClean="0"/>
              <a:t>10.10.2017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41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43A0-F79F-4A8D-BCE7-2DD4067B9D78}" type="datetime1">
              <a:rPr lang="nb-NO" smtClean="0"/>
              <a:t>10.10.2017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87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543A-D9DB-4EAB-BBC2-6E0AFC7F0A3E}" type="datetime1">
              <a:rPr lang="nb-NO" smtClean="0"/>
              <a:t>10.10.2017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18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D8FC-265E-4EFA-AFD2-B768CB87F691}" type="datetime1">
              <a:rPr lang="nb-NO" smtClean="0"/>
              <a:t>10.10.2017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02FD-5E5B-4E65-950B-E082DB2965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/>
          <p:cNvSpPr txBox="1"/>
          <p:nvPr/>
        </p:nvSpPr>
        <p:spPr>
          <a:xfrm>
            <a:off x="382555" y="6318763"/>
            <a:ext cx="30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4" name="Rettvinklet trekant 23"/>
          <p:cNvSpPr/>
          <p:nvPr/>
        </p:nvSpPr>
        <p:spPr>
          <a:xfrm>
            <a:off x="0" y="1515366"/>
            <a:ext cx="5057192" cy="5342634"/>
          </a:xfrm>
          <a:prstGeom prst="rtTriangle">
            <a:avLst/>
          </a:prstGeom>
          <a:solidFill>
            <a:srgbClr val="11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ttvinklet trekant 28"/>
          <p:cNvSpPr/>
          <p:nvPr/>
        </p:nvSpPr>
        <p:spPr>
          <a:xfrm rot="16200000">
            <a:off x="4920343" y="-413657"/>
            <a:ext cx="6858000" cy="768531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ttvinklet trekant 29"/>
          <p:cNvSpPr/>
          <p:nvPr/>
        </p:nvSpPr>
        <p:spPr>
          <a:xfrm rot="16200000">
            <a:off x="6711034" y="1377034"/>
            <a:ext cx="5169174" cy="5792757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2" name="Bild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02" y="5126144"/>
            <a:ext cx="1408141" cy="1377285"/>
          </a:xfrm>
          <a:prstGeom prst="rect">
            <a:avLst/>
          </a:prstGeom>
        </p:spPr>
      </p:pic>
      <p:sp>
        <p:nvSpPr>
          <p:cNvPr id="33" name="TekstSylinder 32"/>
          <p:cNvSpPr txBox="1"/>
          <p:nvPr/>
        </p:nvSpPr>
        <p:spPr>
          <a:xfrm>
            <a:off x="262814" y="5271133"/>
            <a:ext cx="3635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Aleksander Mortensen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Rådgiver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aleksander.mortensen@skien.kommune.no</a:t>
            </a:r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1247955" y="142215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rgbClr val="38BB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Dialogkonferanse</a:t>
            </a:r>
          </a:p>
          <a:p>
            <a:pPr algn="ctr"/>
            <a:r>
              <a:rPr lang="nb-NO" sz="3200" dirty="0" smtClean="0">
                <a:solidFill>
                  <a:srgbClr val="38BB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IT-Samarbeidet i Grenland</a:t>
            </a:r>
          </a:p>
        </p:txBody>
      </p:sp>
      <p:sp>
        <p:nvSpPr>
          <p:cNvPr id="35" name="Likebent trekant 34"/>
          <p:cNvSpPr/>
          <p:nvPr/>
        </p:nvSpPr>
        <p:spPr>
          <a:xfrm>
            <a:off x="3377680" y="4982547"/>
            <a:ext cx="3021562" cy="1875453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6" name="Gruppe 35"/>
          <p:cNvGrpSpPr/>
          <p:nvPr/>
        </p:nvGrpSpPr>
        <p:grpSpPr>
          <a:xfrm>
            <a:off x="10702464" y="46655"/>
            <a:ext cx="1039655" cy="468408"/>
            <a:chOff x="5229279" y="1234930"/>
            <a:chExt cx="4847783" cy="2184129"/>
          </a:xfrm>
        </p:grpSpPr>
        <p:pic>
          <p:nvPicPr>
            <p:cNvPr id="37" name="Bild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38" name="Bild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39" name="Bild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smtClean="0">
                <a:solidFill>
                  <a:srgbClr val="38BBE6"/>
                </a:solidFill>
              </a:rPr>
              <a:t>Web </a:t>
            </a:r>
            <a:r>
              <a:rPr lang="nb-NO" sz="3600" b="1" dirty="0" err="1" smtClean="0">
                <a:solidFill>
                  <a:srgbClr val="38BBE6"/>
                </a:solidFill>
              </a:rPr>
              <a:t>platform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2305" y="1579418"/>
            <a:ext cx="10515600" cy="4801508"/>
          </a:xfrm>
        </p:spPr>
        <p:txBody>
          <a:bodyPr>
            <a:normAutofit/>
          </a:bodyPr>
          <a:lstStyle/>
          <a:p>
            <a:pPr lvl="1"/>
            <a:r>
              <a:rPr lang="nb-NO" dirty="0" err="1" smtClean="0"/>
              <a:t>Prokom</a:t>
            </a:r>
            <a:r>
              <a:rPr lang="nb-NO" dirty="0"/>
              <a:t> </a:t>
            </a:r>
            <a:r>
              <a:rPr lang="nb-NO" dirty="0" smtClean="0"/>
              <a:t>- </a:t>
            </a:r>
            <a:r>
              <a:rPr lang="nb-NO" dirty="0" err="1" smtClean="0"/>
              <a:t>Sem&amp;Stenersen</a:t>
            </a:r>
            <a:endParaRPr lang="nb-NO" dirty="0" smtClean="0"/>
          </a:p>
          <a:p>
            <a:pPr lvl="1"/>
            <a:r>
              <a:rPr lang="nb-NO" dirty="0" smtClean="0"/>
              <a:t>Leveres </a:t>
            </a:r>
            <a:r>
              <a:rPr lang="nb-NO" dirty="0"/>
              <a:t>nå for alle tre kommunene</a:t>
            </a:r>
            <a:r>
              <a:rPr lang="nb-NO" dirty="0" smtClean="0"/>
              <a:t>.</a:t>
            </a:r>
            <a:endParaRPr lang="nb-NO" dirty="0"/>
          </a:p>
          <a:p>
            <a:pPr lvl="1"/>
            <a:r>
              <a:rPr lang="nb-NO" dirty="0" smtClean="0"/>
              <a:t>Internett</a:t>
            </a:r>
          </a:p>
          <a:p>
            <a:pPr lvl="1"/>
            <a:r>
              <a:rPr lang="nb-NO" dirty="0" smtClean="0"/>
              <a:t>Intranettsider 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10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568" y="1227014"/>
            <a:ext cx="4003115" cy="191791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587" y="2746572"/>
            <a:ext cx="4003117" cy="147450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067" y="3680911"/>
            <a:ext cx="3394457" cy="14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11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21" y="1342793"/>
            <a:ext cx="3506521" cy="34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04544"/>
            <a:ext cx="58207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ITG – IT-Samarbeidet i Grenland</a:t>
            </a:r>
          </a:p>
          <a:p>
            <a:r>
              <a:rPr lang="nb-NO" dirty="0" smtClean="0"/>
              <a:t>Skien, Bamble og Siljan kommune</a:t>
            </a:r>
          </a:p>
          <a:p>
            <a:r>
              <a:rPr lang="nb-NO" dirty="0"/>
              <a:t>L</a:t>
            </a:r>
            <a:r>
              <a:rPr lang="nb-NO" dirty="0" smtClean="0"/>
              <a:t>okalisert på Nenset</a:t>
            </a:r>
          </a:p>
          <a:p>
            <a:r>
              <a:rPr lang="nb-NO" dirty="0" smtClean="0"/>
              <a:t>31 ansatte, inkludert lærlinger</a:t>
            </a:r>
          </a:p>
          <a:p>
            <a:r>
              <a:rPr lang="nb-NO" dirty="0" smtClean="0"/>
              <a:t>10 </a:t>
            </a:r>
            <a:r>
              <a:rPr lang="nb-NO" dirty="0" err="1" smtClean="0"/>
              <a:t>stk</a:t>
            </a:r>
            <a:r>
              <a:rPr lang="nb-NO" dirty="0" smtClean="0"/>
              <a:t> ansatt i driftsavdelingen</a:t>
            </a:r>
          </a:p>
          <a:p>
            <a:pPr lvl="1"/>
            <a:r>
              <a:rPr lang="nb-NO" dirty="0" smtClean="0"/>
              <a:t>Nettverk</a:t>
            </a:r>
          </a:p>
          <a:p>
            <a:pPr lvl="1"/>
            <a:r>
              <a:rPr lang="nb-NO" dirty="0" smtClean="0"/>
              <a:t>System</a:t>
            </a:r>
          </a:p>
          <a:p>
            <a:pPr lvl="1"/>
            <a:r>
              <a:rPr lang="nb-NO" dirty="0" smtClean="0"/>
              <a:t>Applikasjon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2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38200" y="265598"/>
            <a:ext cx="10833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dirty="0" smtClean="0">
                <a:solidFill>
                  <a:srgbClr val="38BBE6"/>
                </a:solidFill>
              </a:rPr>
              <a:t>ITG</a:t>
            </a:r>
            <a:endParaRPr lang="nb-NO" sz="36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03753"/>
              </p:ext>
            </p:extLst>
          </p:nvPr>
        </p:nvGraphicFramePr>
        <p:xfrm>
          <a:off x="6756351" y="1850787"/>
          <a:ext cx="4551681" cy="259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227">
                  <a:extLst>
                    <a:ext uri="{9D8B030D-6E8A-4147-A177-3AD203B41FA5}">
                      <a16:colId xmlns:a16="http://schemas.microsoft.com/office/drawing/2014/main" val="3987018359"/>
                    </a:ext>
                  </a:extLst>
                </a:gridCol>
                <a:gridCol w="1517227">
                  <a:extLst>
                    <a:ext uri="{9D8B030D-6E8A-4147-A177-3AD203B41FA5}">
                      <a16:colId xmlns:a16="http://schemas.microsoft.com/office/drawing/2014/main" val="759882145"/>
                    </a:ext>
                  </a:extLst>
                </a:gridCol>
                <a:gridCol w="1517227">
                  <a:extLst>
                    <a:ext uri="{9D8B030D-6E8A-4147-A177-3AD203B41FA5}">
                      <a16:colId xmlns:a16="http://schemas.microsoft.com/office/drawing/2014/main" val="4188461519"/>
                    </a:ext>
                  </a:extLst>
                </a:gridCol>
              </a:tblGrid>
              <a:tr h="256694">
                <a:tc>
                  <a:txBody>
                    <a:bodyPr/>
                    <a:lstStyle/>
                    <a:p>
                      <a:r>
                        <a:rPr lang="nb-NO" dirty="0" smtClean="0"/>
                        <a:t>ÅR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2006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2016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14894"/>
                  </a:ext>
                </a:extLst>
              </a:tr>
              <a:tr h="256694">
                <a:tc>
                  <a:txBody>
                    <a:bodyPr/>
                    <a:lstStyle/>
                    <a:p>
                      <a:r>
                        <a:rPr lang="nb-NO" dirty="0" smtClean="0"/>
                        <a:t>Brukere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2000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16000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15015"/>
                  </a:ext>
                </a:extLst>
              </a:tr>
              <a:tr h="766682">
                <a:tc>
                  <a:txBody>
                    <a:bodyPr/>
                    <a:lstStyle/>
                    <a:p>
                      <a:r>
                        <a:rPr lang="nb-NO" dirty="0" smtClean="0"/>
                        <a:t>PC / Terminal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1650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8000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04553"/>
                  </a:ext>
                </a:extLst>
              </a:tr>
              <a:tr h="256694">
                <a:tc>
                  <a:txBody>
                    <a:bodyPr/>
                    <a:lstStyle/>
                    <a:p>
                      <a:r>
                        <a:rPr lang="nb-NO" dirty="0" smtClean="0"/>
                        <a:t>Mobiltelefon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77086"/>
                  </a:ext>
                </a:extLst>
              </a:tr>
              <a:tr h="256694">
                <a:tc>
                  <a:txBody>
                    <a:bodyPr/>
                    <a:lstStyle/>
                    <a:p>
                      <a:r>
                        <a:rPr lang="nb-NO" dirty="0" smtClean="0"/>
                        <a:t>Nettbrett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600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73712"/>
                  </a:ext>
                </a:extLst>
              </a:tr>
              <a:tr h="256694">
                <a:tc>
                  <a:txBody>
                    <a:bodyPr/>
                    <a:lstStyle/>
                    <a:p>
                      <a:r>
                        <a:rPr lang="nb-NO" dirty="0" smtClean="0"/>
                        <a:t>Servere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640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4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7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045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Informasjon om infrastruktur </a:t>
            </a:r>
          </a:p>
          <a:p>
            <a:pPr lvl="1"/>
            <a:r>
              <a:rPr lang="nb-NO" dirty="0" smtClean="0"/>
              <a:t>Domenemodell </a:t>
            </a:r>
            <a:endParaRPr lang="nb-NO" dirty="0"/>
          </a:p>
          <a:p>
            <a:pPr lvl="1"/>
            <a:r>
              <a:rPr lang="nb-NO" dirty="0" smtClean="0"/>
              <a:t>De </a:t>
            </a:r>
            <a:r>
              <a:rPr lang="nb-NO" dirty="0"/>
              <a:t>største fagsystemer </a:t>
            </a:r>
          </a:p>
          <a:p>
            <a:pPr lvl="1"/>
            <a:r>
              <a:rPr lang="nb-NO" dirty="0" smtClean="0"/>
              <a:t>Web </a:t>
            </a:r>
            <a:r>
              <a:rPr lang="nb-NO" dirty="0"/>
              <a:t>plattform 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3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smtClean="0">
                <a:solidFill>
                  <a:srgbClr val="38BBE6"/>
                </a:solidFill>
              </a:rPr>
              <a:t>Domenestruktur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04544"/>
            <a:ext cx="4823178" cy="4351338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I 2014 ble det gjennomført en domenekonsolidering hvor det gikk fra 3 </a:t>
            </a:r>
            <a:r>
              <a:rPr lang="nb-NO" smtClean="0"/>
              <a:t>sub domener til kun 1.</a:t>
            </a:r>
            <a:endParaRPr lang="nb-NO" dirty="0" smtClean="0"/>
          </a:p>
          <a:p>
            <a:r>
              <a:rPr lang="nb-NO" dirty="0" smtClean="0"/>
              <a:t>Inndelt i soner for skole, helse og administrasjon</a:t>
            </a:r>
          </a:p>
          <a:p>
            <a:r>
              <a:rPr lang="nb-NO" dirty="0" smtClean="0"/>
              <a:t>Et domene på tvers av alle tre kommuner</a:t>
            </a:r>
          </a:p>
          <a:p>
            <a:r>
              <a:rPr lang="nb-NO" dirty="0" smtClean="0"/>
              <a:t>802.1.x implementert med styring av tilganger til maskiner og brukere uansett lokasjon</a:t>
            </a:r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4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202" y="1258165"/>
            <a:ext cx="5355599" cy="41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smtClean="0">
                <a:solidFill>
                  <a:srgbClr val="38BBE6"/>
                </a:solidFill>
              </a:rPr>
              <a:t>Infrastruktur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2305" y="2029588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nb-NO" dirty="0" err="1" smtClean="0"/>
              <a:t>VMWare</a:t>
            </a:r>
            <a:endParaRPr lang="nb-NO" dirty="0" smtClean="0"/>
          </a:p>
          <a:p>
            <a:pPr lvl="1"/>
            <a:r>
              <a:rPr lang="nb-NO" dirty="0" smtClean="0"/>
              <a:t>Windows Server</a:t>
            </a:r>
          </a:p>
          <a:p>
            <a:pPr lvl="1"/>
            <a:r>
              <a:rPr lang="nb-NO" dirty="0" smtClean="0"/>
              <a:t>Windows SQL </a:t>
            </a:r>
          </a:p>
          <a:p>
            <a:pPr lvl="1"/>
            <a:r>
              <a:rPr lang="nb-NO" dirty="0" err="1"/>
              <a:t>BuyPasscode</a:t>
            </a:r>
            <a:r>
              <a:rPr lang="nb-NO" dirty="0"/>
              <a:t> </a:t>
            </a:r>
            <a:endParaRPr lang="nb-NO" dirty="0" smtClean="0"/>
          </a:p>
          <a:p>
            <a:pPr lvl="1"/>
            <a:r>
              <a:rPr lang="nb-NO" dirty="0" smtClean="0"/>
              <a:t>Citrix</a:t>
            </a:r>
          </a:p>
          <a:p>
            <a:pPr lvl="1"/>
            <a:r>
              <a:rPr lang="nb-NO" dirty="0" err="1" smtClean="0"/>
              <a:t>NetScaler</a:t>
            </a:r>
            <a:endParaRPr lang="nb-NO" dirty="0" smtClean="0"/>
          </a:p>
          <a:p>
            <a:pPr lvl="1"/>
            <a:r>
              <a:rPr lang="nb-NO" dirty="0" smtClean="0"/>
              <a:t>SCOM</a:t>
            </a:r>
          </a:p>
          <a:p>
            <a:pPr lvl="1"/>
            <a:r>
              <a:rPr lang="nb-NO" dirty="0" err="1" smtClean="0"/>
              <a:t>SqaredUp</a:t>
            </a:r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5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smtClean="0">
                <a:solidFill>
                  <a:srgbClr val="38BBE6"/>
                </a:solidFill>
              </a:rPr>
              <a:t>Overvåking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2305" y="202958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 err="1" smtClean="0"/>
              <a:t>Squared</a:t>
            </a:r>
            <a:r>
              <a:rPr lang="nb-NO" dirty="0" smtClean="0"/>
              <a:t> UP</a:t>
            </a:r>
          </a:p>
          <a:p>
            <a:pPr marL="914400" lvl="2" indent="0">
              <a:buNone/>
            </a:pPr>
            <a:r>
              <a:rPr lang="nb-NO" dirty="0" smtClean="0"/>
              <a:t>En grafisk fremvisning av systemenes helsetilstand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6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  <p:pic>
        <p:nvPicPr>
          <p:cNvPr id="1027" name="Bilde 1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94" y="3059618"/>
            <a:ext cx="4245106" cy="24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774" y="3523015"/>
            <a:ext cx="3362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smtClean="0">
                <a:solidFill>
                  <a:srgbClr val="38BBE6"/>
                </a:solidFill>
              </a:rPr>
              <a:t>Fagsystemer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2305" y="149666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b-NO" dirty="0" smtClean="0"/>
              <a:t>ITG har over 200 fagapplikasjoner installert i vårt datasenter.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/>
              <a:t>Exchange 2016</a:t>
            </a:r>
          </a:p>
          <a:p>
            <a:pPr lvl="1"/>
            <a:r>
              <a:rPr lang="nb-NO" dirty="0"/>
              <a:t>Visma ERP</a:t>
            </a:r>
          </a:p>
          <a:p>
            <a:pPr lvl="1"/>
            <a:r>
              <a:rPr lang="nb-NO" dirty="0"/>
              <a:t>Public 360</a:t>
            </a:r>
          </a:p>
          <a:p>
            <a:pPr lvl="1"/>
            <a:r>
              <a:rPr lang="nb-NO" dirty="0"/>
              <a:t>Skoleadministrativt system</a:t>
            </a:r>
          </a:p>
          <a:p>
            <a:pPr lvl="2"/>
            <a:r>
              <a:rPr lang="nb-NO" dirty="0"/>
              <a:t>Visma Flyt – Bamble kommune</a:t>
            </a:r>
          </a:p>
          <a:p>
            <a:pPr lvl="2"/>
            <a:r>
              <a:rPr lang="nb-NO" dirty="0"/>
              <a:t>IST – Skien kommune</a:t>
            </a:r>
          </a:p>
          <a:p>
            <a:pPr lvl="1"/>
            <a:r>
              <a:rPr lang="nb-NO" dirty="0"/>
              <a:t>ACOS – </a:t>
            </a:r>
            <a:r>
              <a:rPr lang="nb-NO" dirty="0" err="1"/>
              <a:t>CosDoc</a:t>
            </a:r>
            <a:endParaRPr lang="nb-NO" dirty="0"/>
          </a:p>
          <a:p>
            <a:pPr lvl="1"/>
            <a:r>
              <a:rPr lang="nb-NO" dirty="0" err="1"/>
              <a:t>Gemeni</a:t>
            </a:r>
            <a:r>
              <a:rPr lang="nb-NO" dirty="0"/>
              <a:t> VA</a:t>
            </a:r>
          </a:p>
          <a:p>
            <a:pPr lvl="1"/>
            <a:r>
              <a:rPr lang="nb-NO" dirty="0" err="1"/>
              <a:t>Komtek</a:t>
            </a:r>
            <a:endParaRPr lang="nb-NO" dirty="0"/>
          </a:p>
          <a:p>
            <a:pPr lvl="1"/>
            <a:r>
              <a:rPr lang="nb-NO" dirty="0"/>
              <a:t>Visma Velferd</a:t>
            </a:r>
          </a:p>
          <a:p>
            <a:pPr lvl="1"/>
            <a:r>
              <a:rPr lang="nb-NO" dirty="0"/>
              <a:t>Visma Flyktning</a:t>
            </a:r>
          </a:p>
          <a:p>
            <a:pPr lvl="1"/>
            <a:r>
              <a:rPr lang="nb-NO" dirty="0"/>
              <a:t>Visma </a:t>
            </a:r>
            <a:r>
              <a:rPr lang="nb-NO" dirty="0" err="1" smtClean="0"/>
              <a:t>Familia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7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err="1" smtClean="0">
                <a:solidFill>
                  <a:srgbClr val="38BBE6"/>
                </a:solidFill>
              </a:rPr>
              <a:t>Integrasjonsplatform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2305" y="1579418"/>
            <a:ext cx="10515600" cy="4801508"/>
          </a:xfrm>
        </p:spPr>
        <p:txBody>
          <a:bodyPr>
            <a:normAutofit/>
          </a:bodyPr>
          <a:lstStyle/>
          <a:p>
            <a:pPr lvl="1"/>
            <a:r>
              <a:rPr lang="nb-NO" dirty="0" smtClean="0"/>
              <a:t>BizTalk </a:t>
            </a:r>
          </a:p>
          <a:p>
            <a:pPr lvl="1"/>
            <a:r>
              <a:rPr lang="nb-NO" dirty="0" smtClean="0"/>
              <a:t>API integrasjoner</a:t>
            </a:r>
          </a:p>
          <a:p>
            <a:pPr lvl="1"/>
            <a:r>
              <a:rPr lang="nb-NO" dirty="0" smtClean="0"/>
              <a:t>Web integrasjoner</a:t>
            </a:r>
          </a:p>
          <a:p>
            <a:pPr lvl="1"/>
            <a:r>
              <a:rPr lang="nb-NO" dirty="0" smtClean="0"/>
              <a:t>XML </a:t>
            </a:r>
            <a:r>
              <a:rPr lang="nb-NO" dirty="0" err="1" smtClean="0"/>
              <a:t>integreasjoner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8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3600" b="1" dirty="0" err="1" smtClean="0">
                <a:solidFill>
                  <a:srgbClr val="38BBE6"/>
                </a:solidFill>
              </a:rPr>
              <a:t>Identiteshåndtering</a:t>
            </a:r>
            <a:endParaRPr lang="nb-NO" sz="3600" b="1" dirty="0">
              <a:solidFill>
                <a:srgbClr val="38BBE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2305" y="1579418"/>
            <a:ext cx="10515600" cy="48015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 err="1" smtClean="0"/>
              <a:t>NetIQ</a:t>
            </a:r>
            <a:endParaRPr lang="nb-NO" dirty="0" smtClean="0"/>
          </a:p>
          <a:p>
            <a:pPr lvl="1"/>
            <a:r>
              <a:rPr lang="nb-NO" dirty="0" err="1" smtClean="0"/>
              <a:t>Identiteshåndtering</a:t>
            </a:r>
            <a:r>
              <a:rPr lang="nb-NO" dirty="0" smtClean="0"/>
              <a:t> skal fremover blir håndtert av </a:t>
            </a:r>
            <a:r>
              <a:rPr lang="nb-NO" dirty="0" err="1" smtClean="0"/>
              <a:t>NetIQ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Forventet å bli satt i drift i løpet av 2018</a:t>
            </a:r>
          </a:p>
          <a:p>
            <a:pPr lvl="2"/>
            <a:r>
              <a:rPr lang="nb-NO" dirty="0" smtClean="0"/>
              <a:t>Opprettelse av brukere</a:t>
            </a:r>
          </a:p>
          <a:p>
            <a:pPr lvl="2"/>
            <a:r>
              <a:rPr lang="nb-NO" dirty="0" smtClean="0"/>
              <a:t>Plassering av objekter</a:t>
            </a:r>
          </a:p>
          <a:p>
            <a:pPr lvl="2"/>
            <a:r>
              <a:rPr lang="nb-NO" dirty="0" smtClean="0"/>
              <a:t>Tildeling av hjemmeområde</a:t>
            </a:r>
          </a:p>
          <a:p>
            <a:pPr lvl="2"/>
            <a:r>
              <a:rPr lang="nb-NO" dirty="0" smtClean="0"/>
              <a:t>Tildeling av epostkonto</a:t>
            </a:r>
          </a:p>
          <a:p>
            <a:pPr lvl="2"/>
            <a:r>
              <a:rPr lang="nb-NO" dirty="0" smtClean="0"/>
              <a:t>Tilganger til rette applikasjoner og tilgangsnivåer</a:t>
            </a:r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2FD-5E5B-4E65-950B-E082DB2965D3}" type="slidenum">
              <a:rPr lang="nb-NO" sz="2000" smtClean="0">
                <a:solidFill>
                  <a:schemeClr val="bg1"/>
                </a:solidFill>
              </a:rPr>
              <a:t>9</a:t>
            </a:fld>
            <a:endParaRPr lang="nb-NO" sz="2000" dirty="0">
              <a:solidFill>
                <a:schemeClr val="bg1"/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214097" y="6017450"/>
            <a:ext cx="1039655" cy="468408"/>
            <a:chOff x="5229279" y="1234930"/>
            <a:chExt cx="4847783" cy="2184129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26" y="1234932"/>
              <a:ext cx="1866667" cy="2184127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279" y="1234930"/>
              <a:ext cx="1434921" cy="2184127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95" y="1234931"/>
              <a:ext cx="1866667" cy="2184127"/>
            </a:xfrm>
            <a:prstGeom prst="rect">
              <a:avLst/>
            </a:prstGeom>
          </p:spPr>
        </p:pic>
      </p:grpSp>
      <p:sp>
        <p:nvSpPr>
          <p:cNvPr id="19" name="Rettvinklet trekant 18"/>
          <p:cNvSpPr/>
          <p:nvPr/>
        </p:nvSpPr>
        <p:spPr>
          <a:xfrm rot="16200000">
            <a:off x="9889810" y="4555808"/>
            <a:ext cx="2258839" cy="2345544"/>
          </a:xfrm>
          <a:prstGeom prst="rtTriangle">
            <a:avLst/>
          </a:prstGeom>
          <a:solidFill>
            <a:srgbClr val="BBDDD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ttvinklet trekant 19"/>
          <p:cNvSpPr/>
          <p:nvPr/>
        </p:nvSpPr>
        <p:spPr>
          <a:xfrm rot="16200000">
            <a:off x="10456740" y="5122736"/>
            <a:ext cx="1702585" cy="1767942"/>
          </a:xfrm>
          <a:prstGeom prst="rtTriangle">
            <a:avLst/>
          </a:prstGeom>
          <a:solidFill>
            <a:srgbClr val="00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>
            <a:off x="9171161" y="6017450"/>
            <a:ext cx="1699254" cy="840550"/>
          </a:xfrm>
          <a:prstGeom prst="triangle">
            <a:avLst/>
          </a:prstGeom>
          <a:solidFill>
            <a:srgbClr val="DAEC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5" y="5878225"/>
            <a:ext cx="774946" cy="75796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9943" y="1068320"/>
            <a:ext cx="2907198" cy="8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10-IAM.potx" id="{BFF595CB-C772-4DFD-A0C9-547513C8E883}" vid="{E4853DA6-5779-4BA5-9892-BFF8555A3D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293FDE3FCADA480B9A77BBDAD7DFA28C010023E74094B8DC8945BF7BD4BB9F10A6B6" ma:contentTypeVersion="5" ma:contentTypeDescription="Opprett et nytt dokument." ma:contentTypeScope="" ma:versionID="6c2eed648c96f1b146e0ac19ce560110">
  <xsd:schema xmlns:xsd="http://www.w3.org/2001/XMLSchema" xmlns:xs="http://www.w3.org/2001/XMLSchema" xmlns:p="http://schemas.microsoft.com/office/2006/metadata/properties" xmlns:ns2="5505f6f1-a92d-414b-bb9b-9f4f6333ff97" xmlns:ns3="9bc3242d-21b4-46df-9aba-917221a1d9b4" xmlns:ns4="11f782f3-93e6-4561-a22a-3accb47ed8f7" targetNamespace="http://schemas.microsoft.com/office/2006/metadata/properties" ma:root="true" ma:fieldsID="cb8126b573f0ce68fae341fae2f0c499" ns2:_="" ns3:_="" ns4:_="">
    <xsd:import namespace="5505f6f1-a92d-414b-bb9b-9f4f6333ff97"/>
    <xsd:import namespace="9bc3242d-21b4-46df-9aba-917221a1d9b4"/>
    <xsd:import namespace="11f782f3-93e6-4561-a22a-3accb47ed8f7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2:TaxCatchAllLabel" minOccurs="0"/>
                <xsd:element ref="ns3:Emne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5f6f1-a92d-414b-bb9b-9f4f6333ff9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8" ma:taxonomy="true" ma:internalName="j25543a5815d485da9a5e0773ad762e9" ma:taxonomyFieldName="GtProjectPhase" ma:displayName="Fase" ma:indexed="true" ma:readOnly="false" ma:fieldId="{325543a5-815d-485d-a9a5-e0773ad762e9}" ma:sspId="4c25724c-9be0-4bc4-87b4-e69b242cc45c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Global taksonomikolonne" ma:description="" ma:hidden="true" ma:list="{90c98d8a-b717-46e1-ae85-b5b0d13ad964}" ma:internalName="TaxCatchAll" ma:showField="CatchAllData" ma:web="5505f6f1-a92d-414b-bb9b-9f4f6333f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Global taksonomikolonne1" ma:description="" ma:hidden="true" ma:list="{90c98d8a-b717-46e1-ae85-b5b0d13ad964}" ma:internalName="TaxCatchAllLabel" ma:readOnly="true" ma:showField="CatchAllDataLabel" ma:web="5505f6f1-a92d-414b-bb9b-9f4f6333f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3242d-21b4-46df-9aba-917221a1d9b4" elementFormDefault="qualified">
    <xsd:import namespace="http://schemas.microsoft.com/office/2006/documentManagement/types"/>
    <xsd:import namespace="http://schemas.microsoft.com/office/infopath/2007/PartnerControls"/>
    <xsd:element name="Emne" ma:index="12" ma:displayName="Emne" ma:default="Diverse" ma:format="Dropdown" ma:internalName="Emne">
      <xsd:simpleType>
        <xsd:restriction base="dms:Choice">
          <xsd:enumeration value="Arkiv"/>
          <xsd:enumeration value="Datainnsamling"/>
          <xsd:enumeration value="Diverse"/>
          <xsd:enumeration value="Fagstoff"/>
          <xsd:enumeration value="Møtereferat"/>
          <xsd:enumeration value="Plan"/>
          <xsd:enumeration value="Presentasjon"/>
          <xsd:enumeration value="Prosjektdokumentasjon"/>
          <xsd:enumeration value="Prosjektviseren"/>
          <xsd:enumeration value="Rutine"/>
          <xsd:enumeration value="Styringsdokument"/>
          <xsd:enumeration value="Workshopbesvarelse"/>
          <xsd:enumeration value="Økonomi"/>
          <xsd:enumeration value="Politisk behandl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782f3-93e6-4561-a22a-3accb47ed8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05f6f1-a92d-414b-bb9b-9f4f6333ff97">
      <Value>6</Value>
    </TaxCatchAll>
    <j25543a5815d485da9a5e0773ad762e9 xmlns="5505f6f1-a92d-414b-bb9b-9f4f6333f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Gjennomføre</TermName>
          <TermId xmlns="http://schemas.microsoft.com/office/infopath/2007/PartnerControls">99d7765a-c786-4792-a1a1-866ef0f982b9</TermId>
        </TermInfo>
      </Terms>
    </j25543a5815d485da9a5e0773ad762e9>
    <Emne xmlns="9bc3242d-21b4-46df-9aba-917221a1d9b4">Diverse</Emn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AA9CD-0B9C-49A2-AADF-B67E9CFA5D64}"/>
</file>

<file path=customXml/itemProps2.xml><?xml version="1.0" encoding="utf-8"?>
<ds:datastoreItem xmlns:ds="http://schemas.openxmlformats.org/officeDocument/2006/customXml" ds:itemID="{6FA5B89A-47C2-4EE6-92DF-8D16819D55FE}"/>
</file>

<file path=customXml/itemProps3.xml><?xml version="1.0" encoding="utf-8"?>
<ds:datastoreItem xmlns:ds="http://schemas.openxmlformats.org/officeDocument/2006/customXml" ds:itemID="{481EEE70-1D63-4B54-BC3F-CEAE84F2F289}"/>
</file>

<file path=docProps/app.xml><?xml version="1.0" encoding="utf-8"?>
<Properties xmlns="http://schemas.openxmlformats.org/officeDocument/2006/extended-properties" xmlns:vt="http://schemas.openxmlformats.org/officeDocument/2006/docPropsVTypes">
  <Template>Win10-IAM</Template>
  <TotalTime>922</TotalTime>
  <Words>251</Words>
  <Application>Microsoft Office PowerPoint</Application>
  <PresentationFormat>Widescreen</PresentationFormat>
  <Paragraphs>122</Paragraphs>
  <Slides>11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Domenestruktur</vt:lpstr>
      <vt:lpstr>Infrastruktur</vt:lpstr>
      <vt:lpstr>Overvåking</vt:lpstr>
      <vt:lpstr>Fagsystemer</vt:lpstr>
      <vt:lpstr>Integrasjonsplatform</vt:lpstr>
      <vt:lpstr>Identiteshåndtering</vt:lpstr>
      <vt:lpstr>Web platform</vt:lpstr>
      <vt:lpstr>PowerPoint-presentasjon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Arild Moen</dc:creator>
  <cp:lastModifiedBy>Kristin Tiller Flatland</cp:lastModifiedBy>
  <cp:revision>78</cp:revision>
  <dcterms:created xsi:type="dcterms:W3CDTF">2017-01-31T13:43:13Z</dcterms:created>
  <dcterms:modified xsi:type="dcterms:W3CDTF">2017-10-10T10:54:02Z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0x010100293FDE3FCADA480B9A77BBDAD7DFA28C010023E74094B8DC8945BF7BD4BB9F10A6B6</vt:lpwstr>
  </property>
  <property fmtid="{D5CDD505-2E9C-101B-9397-08002B2CF9AE}" pid="3" name="GtProjectPhase">
    <vt:lpwstr>6;#Gjennomføre|99d7765a-c786-4792-a1a1-866ef0f982b9</vt:lpwstr>
  </property>
</Properties>
</file>