
<file path=[Content_Types].xml><?xml version="1.0" encoding="utf-8"?>
<Types xmlns="http://schemas.openxmlformats.org/package/2006/content-types">
  <Default Extension="svg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1.xml" ContentType="application/vnd.openxmlformats-officedocument.presentationml.slide+xml"/>
  <Override PartName="/ppt/slides/slide33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2"/>
  </p:notesMasterIdLst>
  <p:sldIdLst>
    <p:sldId id="256" r:id="rId3"/>
    <p:sldId id="258" r:id="rId4"/>
    <p:sldId id="259" r:id="rId5"/>
    <p:sldId id="260" r:id="rId6"/>
    <p:sldId id="269" r:id="rId7"/>
    <p:sldId id="261" r:id="rId8"/>
    <p:sldId id="263" r:id="rId9"/>
    <p:sldId id="257" r:id="rId10"/>
    <p:sldId id="262" r:id="rId11"/>
    <p:sldId id="264" r:id="rId12"/>
    <p:sldId id="275" r:id="rId13"/>
    <p:sldId id="265" r:id="rId14"/>
    <p:sldId id="282" r:id="rId15"/>
    <p:sldId id="284" r:id="rId16"/>
    <p:sldId id="300" r:id="rId17"/>
    <p:sldId id="291" r:id="rId18"/>
    <p:sldId id="285" r:id="rId19"/>
    <p:sldId id="292" r:id="rId20"/>
    <p:sldId id="286" r:id="rId21"/>
    <p:sldId id="278" r:id="rId22"/>
    <p:sldId id="293" r:id="rId23"/>
    <p:sldId id="294" r:id="rId24"/>
    <p:sldId id="295" r:id="rId25"/>
    <p:sldId id="273" r:id="rId26"/>
    <p:sldId id="296" r:id="rId27"/>
    <p:sldId id="277" r:id="rId28"/>
    <p:sldId id="298" r:id="rId29"/>
    <p:sldId id="274" r:id="rId30"/>
    <p:sldId id="279" r:id="rId31"/>
    <p:sldId id="299" r:id="rId32"/>
    <p:sldId id="281" r:id="rId33"/>
    <p:sldId id="266" r:id="rId34"/>
    <p:sldId id="270" r:id="rId35"/>
    <p:sldId id="290" r:id="rId36"/>
    <p:sldId id="297" r:id="rId37"/>
    <p:sldId id="280" r:id="rId38"/>
    <p:sldId id="267" r:id="rId39"/>
    <p:sldId id="276" r:id="rId40"/>
    <p:sldId id="301" r:id="rId4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iddels stil 4 – uthev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iddels stil 4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iddels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iddels stil 4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74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2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5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BA68-9054-4300-B3CD-A92C6E2A1E90}" type="datetimeFigureOut">
              <a:rPr lang="nb-NO" smtClean="0"/>
              <a:t>09.10.2017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5411-766D-4644-8D95-6E58CF12A9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442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Krav til personvern skal «bygges inn» i nye løsninger.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5411-766D-4644-8D95-6E58CF12A9D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601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5411-766D-4644-8D95-6E58CF12A9D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3589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31E68-7E9A-4FBF-84A5-F7340A70EE1D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6337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31E68-7E9A-4FBF-84A5-F7340A70EE1D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042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2994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43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993717" y="1600201"/>
            <a:ext cx="2794000" cy="4525963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8180917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6719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4877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9602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17015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41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2102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591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994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584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2579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59244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696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416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96480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880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298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009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91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81678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19695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Skien bakside 2 P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4" y="417514"/>
            <a:ext cx="12340168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4917" y="436562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41188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kien strek 1 P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99" y="5434013"/>
            <a:ext cx="1272116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endParaRPr lang="nb-NO" altLang="nb-NO" smtClean="0"/>
          </a:p>
        </p:txBody>
      </p:sp>
    </p:spTree>
    <p:extLst>
      <p:ext uri="{BB962C8B-B14F-4D97-AF65-F5344CB8AC3E}">
        <p14:creationId xmlns:p14="http://schemas.microsoft.com/office/powerpoint/2010/main" val="195258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Barnehages&#248;knad/Barnehages&#248;knad%20-%20n&#229;.pdf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png"/><Relationship Id="rId19" Type="http://schemas.openxmlformats.org/officeDocument/2006/relationships/image" Target="../media/image42.jpeg"/><Relationship Id="rId4" Type="http://schemas.openxmlformats.org/officeDocument/2006/relationships/image" Target="../media/image27.png"/><Relationship Id="rId9" Type="http://schemas.openxmlformats.org/officeDocument/2006/relationships/image" Target="../media/image32.jpg"/><Relationship Id="rId1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30.jpe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30.jpe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25.png"/><Relationship Id="rId7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22.jpeg"/><Relationship Id="rId10" Type="http://schemas.openxmlformats.org/officeDocument/2006/relationships/image" Target="../media/image57.png"/><Relationship Id="rId4" Type="http://schemas.openxmlformats.org/officeDocument/2006/relationships/image" Target="../media/image21.png"/><Relationship Id="rId9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jpg"/><Relationship Id="rId5" Type="http://schemas.openxmlformats.org/officeDocument/2006/relationships/image" Target="../media/image60.png"/><Relationship Id="rId4" Type="http://schemas.openxmlformats.org/officeDocument/2006/relationships/image" Target="../media/image16.png"/><Relationship Id="rId9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8757" y="4475236"/>
            <a:ext cx="10363200" cy="1470025"/>
          </a:xfrm>
        </p:spPr>
        <p:txBody>
          <a:bodyPr/>
          <a:lstStyle/>
          <a:p>
            <a:r>
              <a:rPr lang="nb-NO" dirty="0" smtClean="0"/>
              <a:t>Dialogkonferanse</a:t>
            </a:r>
            <a:br>
              <a:rPr lang="nb-NO" dirty="0" smtClean="0"/>
            </a:br>
            <a:r>
              <a:rPr lang="nb-NO" dirty="0" smtClean="0"/>
              <a:t>10.10.17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73157" y="2658052"/>
            <a:ext cx="8534400" cy="637161"/>
          </a:xfrm>
        </p:spPr>
        <p:txBody>
          <a:bodyPr/>
          <a:lstStyle/>
          <a:p>
            <a:r>
              <a:rPr lang="nb-NO" dirty="0" smtClean="0">
                <a:solidFill>
                  <a:schemeClr val="accent3"/>
                </a:solidFill>
              </a:rPr>
              <a:t>Tjenestedigitalisering</a:t>
            </a:r>
            <a:endParaRPr lang="nb-NO" dirty="0">
              <a:solidFill>
                <a:schemeClr val="accent3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141668" y="6211669"/>
            <a:ext cx="3773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Kai Espen Wroldsen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Prosjektleder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22653" y="367235"/>
            <a:ext cx="5710177" cy="1143000"/>
          </a:xfrm>
        </p:spPr>
        <p:txBody>
          <a:bodyPr/>
          <a:lstStyle/>
          <a:p>
            <a:r>
              <a:rPr lang="nb-NO" dirty="0" smtClean="0">
                <a:solidFill>
                  <a:schemeClr val="accent5">
                    <a:lumMod val="50000"/>
                  </a:schemeClr>
                </a:solidFill>
              </a:rPr>
              <a:t>Kriterier</a:t>
            </a:r>
            <a:endParaRPr lang="nb-NO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1174" y="2352555"/>
            <a:ext cx="10972800" cy="3064397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5">
                    <a:lumMod val="25000"/>
                  </a:schemeClr>
                </a:solidFill>
              </a:rPr>
              <a:t>Egnethet for digital selvbetjening, straks-avgjørelser og automatisert saksbehandling.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5">
                    <a:lumMod val="50000"/>
                  </a:schemeClr>
                </a:solidFill>
              </a:rPr>
              <a:t>Evne til å ta ut gevinst og nytteeffekt.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5">
                    <a:lumMod val="25000"/>
                  </a:schemeClr>
                </a:solidFill>
              </a:rPr>
              <a:t>Lite kostnadseffektiv.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5">
                    <a:lumMod val="50000"/>
                  </a:schemeClr>
                </a:solidFill>
              </a:rPr>
              <a:t>Bidrar til utvikling av ytterlige tjenestedigitalisering.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59" y="369415"/>
            <a:ext cx="1561980" cy="156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>
                <a:solidFill>
                  <a:schemeClr val="accent5">
                    <a:lumMod val="50000"/>
                  </a:schemeClr>
                </a:solidFill>
              </a:rPr>
              <a:t>Tjenestekatalogen</a:t>
            </a:r>
            <a:endParaRPr lang="nb-NO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Undertittel 4"/>
          <p:cNvSpPr>
            <a:spLocks noGrp="1"/>
          </p:cNvSpPr>
          <p:nvPr>
            <p:ph idx="1"/>
          </p:nvPr>
        </p:nvSpPr>
        <p:spPr>
          <a:xfrm>
            <a:off x="609600" y="1600201"/>
            <a:ext cx="4437529" cy="4525963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800" b="1" dirty="0" smtClean="0">
                <a:solidFill>
                  <a:schemeClr val="accent5">
                    <a:lumMod val="25000"/>
                  </a:schemeClr>
                </a:solidFill>
              </a:rPr>
              <a:t>Helse og velferd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sz="1800" b="1" dirty="0">
                <a:solidFill>
                  <a:schemeClr val="accent2">
                    <a:lumMod val="75000"/>
                  </a:schemeClr>
                </a:solidFill>
              </a:rPr>
              <a:t>45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b="1" dirty="0">
                <a:solidFill>
                  <a:schemeClr val="accent5">
                    <a:lumMod val="25000"/>
                  </a:schemeClr>
                </a:solidFill>
              </a:rPr>
              <a:t>Byutvikling, drift og kultur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sz="1800" b="1" dirty="0" smtClean="0">
                <a:solidFill>
                  <a:schemeClr val="accent2">
                    <a:lumMod val="75000"/>
                  </a:schemeClr>
                </a:solidFill>
              </a:rPr>
              <a:t>130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b="1" dirty="0">
                <a:solidFill>
                  <a:schemeClr val="accent5">
                    <a:lumMod val="25000"/>
                  </a:schemeClr>
                </a:solidFill>
              </a:rPr>
              <a:t>Oppvekst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sz="1800" b="1" dirty="0" smtClean="0">
                <a:solidFill>
                  <a:schemeClr val="accent2">
                    <a:lumMod val="75000"/>
                  </a:schemeClr>
                </a:solidFill>
              </a:rPr>
              <a:t>30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b="1" dirty="0">
                <a:solidFill>
                  <a:schemeClr val="accent5">
                    <a:lumMod val="25000"/>
                  </a:schemeClr>
                </a:solidFill>
              </a:rPr>
              <a:t>Kommunikasjon og Servicesenter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sz="1800" b="1" dirty="0" smtClean="0">
                <a:solidFill>
                  <a:schemeClr val="accent2">
                    <a:lumMod val="75000"/>
                  </a:schemeClr>
                </a:solidFill>
              </a:rPr>
              <a:t>30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b="1" dirty="0">
                <a:solidFill>
                  <a:schemeClr val="accent5">
                    <a:lumMod val="25000"/>
                  </a:schemeClr>
                </a:solidFill>
              </a:rPr>
              <a:t>Assisterende rådmann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sz="1800" b="1" dirty="0" smtClean="0">
                <a:solidFill>
                  <a:schemeClr val="accent2">
                    <a:lumMod val="75000"/>
                  </a:schemeClr>
                </a:solidFill>
              </a:rPr>
              <a:t>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b="1" dirty="0">
                <a:solidFill>
                  <a:schemeClr val="accent5">
                    <a:lumMod val="25000"/>
                  </a:schemeClr>
                </a:solidFill>
              </a:rPr>
              <a:t>NAV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sz="1800" b="1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991" y="1417638"/>
            <a:ext cx="5747129" cy="345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83443" y="140484"/>
            <a:ext cx="4363656" cy="1143000"/>
          </a:xfrm>
        </p:spPr>
        <p:txBody>
          <a:bodyPr/>
          <a:lstStyle/>
          <a:p>
            <a:r>
              <a:rPr lang="nb-NO" dirty="0" smtClean="0">
                <a:solidFill>
                  <a:schemeClr val="accent5">
                    <a:lumMod val="50000"/>
                  </a:schemeClr>
                </a:solidFill>
              </a:rPr>
              <a:t>Prosessene</a:t>
            </a:r>
            <a:endParaRPr lang="nb-NO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Barnehagesøknad</a:t>
            </a:r>
          </a:p>
          <a:p>
            <a:r>
              <a:rPr lang="nb-NO" dirty="0" smtClean="0"/>
              <a:t>Moderasjonsbetaling </a:t>
            </a:r>
          </a:p>
          <a:p>
            <a:r>
              <a:rPr lang="nb-NO" dirty="0" smtClean="0"/>
              <a:t>Matbestilling – hjemmetjenesten</a:t>
            </a:r>
          </a:p>
          <a:p>
            <a:r>
              <a:rPr lang="nb-NO" dirty="0" smtClean="0"/>
              <a:t>Kontingentkassa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099" y="650050"/>
            <a:ext cx="4363656" cy="126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2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481142"/>
          </a:xfrm>
        </p:spPr>
        <p:txBody>
          <a:bodyPr/>
          <a:lstStyle/>
          <a:p>
            <a:r>
              <a:rPr lang="nb-NO" dirty="0">
                <a:solidFill>
                  <a:schemeClr val="accent5">
                    <a:lumMod val="50000"/>
                  </a:schemeClr>
                </a:solidFill>
              </a:rPr>
              <a:t>Leverandørpresentasjon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725381"/>
              </p:ext>
            </p:extLst>
          </p:nvPr>
        </p:nvGraphicFramePr>
        <p:xfrm>
          <a:off x="609600" y="1600200"/>
          <a:ext cx="10972800" cy="3708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1057733638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86356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Arkitektum</a:t>
                      </a:r>
                      <a:r>
                        <a:rPr lang="nb-NO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AS</a:t>
                      </a:r>
                      <a:endParaRPr lang="nb-NO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Intellicom</a:t>
                      </a:r>
                      <a:r>
                        <a:rPr lang="nb-NO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AS</a:t>
                      </a:r>
                      <a:endParaRPr lang="nb-NO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259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Atea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IST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424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Avantis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Nordialog</a:t>
                      </a:r>
                      <a:r>
                        <a:rPr lang="nb-NO" dirty="0" smtClean="0"/>
                        <a:t> Grenland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32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Bouvet</a:t>
                      </a:r>
                      <a:r>
                        <a:rPr lang="nb-NO" dirty="0" smtClean="0"/>
                        <a:t> Norge AS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Right People Group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24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Communicate</a:t>
                      </a:r>
                      <a:r>
                        <a:rPr lang="nb-NO" dirty="0" smtClean="0"/>
                        <a:t> Norge AS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Sem og Stenersen </a:t>
                      </a:r>
                      <a:r>
                        <a:rPr lang="nb-NO" dirty="0" err="1" smtClean="0"/>
                        <a:t>Prokom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72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CTG AS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Serit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31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Dataproces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Skye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877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Dynamit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Technet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Consulting</a:t>
                      </a:r>
                      <a:r>
                        <a:rPr lang="nb-NO" dirty="0" smtClean="0"/>
                        <a:t> AS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582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EGDE </a:t>
                      </a:r>
                      <a:r>
                        <a:rPr lang="nb-NO" dirty="0" err="1" smtClean="0"/>
                        <a:t>Consulting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Tieto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458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Evry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Vivento</a:t>
                      </a:r>
                      <a:r>
                        <a:rPr lang="nb-NO" dirty="0" smtClean="0"/>
                        <a:t> AS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037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6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5">
                    <a:lumMod val="50000"/>
                  </a:schemeClr>
                </a:solidFill>
              </a:rPr>
              <a:t>Infrastruktur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030" y="2662401"/>
            <a:ext cx="5501940" cy="119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9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83443" y="140484"/>
            <a:ext cx="4363656" cy="1143000"/>
          </a:xfrm>
        </p:spPr>
        <p:txBody>
          <a:bodyPr/>
          <a:lstStyle/>
          <a:p>
            <a:r>
              <a:rPr lang="nb-NO" dirty="0" smtClean="0">
                <a:solidFill>
                  <a:schemeClr val="accent5">
                    <a:lumMod val="50000"/>
                  </a:schemeClr>
                </a:solidFill>
              </a:rPr>
              <a:t>Prosessene</a:t>
            </a:r>
            <a:endParaRPr lang="nb-NO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Barnehagesøknad</a:t>
            </a:r>
          </a:p>
          <a:p>
            <a:r>
              <a:rPr lang="nb-NO" dirty="0" smtClean="0"/>
              <a:t>Moderasjonsbetaling </a:t>
            </a:r>
          </a:p>
          <a:p>
            <a:r>
              <a:rPr lang="nb-NO" dirty="0" smtClean="0"/>
              <a:t>Matbestilling – hjemmetjenesten</a:t>
            </a:r>
          </a:p>
          <a:p>
            <a:r>
              <a:rPr lang="nb-NO" dirty="0" smtClean="0"/>
              <a:t>Kontingentkassa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099" y="650050"/>
            <a:ext cx="4363656" cy="126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5">
                    <a:lumMod val="50000"/>
                  </a:schemeClr>
                </a:solidFill>
              </a:rPr>
              <a:t>Barnehagesøknad - Nå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568"/>
            <a:ext cx="12192000" cy="333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5">
                    <a:lumMod val="50000"/>
                  </a:schemeClr>
                </a:solidFill>
              </a:rPr>
              <a:t>Barnehagesøknad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542360"/>
            <a:ext cx="5714082" cy="4923753"/>
          </a:xfrm>
        </p:spPr>
        <p:txBody>
          <a:bodyPr/>
          <a:lstStyle/>
          <a:p>
            <a:r>
              <a:rPr lang="nb-NO" sz="2200" dirty="0"/>
              <a:t>Involverte</a:t>
            </a:r>
          </a:p>
          <a:p>
            <a:pPr lvl="1"/>
            <a:r>
              <a:rPr lang="nb-NO" sz="1800" dirty="0" smtClean="0"/>
              <a:t>Innbygger</a:t>
            </a:r>
          </a:p>
          <a:p>
            <a:pPr lvl="1"/>
            <a:r>
              <a:rPr lang="nb-NO" sz="1800" dirty="0" smtClean="0"/>
              <a:t>Barnehagemyndighet</a:t>
            </a:r>
          </a:p>
          <a:p>
            <a:pPr lvl="1"/>
            <a:r>
              <a:rPr lang="nb-NO" sz="1800" dirty="0" smtClean="0"/>
              <a:t>Barnehagene</a:t>
            </a:r>
          </a:p>
          <a:p>
            <a:pPr lvl="1"/>
            <a:r>
              <a:rPr lang="nb-NO" sz="1800" dirty="0" smtClean="0"/>
              <a:t>Tekniske løsninger</a:t>
            </a:r>
          </a:p>
          <a:p>
            <a:pPr lvl="1"/>
            <a:endParaRPr lang="nb-NO" sz="1800" dirty="0" smtClean="0"/>
          </a:p>
          <a:p>
            <a:r>
              <a:rPr lang="nb-NO" sz="2200" dirty="0"/>
              <a:t>Søknadsskjema i foreldreportal i IST </a:t>
            </a:r>
          </a:p>
          <a:p>
            <a:pPr lvl="1"/>
            <a:r>
              <a:rPr lang="nb-NO" sz="1800" dirty="0" smtClean="0"/>
              <a:t>Personalia for søker, </a:t>
            </a:r>
            <a:r>
              <a:rPr lang="nb-NO" sz="1800" dirty="0" err="1" smtClean="0"/>
              <a:t>medsøker</a:t>
            </a:r>
            <a:r>
              <a:rPr lang="nb-NO" sz="1800" dirty="0" smtClean="0"/>
              <a:t> og barnet.</a:t>
            </a:r>
          </a:p>
          <a:p>
            <a:pPr lvl="1"/>
            <a:r>
              <a:rPr lang="nb-NO" sz="1800" dirty="0" smtClean="0"/>
              <a:t>Prioriterer barnehager i rekkefølge.</a:t>
            </a:r>
          </a:p>
          <a:p>
            <a:pPr lvl="1"/>
            <a:r>
              <a:rPr lang="nb-NO" sz="1800" dirty="0" smtClean="0"/>
              <a:t>Ønsket oppstartdato</a:t>
            </a:r>
          </a:p>
          <a:p>
            <a:pPr lvl="1"/>
            <a:endParaRPr lang="nb-NO" sz="1800" dirty="0" smtClean="0"/>
          </a:p>
          <a:p>
            <a:r>
              <a:rPr lang="nb-NO" sz="2200" dirty="0" smtClean="0"/>
              <a:t>All korrespondanse over Foreldreportalen – IST og e-Post</a:t>
            </a:r>
          </a:p>
          <a:p>
            <a:endParaRPr lang="nb-NO" sz="2200" dirty="0" smtClean="0"/>
          </a:p>
          <a:p>
            <a:pPr lvl="1"/>
            <a:endParaRPr lang="nb-NO" dirty="0" smtClean="0"/>
          </a:p>
          <a:p>
            <a:pPr lvl="1"/>
            <a:endParaRPr lang="nb-NO" dirty="0"/>
          </a:p>
        </p:txBody>
      </p:sp>
      <p:pic>
        <p:nvPicPr>
          <p:cNvPr id="4" name="Picture 2" descr="Bilderesultat for barnehagesøknad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834" y="1765081"/>
            <a:ext cx="877682" cy="99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6323682" y="264699"/>
            <a:ext cx="5662909" cy="45243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nb-NO" dirty="0"/>
          </a:p>
          <a:p>
            <a:r>
              <a:rPr lang="nb-NO" b="1" dirty="0" smtClean="0"/>
              <a:t>- Velger </a:t>
            </a:r>
            <a:r>
              <a:rPr lang="nb-NO" b="1" dirty="0"/>
              <a:t>1-4 barnehager i prioritert rekkefølge</a:t>
            </a:r>
            <a:r>
              <a:rPr lang="nb-NO" b="1" dirty="0" smtClean="0"/>
              <a:t>.</a:t>
            </a:r>
          </a:p>
          <a:p>
            <a:r>
              <a:rPr lang="nb-NO" b="1" dirty="0" smtClean="0"/>
              <a:t>- Legge </a:t>
            </a:r>
            <a:r>
              <a:rPr lang="nb-NO" b="1" dirty="0"/>
              <a:t>til </a:t>
            </a:r>
            <a:r>
              <a:rPr lang="nb-NO" b="1" dirty="0" smtClean="0"/>
              <a:t>prioritetskoder.</a:t>
            </a:r>
          </a:p>
          <a:p>
            <a:r>
              <a:rPr lang="nb-NO" b="1" dirty="0" smtClean="0"/>
              <a:t>- Velger </a:t>
            </a:r>
            <a:r>
              <a:rPr lang="nb-NO" b="1" dirty="0"/>
              <a:t>ønsket </a:t>
            </a:r>
            <a:r>
              <a:rPr lang="nb-NO" b="1" dirty="0" err="1"/>
              <a:t>oppstartsdato</a:t>
            </a:r>
            <a:r>
              <a:rPr lang="nb-NO" b="1" dirty="0" smtClean="0"/>
              <a:t>.</a:t>
            </a:r>
          </a:p>
          <a:p>
            <a:r>
              <a:rPr lang="nb-NO" b="1" dirty="0" smtClean="0"/>
              <a:t>- Størrelse </a:t>
            </a:r>
            <a:r>
              <a:rPr lang="nb-NO" b="1" dirty="0"/>
              <a:t>på plass </a:t>
            </a:r>
            <a:r>
              <a:rPr lang="nb-NO" b="1" dirty="0" smtClean="0"/>
              <a:t>%.</a:t>
            </a:r>
          </a:p>
          <a:p>
            <a:r>
              <a:rPr lang="nb-NO" b="1" dirty="0" smtClean="0"/>
              <a:t>+ </a:t>
            </a:r>
            <a:r>
              <a:rPr lang="nb-NO" b="1" dirty="0"/>
              <a:t>7 spørsmål</a:t>
            </a:r>
            <a:r>
              <a:rPr lang="nb-NO" b="1" dirty="0" smtClean="0"/>
              <a:t>: </a:t>
            </a:r>
          </a:p>
          <a:p>
            <a:r>
              <a:rPr lang="nb-NO" dirty="0" smtClean="0"/>
              <a:t>1</a:t>
            </a:r>
            <a:r>
              <a:rPr lang="nb-NO" dirty="0"/>
              <a:t>. Hvem bor barnet </a:t>
            </a:r>
            <a:r>
              <a:rPr lang="nb-NO" dirty="0" smtClean="0"/>
              <a:t>hos?</a:t>
            </a:r>
          </a:p>
          <a:p>
            <a:r>
              <a:rPr lang="nb-NO" dirty="0" smtClean="0"/>
              <a:t>2</a:t>
            </a:r>
            <a:r>
              <a:rPr lang="nb-NO" dirty="0"/>
              <a:t>. Søsken som har plass? - </a:t>
            </a:r>
            <a:r>
              <a:rPr lang="nb-NO" dirty="0" smtClean="0"/>
              <a:t>JA/NEI</a:t>
            </a:r>
          </a:p>
          <a:p>
            <a:r>
              <a:rPr lang="nb-NO" dirty="0" smtClean="0"/>
              <a:t>3</a:t>
            </a:r>
            <a:r>
              <a:rPr lang="nb-NO" dirty="0"/>
              <a:t>. Søsken som søker plass og hvor</a:t>
            </a:r>
            <a:r>
              <a:rPr lang="nb-NO" dirty="0" smtClean="0"/>
              <a:t>? </a:t>
            </a:r>
          </a:p>
          <a:p>
            <a:r>
              <a:rPr lang="nb-NO" dirty="0" smtClean="0"/>
              <a:t>4</a:t>
            </a:r>
            <a:r>
              <a:rPr lang="nb-NO" dirty="0"/>
              <a:t>. Ønsker du tilbud fra andre barnehager hvis du </a:t>
            </a:r>
            <a:r>
              <a:rPr lang="nb-NO" dirty="0" smtClean="0"/>
              <a:t>ikke</a:t>
            </a:r>
          </a:p>
          <a:p>
            <a:r>
              <a:rPr lang="nb-NO" dirty="0"/>
              <a:t> </a:t>
            </a:r>
            <a:r>
              <a:rPr lang="nb-NO" dirty="0" smtClean="0"/>
              <a:t>   får </a:t>
            </a:r>
            <a:r>
              <a:rPr lang="nb-NO" dirty="0"/>
              <a:t>tilbud fra noen av de du har søkt? - </a:t>
            </a:r>
            <a:r>
              <a:rPr lang="nb-NO" dirty="0" smtClean="0"/>
              <a:t>JA/NEI</a:t>
            </a:r>
          </a:p>
          <a:p>
            <a:r>
              <a:rPr lang="nb-NO" dirty="0" smtClean="0"/>
              <a:t>5</a:t>
            </a:r>
            <a:r>
              <a:rPr lang="nb-NO" dirty="0"/>
              <a:t>. Når du søker delt plass, angi ønskede </a:t>
            </a:r>
            <a:r>
              <a:rPr lang="nb-NO" dirty="0" smtClean="0"/>
              <a:t>dager  </a:t>
            </a:r>
          </a:p>
          <a:p>
            <a:r>
              <a:rPr lang="nb-NO" dirty="0"/>
              <a:t> </a:t>
            </a:r>
            <a:r>
              <a:rPr lang="nb-NO" dirty="0" smtClean="0"/>
              <a:t>   spesifisert </a:t>
            </a:r>
            <a:r>
              <a:rPr lang="nb-NO" dirty="0"/>
              <a:t>på ulike og like </a:t>
            </a:r>
            <a:r>
              <a:rPr lang="nb-NO" dirty="0" smtClean="0"/>
              <a:t>ukenummer. </a:t>
            </a:r>
          </a:p>
          <a:p>
            <a:r>
              <a:rPr lang="nb-NO" dirty="0"/>
              <a:t> </a:t>
            </a:r>
            <a:r>
              <a:rPr lang="nb-NO" dirty="0" smtClean="0"/>
              <a:t>   Foresattes </a:t>
            </a:r>
            <a:r>
              <a:rPr lang="nb-NO" dirty="0"/>
              <a:t>arbeidssted/skole/annet. </a:t>
            </a:r>
            <a:endParaRPr lang="nb-NO" dirty="0" smtClean="0"/>
          </a:p>
          <a:p>
            <a:r>
              <a:rPr lang="nb-NO" dirty="0" smtClean="0"/>
              <a:t>7. </a:t>
            </a:r>
            <a:r>
              <a:rPr lang="nb-NO" dirty="0"/>
              <a:t>Jeg bekrefter å ha lest og aksepterer </a:t>
            </a:r>
            <a:r>
              <a:rPr lang="nb-NO" dirty="0" smtClean="0"/>
              <a:t>gjeldende </a:t>
            </a:r>
          </a:p>
          <a:p>
            <a:r>
              <a:rPr lang="nb-NO" dirty="0"/>
              <a:t> </a:t>
            </a:r>
            <a:r>
              <a:rPr lang="nb-NO" dirty="0" smtClean="0"/>
              <a:t>    vedtekter </a:t>
            </a:r>
            <a:r>
              <a:rPr lang="nb-NO" dirty="0"/>
              <a:t>til de valgte barnehagene. - JA</a:t>
            </a:r>
          </a:p>
        </p:txBody>
      </p:sp>
    </p:spTree>
    <p:extLst>
      <p:ext uri="{BB962C8B-B14F-4D97-AF65-F5344CB8AC3E}">
        <p14:creationId xmlns:p14="http://schemas.microsoft.com/office/powerpoint/2010/main" val="12708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5">
                    <a:lumMod val="50000"/>
                  </a:schemeClr>
                </a:solidFill>
              </a:rPr>
              <a:t>Moderasjonsbetaling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396"/>
            <a:ext cx="12192000" cy="266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55977"/>
            <a:ext cx="10972800" cy="1143000"/>
          </a:xfrm>
        </p:spPr>
        <p:txBody>
          <a:bodyPr/>
          <a:lstStyle/>
          <a:p>
            <a:r>
              <a:rPr lang="nb-NO" dirty="0">
                <a:solidFill>
                  <a:schemeClr val="accent5">
                    <a:lumMod val="50000"/>
                  </a:schemeClr>
                </a:solidFill>
              </a:rPr>
              <a:t>Moderasjonsbetaling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8302" y="1749490"/>
            <a:ext cx="3897086" cy="4525963"/>
          </a:xfrm>
        </p:spPr>
        <p:txBody>
          <a:bodyPr/>
          <a:lstStyle/>
          <a:p>
            <a:r>
              <a:rPr lang="nb-NO" sz="2200" dirty="0" smtClean="0"/>
              <a:t>Involverte parter</a:t>
            </a:r>
          </a:p>
          <a:p>
            <a:pPr lvl="1"/>
            <a:r>
              <a:rPr lang="nb-NO" sz="1800" dirty="0" smtClean="0"/>
              <a:t>Innbygger</a:t>
            </a:r>
          </a:p>
          <a:p>
            <a:pPr lvl="1"/>
            <a:r>
              <a:rPr lang="nb-NO" sz="1800" dirty="0" smtClean="0"/>
              <a:t>Barnehageeier</a:t>
            </a:r>
          </a:p>
          <a:p>
            <a:pPr lvl="1"/>
            <a:r>
              <a:rPr lang="nb-NO" sz="1800" dirty="0" smtClean="0"/>
              <a:t>Arkiv</a:t>
            </a:r>
          </a:p>
          <a:p>
            <a:pPr lvl="1"/>
            <a:r>
              <a:rPr lang="nb-NO" sz="1800" dirty="0" smtClean="0"/>
              <a:t>Administrasjon Oppvekst</a:t>
            </a:r>
          </a:p>
          <a:p>
            <a:pPr lvl="1"/>
            <a:r>
              <a:rPr lang="nb-NO" sz="1800" dirty="0" smtClean="0"/>
              <a:t>Regnskap</a:t>
            </a:r>
          </a:p>
          <a:p>
            <a:pPr lvl="1"/>
            <a:r>
              <a:rPr lang="nb-NO" sz="1800" dirty="0" smtClean="0"/>
              <a:t>Tekniske løsninger</a:t>
            </a:r>
          </a:p>
          <a:p>
            <a:pPr lvl="2"/>
            <a:r>
              <a:rPr lang="nb-NO" sz="1400" dirty="0" smtClean="0"/>
              <a:t>Portal</a:t>
            </a:r>
          </a:p>
          <a:p>
            <a:pPr lvl="2"/>
            <a:r>
              <a:rPr lang="nb-NO" sz="1400" dirty="0" smtClean="0"/>
              <a:t>ID-Porten</a:t>
            </a:r>
          </a:p>
          <a:p>
            <a:pPr lvl="2"/>
            <a:r>
              <a:rPr lang="nb-NO" sz="1400" dirty="0" smtClean="0"/>
              <a:t>Skjemaløsning (Kommune24-7)</a:t>
            </a:r>
          </a:p>
          <a:p>
            <a:pPr lvl="2"/>
            <a:r>
              <a:rPr lang="nb-NO" sz="1400" dirty="0" smtClean="0"/>
              <a:t>Arkivsystem (P360)</a:t>
            </a:r>
            <a:endParaRPr lang="nb-NO" sz="1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10" y="1477039"/>
            <a:ext cx="739400" cy="128742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671" y="1661461"/>
            <a:ext cx="968449" cy="96844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95" y="2859879"/>
            <a:ext cx="858172" cy="85569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1752" y="1757362"/>
            <a:ext cx="724330" cy="795921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624" y="3964308"/>
            <a:ext cx="1457931" cy="9731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37" y="3900122"/>
            <a:ext cx="475498" cy="1180028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03" y="3819060"/>
            <a:ext cx="1275907" cy="1275907"/>
          </a:xfrm>
          <a:prstGeom prst="rect">
            <a:avLst/>
          </a:prstGeom>
        </p:spPr>
      </p:pic>
      <p:sp>
        <p:nvSpPr>
          <p:cNvPr id="13" name="Pil høyre 12"/>
          <p:cNvSpPr/>
          <p:nvPr/>
        </p:nvSpPr>
        <p:spPr>
          <a:xfrm>
            <a:off x="5937627" y="2029641"/>
            <a:ext cx="1842318" cy="139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il høyre 13"/>
          <p:cNvSpPr/>
          <p:nvPr/>
        </p:nvSpPr>
        <p:spPr>
          <a:xfrm rot="10800000">
            <a:off x="7779945" y="4470553"/>
            <a:ext cx="975791" cy="118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il høyre 14"/>
          <p:cNvSpPr/>
          <p:nvPr/>
        </p:nvSpPr>
        <p:spPr>
          <a:xfrm rot="10800000">
            <a:off x="6011658" y="4470552"/>
            <a:ext cx="975791" cy="118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il høyre 15"/>
          <p:cNvSpPr/>
          <p:nvPr/>
        </p:nvSpPr>
        <p:spPr>
          <a:xfrm rot="5400000">
            <a:off x="8968681" y="3037686"/>
            <a:ext cx="1434284" cy="128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692" y="2967279"/>
            <a:ext cx="858172" cy="855699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0166" y="1738764"/>
            <a:ext cx="511313" cy="570311"/>
          </a:xfrm>
          <a:prstGeom prst="rect">
            <a:avLst/>
          </a:prstGeom>
        </p:spPr>
      </p:pic>
      <p:sp>
        <p:nvSpPr>
          <p:cNvPr id="17" name="Pil høyre 16"/>
          <p:cNvSpPr/>
          <p:nvPr/>
        </p:nvSpPr>
        <p:spPr>
          <a:xfrm rot="16200000">
            <a:off x="4860674" y="3305823"/>
            <a:ext cx="1012529" cy="120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995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5">
                    <a:lumMod val="50000"/>
                  </a:schemeClr>
                </a:solidFill>
              </a:rPr>
              <a:t>Program</a:t>
            </a:r>
            <a:endParaRPr lang="nb-NO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09:30 – 10:00 </a:t>
            </a:r>
            <a:endParaRPr lang="nb-NO" sz="2400" dirty="0" smtClean="0"/>
          </a:p>
          <a:p>
            <a:pPr lvl="1"/>
            <a:r>
              <a:rPr lang="nb-NO" sz="2400" dirty="0" smtClean="0"/>
              <a:t>Hensikten </a:t>
            </a:r>
            <a:r>
              <a:rPr lang="nb-NO" sz="2400" dirty="0"/>
              <a:t>med dagen. </a:t>
            </a:r>
            <a:endParaRPr lang="nb-NO" sz="2400" dirty="0" smtClean="0"/>
          </a:p>
          <a:p>
            <a:pPr lvl="2"/>
            <a:r>
              <a:rPr lang="nb-NO" sz="2000" dirty="0" smtClean="0"/>
              <a:t>Kort informasjon:</a:t>
            </a:r>
          </a:p>
          <a:p>
            <a:pPr lvl="3"/>
            <a:r>
              <a:rPr lang="nb-NO" sz="1800" dirty="0" smtClean="0"/>
              <a:t>Om kommunen</a:t>
            </a:r>
          </a:p>
          <a:p>
            <a:pPr lvl="3"/>
            <a:r>
              <a:rPr lang="nb-NO" sz="1800" dirty="0" smtClean="0"/>
              <a:t>Mål </a:t>
            </a:r>
            <a:r>
              <a:rPr lang="nb-NO" sz="1800" dirty="0"/>
              <a:t>med </a:t>
            </a:r>
            <a:r>
              <a:rPr lang="nb-NO" sz="1800" dirty="0" smtClean="0"/>
              <a:t>anskaffelsen</a:t>
            </a:r>
          </a:p>
          <a:p>
            <a:pPr lvl="3"/>
            <a:r>
              <a:rPr lang="nb-NO" sz="1800" dirty="0" smtClean="0"/>
              <a:t>Prosess </a:t>
            </a:r>
            <a:r>
              <a:rPr lang="nb-NO" sz="1800" dirty="0"/>
              <a:t>for </a:t>
            </a:r>
            <a:r>
              <a:rPr lang="nb-NO" sz="1800" dirty="0" smtClean="0"/>
              <a:t>anskaffelse</a:t>
            </a:r>
          </a:p>
          <a:p>
            <a:pPr lvl="3"/>
            <a:r>
              <a:rPr lang="nb-NO" sz="1800" dirty="0" smtClean="0"/>
              <a:t>Satsningsområder </a:t>
            </a:r>
            <a:r>
              <a:rPr lang="nb-NO" sz="1800" dirty="0"/>
              <a:t>og </a:t>
            </a:r>
            <a:r>
              <a:rPr lang="nb-NO" sz="1800" dirty="0" smtClean="0"/>
              <a:t>ambisjoner</a:t>
            </a:r>
          </a:p>
          <a:p>
            <a:pPr lvl="3"/>
            <a:r>
              <a:rPr lang="nb-NO" sz="1800" dirty="0" smtClean="0"/>
              <a:t>Valg </a:t>
            </a:r>
            <a:r>
              <a:rPr lang="nb-NO" sz="1800" dirty="0"/>
              <a:t>og prioriteringer av tjenester </a:t>
            </a:r>
          </a:p>
          <a:p>
            <a:r>
              <a:rPr lang="nb-NO" sz="2400" dirty="0"/>
              <a:t>10:00 – 11:00 </a:t>
            </a:r>
            <a:endParaRPr lang="nb-NO" sz="2400" dirty="0" smtClean="0"/>
          </a:p>
          <a:p>
            <a:pPr lvl="1"/>
            <a:r>
              <a:rPr lang="nb-NO" sz="2000" dirty="0" smtClean="0"/>
              <a:t>Leverandørpresentasjon </a:t>
            </a:r>
          </a:p>
          <a:p>
            <a:pPr lvl="1"/>
            <a:r>
              <a:rPr lang="nb-NO" sz="2000" dirty="0"/>
              <a:t>5</a:t>
            </a:r>
            <a:r>
              <a:rPr lang="nb-NO" sz="2000" dirty="0" smtClean="0"/>
              <a:t> </a:t>
            </a:r>
            <a:r>
              <a:rPr lang="nb-NO" sz="2000" dirty="0"/>
              <a:t>minutter pr. </a:t>
            </a:r>
            <a:r>
              <a:rPr lang="nb-NO" sz="2000" dirty="0" smtClean="0"/>
              <a:t>leverandør.</a:t>
            </a:r>
          </a:p>
          <a:p>
            <a:pPr lvl="2"/>
            <a:r>
              <a:rPr lang="nb-NO" sz="1600" dirty="0" smtClean="0"/>
              <a:t>videre </a:t>
            </a:r>
            <a:r>
              <a:rPr lang="nb-NO" sz="1600" dirty="0"/>
              <a:t>presentasjon i pauser og under </a:t>
            </a:r>
            <a:r>
              <a:rPr lang="nb-NO" sz="1600" dirty="0" err="1"/>
              <a:t>mingling</a:t>
            </a:r>
            <a:r>
              <a:rPr lang="nb-NO" sz="1600" dirty="0"/>
              <a:t>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52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tittel 1"/>
          <p:cNvSpPr txBox="1">
            <a:spLocks/>
          </p:cNvSpPr>
          <p:nvPr/>
        </p:nvSpPr>
        <p:spPr>
          <a:xfrm>
            <a:off x="7145079" y="1116105"/>
            <a:ext cx="4328492" cy="512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kern="0" dirty="0" smtClean="0">
                <a:solidFill>
                  <a:schemeClr val="accent1">
                    <a:lumMod val="25000"/>
                  </a:schemeClr>
                </a:solidFill>
              </a:rPr>
              <a:t>Moderasjonsbetaling</a:t>
            </a:r>
            <a:endParaRPr lang="nb-NO" sz="2800" kern="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7" name="Undertittel 1"/>
          <p:cNvSpPr txBox="1">
            <a:spLocks/>
          </p:cNvSpPr>
          <p:nvPr/>
        </p:nvSpPr>
        <p:spPr>
          <a:xfrm>
            <a:off x="497411" y="1116105"/>
            <a:ext cx="3495469" cy="512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kern="0" dirty="0">
                <a:solidFill>
                  <a:schemeClr val="accent1">
                    <a:lumMod val="25000"/>
                  </a:schemeClr>
                </a:solidFill>
              </a:rPr>
              <a:t>Barnehagesøknad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2355953" y="130915"/>
            <a:ext cx="638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Tjenesten</a:t>
            </a:r>
            <a:r>
              <a:rPr lang="nb-NO" sz="3600" dirty="0"/>
              <a:t> </a:t>
            </a:r>
            <a:r>
              <a:rPr lang="nb-NO" sz="36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kommer</a:t>
            </a:r>
            <a:r>
              <a:rPr lang="nb-NO" sz="3600" dirty="0"/>
              <a:t> </a:t>
            </a:r>
            <a:r>
              <a:rPr lang="nb-NO" sz="36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til</a:t>
            </a:r>
            <a:r>
              <a:rPr lang="nb-NO" sz="3600" dirty="0" smtClean="0"/>
              <a:t> </a:t>
            </a:r>
            <a:r>
              <a:rPr lang="nb-NO" sz="36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deg</a:t>
            </a:r>
          </a:p>
          <a:p>
            <a:pPr algn="ctr"/>
            <a:r>
              <a:rPr lang="nb-NO" sz="2400" dirty="0" smtClean="0"/>
              <a:t> </a:t>
            </a:r>
            <a:endParaRPr lang="nb-NO" sz="2400" dirty="0"/>
          </a:p>
        </p:txBody>
      </p:sp>
      <p:sp>
        <p:nvSpPr>
          <p:cNvPr id="9" name="Undertittel 1"/>
          <p:cNvSpPr txBox="1">
            <a:spLocks/>
          </p:cNvSpPr>
          <p:nvPr/>
        </p:nvSpPr>
        <p:spPr>
          <a:xfrm>
            <a:off x="497411" y="2359938"/>
            <a:ext cx="10976160" cy="527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kern="0" dirty="0" smtClean="0">
                <a:solidFill>
                  <a:schemeClr val="accent1">
                    <a:lumMod val="25000"/>
                  </a:schemeClr>
                </a:solidFill>
              </a:rPr>
              <a:t>Barnehageplass</a:t>
            </a:r>
            <a:endParaRPr lang="nb-NO" sz="2800" kern="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0" name="Pil ned 9"/>
          <p:cNvSpPr/>
          <p:nvPr/>
        </p:nvSpPr>
        <p:spPr>
          <a:xfrm>
            <a:off x="2113280" y="1689688"/>
            <a:ext cx="325120" cy="575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l ned 10"/>
          <p:cNvSpPr/>
          <p:nvPr/>
        </p:nvSpPr>
        <p:spPr>
          <a:xfrm>
            <a:off x="9146765" y="1704918"/>
            <a:ext cx="325120" cy="575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3" name="Gruppe 22"/>
          <p:cNvGrpSpPr/>
          <p:nvPr/>
        </p:nvGrpSpPr>
        <p:grpSpPr>
          <a:xfrm>
            <a:off x="467361" y="3034782"/>
            <a:ext cx="2133599" cy="3619345"/>
            <a:chOff x="436881" y="2966617"/>
            <a:chExt cx="2123439" cy="3677913"/>
          </a:xfrm>
        </p:grpSpPr>
        <p:pic>
          <p:nvPicPr>
            <p:cNvPr id="14" name="Bilde 13" descr="Kostenlose Vektorgrafik: Iphone, Handy, Apple, Telefon - Kostenloses ...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881" y="2966617"/>
              <a:ext cx="2123439" cy="3677913"/>
            </a:xfrm>
            <a:prstGeom prst="rect">
              <a:avLst/>
            </a:prstGeom>
          </p:spPr>
        </p:pic>
        <p:sp>
          <p:nvSpPr>
            <p:cNvPr id="19" name="Avrundet rektangel 18"/>
            <p:cNvSpPr/>
            <p:nvPr/>
          </p:nvSpPr>
          <p:spPr>
            <a:xfrm>
              <a:off x="1188718" y="4588302"/>
              <a:ext cx="619761" cy="40448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>
                  <a:solidFill>
                    <a:schemeClr val="accent1">
                      <a:lumMod val="25000"/>
                    </a:schemeClr>
                  </a:solidFill>
                </a:rPr>
                <a:t>Ja</a:t>
              </a:r>
              <a:endParaRPr lang="nb-NO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20" name="Avrundet rektangel 19"/>
            <p:cNvSpPr/>
            <p:nvPr/>
          </p:nvSpPr>
          <p:spPr>
            <a:xfrm>
              <a:off x="1188718" y="5205541"/>
              <a:ext cx="619761" cy="40448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>
                  <a:solidFill>
                    <a:schemeClr val="accent1">
                      <a:lumMod val="25000"/>
                    </a:schemeClr>
                  </a:solidFill>
                </a:rPr>
                <a:t>Nei</a:t>
              </a:r>
              <a:endParaRPr lang="nb-NO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21" name="Avrundet rektangel 20"/>
            <p:cNvSpPr/>
            <p:nvPr/>
          </p:nvSpPr>
          <p:spPr>
            <a:xfrm>
              <a:off x="690880" y="3601280"/>
              <a:ext cx="1625600" cy="6865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1400" dirty="0" smtClean="0">
                  <a:solidFill>
                    <a:schemeClr val="accent1">
                      <a:lumMod val="25000"/>
                    </a:schemeClr>
                  </a:solidFill>
                </a:rPr>
                <a:t>Ønsker dere barnehageplass til Kari?</a:t>
              </a:r>
              <a:endParaRPr lang="nb-NO" sz="140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pic>
          <p:nvPicPr>
            <p:cNvPr id="22" name="Bild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678" y="5625735"/>
              <a:ext cx="363203" cy="497171"/>
            </a:xfrm>
            <a:prstGeom prst="rect">
              <a:avLst/>
            </a:prstGeom>
          </p:spPr>
        </p:pic>
      </p:grpSp>
      <p:sp>
        <p:nvSpPr>
          <p:cNvPr id="26" name="TekstSylinder 25"/>
          <p:cNvSpPr txBox="1"/>
          <p:nvPr/>
        </p:nvSpPr>
        <p:spPr>
          <a:xfrm>
            <a:off x="2683024" y="5282224"/>
            <a:ext cx="629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Tjenesten er regelstyrt å kan gi automatisk saksbehandling.</a:t>
            </a:r>
            <a:endParaRPr lang="nb-NO" dirty="0"/>
          </a:p>
        </p:txBody>
      </p:sp>
      <p:sp>
        <p:nvSpPr>
          <p:cNvPr id="27" name="TekstSylinder 26"/>
          <p:cNvSpPr txBox="1"/>
          <p:nvPr/>
        </p:nvSpPr>
        <p:spPr>
          <a:xfrm>
            <a:off x="3631843" y="2904967"/>
            <a:ext cx="4553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kern="0" dirty="0" smtClean="0">
                <a:solidFill>
                  <a:schemeClr val="accent1">
                    <a:lumMod val="25000"/>
                  </a:schemeClr>
                </a:solidFill>
              </a:rPr>
              <a:t>To </a:t>
            </a:r>
            <a:r>
              <a:rPr lang="nb-NO" kern="0" dirty="0">
                <a:solidFill>
                  <a:schemeClr val="accent1">
                    <a:lumMod val="25000"/>
                  </a:schemeClr>
                </a:solidFill>
              </a:rPr>
              <a:t>tjenester (søknadsprosesser) blir til </a:t>
            </a:r>
            <a:r>
              <a:rPr lang="nb-NO" kern="0" dirty="0" smtClean="0">
                <a:solidFill>
                  <a:schemeClr val="accent1">
                    <a:lumMod val="25000"/>
                  </a:schemeClr>
                </a:solidFill>
              </a:rPr>
              <a:t>en.</a:t>
            </a:r>
            <a:endParaRPr lang="nb-NO" kern="0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46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5">
                    <a:lumMod val="50000"/>
                  </a:schemeClr>
                </a:solidFill>
              </a:rPr>
              <a:t>Matbestilling</a:t>
            </a:r>
            <a:r>
              <a:rPr lang="nb-NO" dirty="0" smtClean="0"/>
              <a:t> </a:t>
            </a:r>
            <a:r>
              <a:rPr lang="nb-NO" dirty="0">
                <a:solidFill>
                  <a:schemeClr val="accent5">
                    <a:lumMod val="50000"/>
                  </a:schemeClr>
                </a:solidFill>
              </a:rPr>
              <a:t>- Nå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0417"/>
            <a:ext cx="12192000" cy="303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5">
                    <a:lumMod val="50000"/>
                  </a:schemeClr>
                </a:solidFill>
              </a:rPr>
              <a:t>Middagsbestilling - Nå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5403"/>
            <a:ext cx="12192000" cy="344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5">
                    <a:lumMod val="50000"/>
                  </a:schemeClr>
                </a:solidFill>
              </a:rPr>
              <a:t>Involverte i </a:t>
            </a:r>
            <a:r>
              <a:rPr lang="nb-NO" dirty="0" smtClean="0">
                <a:solidFill>
                  <a:schemeClr val="accent5">
                    <a:lumMod val="50000"/>
                  </a:schemeClr>
                </a:solidFill>
              </a:rPr>
              <a:t>tjenesteprosessen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4400" y="1926772"/>
            <a:ext cx="3537857" cy="4525963"/>
          </a:xfrm>
        </p:spPr>
        <p:txBody>
          <a:bodyPr/>
          <a:lstStyle/>
          <a:p>
            <a:r>
              <a:rPr lang="nb-NO" sz="2000" dirty="0" smtClean="0"/>
              <a:t>Innbygger</a:t>
            </a:r>
          </a:p>
          <a:p>
            <a:r>
              <a:rPr lang="nb-NO" sz="2000" dirty="0" err="1" smtClean="0"/>
              <a:t>Bestillerkontoret</a:t>
            </a:r>
            <a:r>
              <a:rPr lang="nb-NO" sz="2000" dirty="0" smtClean="0"/>
              <a:t> for HV</a:t>
            </a:r>
          </a:p>
          <a:p>
            <a:r>
              <a:rPr lang="nb-NO" sz="2000" dirty="0" smtClean="0"/>
              <a:t>Scheen Matservice</a:t>
            </a:r>
          </a:p>
          <a:p>
            <a:pPr lvl="1"/>
            <a:r>
              <a:rPr lang="nb-NO" sz="1600" dirty="0" smtClean="0"/>
              <a:t>Administrasjon</a:t>
            </a:r>
          </a:p>
          <a:p>
            <a:pPr lvl="1"/>
            <a:r>
              <a:rPr lang="nb-NO" sz="1600" dirty="0" smtClean="0"/>
              <a:t>Produksjon</a:t>
            </a:r>
          </a:p>
          <a:p>
            <a:pPr lvl="1"/>
            <a:r>
              <a:rPr lang="nb-NO" sz="1600" dirty="0" smtClean="0"/>
              <a:t>Lager</a:t>
            </a:r>
          </a:p>
          <a:p>
            <a:pPr lvl="1"/>
            <a:r>
              <a:rPr lang="nb-NO" sz="1600" dirty="0" smtClean="0"/>
              <a:t>Sjåfør</a:t>
            </a:r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5921828" y="1926772"/>
            <a:ext cx="407125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nb-NO" sz="2000" dirty="0" smtClean="0"/>
              <a:t>Hjemmetjenesten</a:t>
            </a:r>
            <a:endParaRPr lang="nb-NO" sz="2000" dirty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nb-NO" sz="2000" dirty="0"/>
              <a:t>Merkantil </a:t>
            </a:r>
            <a:r>
              <a:rPr lang="nb-NO" sz="2000" dirty="0" smtClean="0"/>
              <a:t>funksjon</a:t>
            </a:r>
            <a:endParaRPr lang="nb-NO" sz="2000" dirty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nb-NO" sz="2000" dirty="0" smtClean="0"/>
              <a:t>Regnskap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nb-NO" sz="2000" dirty="0" smtClean="0"/>
              <a:t>Tekniske løsninger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nb-NO" sz="1600" dirty="0" smtClean="0"/>
              <a:t>ID-Porten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nb-NO" sz="1600" dirty="0" smtClean="0"/>
              <a:t>Kolonial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nb-NO" sz="1600" dirty="0" smtClean="0"/>
              <a:t>EPJ </a:t>
            </a:r>
            <a:r>
              <a:rPr lang="nb-NO" sz="1600" dirty="0"/>
              <a:t>- </a:t>
            </a:r>
            <a:r>
              <a:rPr lang="nb-NO" sz="1600" dirty="0" err="1"/>
              <a:t>CosDoc</a:t>
            </a:r>
            <a:r>
              <a:rPr lang="nb-NO" sz="1600" dirty="0"/>
              <a:t> 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nb-NO" sz="1600" dirty="0" smtClean="0"/>
              <a:t>Excel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nb-NO" sz="1600" dirty="0" smtClean="0"/>
              <a:t>Økonomisystem (Visma)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8227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98" y="2833014"/>
            <a:ext cx="603538" cy="6035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5423" y="274638"/>
            <a:ext cx="10986977" cy="820515"/>
          </a:xfrm>
        </p:spPr>
        <p:txBody>
          <a:bodyPr/>
          <a:lstStyle/>
          <a:p>
            <a:r>
              <a:rPr lang="nb-NO" dirty="0" smtClean="0">
                <a:solidFill>
                  <a:schemeClr val="accent5">
                    <a:lumMod val="50000"/>
                  </a:schemeClr>
                </a:solidFill>
              </a:rPr>
              <a:t>Mat og middagsbestilling - Nå</a:t>
            </a:r>
            <a:endParaRPr lang="nb-NO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083" y="3134783"/>
            <a:ext cx="2154865" cy="710511"/>
          </a:xfrm>
          <a:prstGeom prst="rect">
            <a:avLst/>
          </a:prstGeom>
        </p:spPr>
      </p:pic>
      <p:pic>
        <p:nvPicPr>
          <p:cNvPr id="7" name="Bilde 6" descr="Gratis vektorgrafik: &lt;strong&gt;Bok&lt;/strong&gt;, Lila, Blå, Stängt, Tjock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56" y="3363737"/>
            <a:ext cx="820183" cy="60317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04" y="2940838"/>
            <a:ext cx="2146620" cy="152340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69" y="3561456"/>
            <a:ext cx="626564" cy="891706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30" y="1463552"/>
            <a:ext cx="1010877" cy="1010877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89" y="1300458"/>
            <a:ext cx="576699" cy="806703"/>
          </a:xfrm>
          <a:prstGeom prst="rect">
            <a:avLst/>
          </a:prstGeom>
        </p:spPr>
      </p:pic>
      <p:sp>
        <p:nvSpPr>
          <p:cNvPr id="12" name="Pil opp 11"/>
          <p:cNvSpPr/>
          <p:nvPr/>
        </p:nvSpPr>
        <p:spPr>
          <a:xfrm>
            <a:off x="3668233" y="2474429"/>
            <a:ext cx="180753" cy="4291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il høyre 14"/>
          <p:cNvSpPr/>
          <p:nvPr/>
        </p:nvSpPr>
        <p:spPr>
          <a:xfrm>
            <a:off x="1711842" y="3572540"/>
            <a:ext cx="370177" cy="148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il høyre 15"/>
          <p:cNvSpPr/>
          <p:nvPr/>
        </p:nvSpPr>
        <p:spPr>
          <a:xfrm>
            <a:off x="4521339" y="3511655"/>
            <a:ext cx="507861" cy="135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0270" y="1463552"/>
            <a:ext cx="909907" cy="820541"/>
          </a:xfrm>
          <a:prstGeom prst="rect">
            <a:avLst/>
          </a:prstGeom>
        </p:spPr>
      </p:pic>
      <p:sp>
        <p:nvSpPr>
          <p:cNvPr id="18" name="Pil høyre 17"/>
          <p:cNvSpPr/>
          <p:nvPr/>
        </p:nvSpPr>
        <p:spPr>
          <a:xfrm>
            <a:off x="4516988" y="1703809"/>
            <a:ext cx="512212" cy="170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3" name="Bild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661" y="5357257"/>
            <a:ext cx="1010877" cy="1010877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47" y="4853996"/>
            <a:ext cx="1072927" cy="1173067"/>
          </a:xfrm>
          <a:prstGeom prst="rect">
            <a:avLst/>
          </a:prstGeom>
        </p:spPr>
      </p:pic>
      <p:pic>
        <p:nvPicPr>
          <p:cNvPr id="20" name="Bilde 19" descr="Clipart - Laser &lt;strong&gt;Printer&lt;/strong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552" y="2474429"/>
            <a:ext cx="891415" cy="891415"/>
          </a:xfrm>
          <a:prstGeom prst="rect">
            <a:avLst/>
          </a:prstGeom>
        </p:spPr>
      </p:pic>
      <p:pic>
        <p:nvPicPr>
          <p:cNvPr id="25" name="Bild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694" y="2603423"/>
            <a:ext cx="777199" cy="777199"/>
          </a:xfrm>
          <a:prstGeom prst="rect">
            <a:avLst/>
          </a:prstGeom>
        </p:spPr>
      </p:pic>
      <p:sp>
        <p:nvSpPr>
          <p:cNvPr id="29" name="Pil ned 28"/>
          <p:cNvSpPr/>
          <p:nvPr/>
        </p:nvSpPr>
        <p:spPr>
          <a:xfrm>
            <a:off x="5593989" y="4104167"/>
            <a:ext cx="137549" cy="935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Pil høyre 35"/>
          <p:cNvSpPr/>
          <p:nvPr/>
        </p:nvSpPr>
        <p:spPr>
          <a:xfrm rot="2554367">
            <a:off x="7110234" y="3945651"/>
            <a:ext cx="938513" cy="14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Pil høyre 36"/>
          <p:cNvSpPr/>
          <p:nvPr/>
        </p:nvSpPr>
        <p:spPr>
          <a:xfrm rot="20258832">
            <a:off x="6954746" y="3066507"/>
            <a:ext cx="355246" cy="135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Pil høyre 37"/>
          <p:cNvSpPr/>
          <p:nvPr/>
        </p:nvSpPr>
        <p:spPr>
          <a:xfrm>
            <a:off x="8518376" y="2971388"/>
            <a:ext cx="512212" cy="170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Pil høyre 38"/>
          <p:cNvSpPr/>
          <p:nvPr/>
        </p:nvSpPr>
        <p:spPr>
          <a:xfrm>
            <a:off x="9613322" y="2962332"/>
            <a:ext cx="512212" cy="170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082" name="Gruppe 3081"/>
          <p:cNvGrpSpPr/>
          <p:nvPr/>
        </p:nvGrpSpPr>
        <p:grpSpPr>
          <a:xfrm>
            <a:off x="7596720" y="4408192"/>
            <a:ext cx="3304896" cy="1464254"/>
            <a:chOff x="6889223" y="3935015"/>
            <a:chExt cx="3304896" cy="1464254"/>
          </a:xfrm>
        </p:grpSpPr>
        <p:pic>
          <p:nvPicPr>
            <p:cNvPr id="21" name="Bild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223" y="3935015"/>
              <a:ext cx="1010877" cy="1010877"/>
            </a:xfrm>
            <a:prstGeom prst="rect">
              <a:avLst/>
            </a:prstGeom>
          </p:spPr>
        </p:pic>
        <p:pic>
          <p:nvPicPr>
            <p:cNvPr id="22" name="Picture 2" descr="Bilde å fargelegge varebil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3771" y="4313837"/>
              <a:ext cx="1533096" cy="1085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Bilde 3074" descr="Gratis vektorgrafik: &lt;strong&gt;Hus&lt;/strong&gt;, Hem, Tak, Red, Väggar - Gratis ...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4736" y="4519070"/>
              <a:ext cx="649383" cy="669851"/>
            </a:xfrm>
            <a:prstGeom prst="rect">
              <a:avLst/>
            </a:prstGeom>
          </p:spPr>
        </p:pic>
        <p:sp>
          <p:nvSpPr>
            <p:cNvPr id="41" name="Pil høyre 40"/>
            <p:cNvSpPr/>
            <p:nvPr/>
          </p:nvSpPr>
          <p:spPr>
            <a:xfrm>
              <a:off x="9000354" y="5086844"/>
              <a:ext cx="512212" cy="17001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3077" name="Bilde 3076" descr="Bilde å fargelegge &lt;strong&gt;postkasse&lt;/strong&gt; - bil 13371.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534" y="2660580"/>
            <a:ext cx="853440" cy="603504"/>
          </a:xfrm>
          <a:prstGeom prst="rect">
            <a:avLst/>
          </a:prstGeom>
        </p:spPr>
      </p:pic>
      <p:pic>
        <p:nvPicPr>
          <p:cNvPr id="1026" name="Picture 2" descr="Bilderesultat for matvar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2" y="5171850"/>
            <a:ext cx="1564902" cy="87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Pil opp 3077"/>
          <p:cNvSpPr/>
          <p:nvPr/>
        </p:nvSpPr>
        <p:spPr>
          <a:xfrm>
            <a:off x="1031358" y="4007310"/>
            <a:ext cx="137189" cy="10325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9" name="Bilde 307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104" y="1488045"/>
            <a:ext cx="493054" cy="473676"/>
          </a:xfrm>
          <a:prstGeom prst="rect">
            <a:avLst/>
          </a:prstGeom>
        </p:spPr>
      </p:pic>
      <p:pic>
        <p:nvPicPr>
          <p:cNvPr id="3080" name="Bilde 3079" descr="File:Gnome-&lt;strong&gt;scanner&lt;/strong&gt;.svg - Wikimedia Commons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945" y="1278939"/>
            <a:ext cx="852377" cy="852377"/>
          </a:xfrm>
          <a:prstGeom prst="rect">
            <a:avLst/>
          </a:prstGeom>
        </p:spPr>
      </p:pic>
      <p:sp>
        <p:nvSpPr>
          <p:cNvPr id="48" name="Pil høyre 47"/>
          <p:cNvSpPr/>
          <p:nvPr/>
        </p:nvSpPr>
        <p:spPr>
          <a:xfrm>
            <a:off x="8232630" y="1724883"/>
            <a:ext cx="512212" cy="170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Pil høyre 48"/>
          <p:cNvSpPr/>
          <p:nvPr/>
        </p:nvSpPr>
        <p:spPr>
          <a:xfrm>
            <a:off x="9544736" y="1724883"/>
            <a:ext cx="512212" cy="170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81" name="Bilde 308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623" y="1378644"/>
            <a:ext cx="822713" cy="820342"/>
          </a:xfrm>
          <a:prstGeom prst="rect">
            <a:avLst/>
          </a:prstGeom>
        </p:spPr>
      </p:pic>
      <p:sp>
        <p:nvSpPr>
          <p:cNvPr id="51" name="Pil høyre 50"/>
          <p:cNvSpPr/>
          <p:nvPr/>
        </p:nvSpPr>
        <p:spPr>
          <a:xfrm rot="8656368">
            <a:off x="9558858" y="2273227"/>
            <a:ext cx="664459" cy="176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0" name="Bilde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77" y="4457647"/>
            <a:ext cx="511494" cy="4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318180"/>
            <a:ext cx="10972800" cy="432933"/>
          </a:xfrm>
        </p:spPr>
        <p:txBody>
          <a:bodyPr/>
          <a:lstStyle/>
          <a:p>
            <a:r>
              <a:rPr lang="nb-NO" dirty="0">
                <a:solidFill>
                  <a:schemeClr val="accent5">
                    <a:lumMod val="50000"/>
                  </a:schemeClr>
                </a:solidFill>
              </a:rPr>
              <a:t>Mat og middagsbestilling - </a:t>
            </a:r>
            <a:r>
              <a:rPr lang="nb-NO" dirty="0" smtClean="0">
                <a:solidFill>
                  <a:schemeClr val="accent5">
                    <a:lumMod val="50000"/>
                  </a:schemeClr>
                </a:solidFill>
              </a:rPr>
              <a:t>Ønsket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939"/>
            <a:ext cx="12192000" cy="525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 å fargelegge vareb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502" y="4278472"/>
            <a:ext cx="1533096" cy="108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dertittel 1"/>
          <p:cNvSpPr txBox="1">
            <a:spLocks/>
          </p:cNvSpPr>
          <p:nvPr/>
        </p:nvSpPr>
        <p:spPr>
          <a:xfrm>
            <a:off x="100264" y="299676"/>
            <a:ext cx="6106160" cy="456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kern="0" dirty="0" smtClean="0">
                <a:solidFill>
                  <a:schemeClr val="accent1">
                    <a:lumMod val="25000"/>
                  </a:schemeClr>
                </a:solidFill>
              </a:rPr>
              <a:t>Bestilling og levering av kolonialvarer</a:t>
            </a:r>
            <a:endParaRPr lang="nb-NO" sz="2800" kern="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6" name="Undertittel 1"/>
          <p:cNvSpPr txBox="1">
            <a:spLocks/>
          </p:cNvSpPr>
          <p:nvPr/>
        </p:nvSpPr>
        <p:spPr>
          <a:xfrm>
            <a:off x="6645781" y="295947"/>
            <a:ext cx="5239553" cy="456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kern="0" dirty="0" smtClean="0">
                <a:solidFill>
                  <a:schemeClr val="accent1">
                    <a:lumMod val="25000"/>
                  </a:schemeClr>
                </a:solidFill>
              </a:rPr>
              <a:t>Bestilling og levering av middag</a:t>
            </a:r>
            <a:endParaRPr lang="nb-NO" sz="2800" kern="0" dirty="0">
              <a:solidFill>
                <a:schemeClr val="accent1">
                  <a:lumMod val="25000"/>
                </a:schemeClr>
              </a:solidFill>
            </a:endParaRPr>
          </a:p>
        </p:txBody>
      </p:sp>
      <p:grpSp>
        <p:nvGrpSpPr>
          <p:cNvPr id="33" name="Gruppe 32"/>
          <p:cNvGrpSpPr/>
          <p:nvPr/>
        </p:nvGrpSpPr>
        <p:grpSpPr>
          <a:xfrm>
            <a:off x="6206424" y="2349663"/>
            <a:ext cx="2168138" cy="3837575"/>
            <a:chOff x="371862" y="1622542"/>
            <a:chExt cx="3021578" cy="4239778"/>
          </a:xfrm>
        </p:grpSpPr>
        <p:grpSp>
          <p:nvGrpSpPr>
            <p:cNvPr id="7" name="Gruppe 6"/>
            <p:cNvGrpSpPr/>
            <p:nvPr/>
          </p:nvGrpSpPr>
          <p:grpSpPr>
            <a:xfrm>
              <a:off x="371862" y="1622542"/>
              <a:ext cx="3021578" cy="4239778"/>
              <a:chOff x="441961" y="2993058"/>
              <a:chExt cx="2123439" cy="3677913"/>
            </a:xfrm>
          </p:grpSpPr>
          <p:pic>
            <p:nvPicPr>
              <p:cNvPr id="8" name="Bilde 7" descr="Kostenlose Vektorgrafik: Iphone, Handy, Apple, Telefon - Kostenloses ...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61" y="2993058"/>
                <a:ext cx="2123439" cy="3677913"/>
              </a:xfrm>
              <a:prstGeom prst="rect">
                <a:avLst/>
              </a:prstGeom>
            </p:spPr>
          </p:pic>
          <p:sp>
            <p:nvSpPr>
              <p:cNvPr id="9" name="Avrundet rektangel 8"/>
              <p:cNvSpPr/>
              <p:nvPr/>
            </p:nvSpPr>
            <p:spPr>
              <a:xfrm>
                <a:off x="698020" y="4031128"/>
                <a:ext cx="125214" cy="15441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b="1" dirty="0" smtClean="0">
                    <a:solidFill>
                      <a:schemeClr val="accent1">
                        <a:lumMod val="25000"/>
                      </a:schemeClr>
                    </a:solidFill>
                    <a:latin typeface="Segoe Print" panose="02000600000000000000" pitchFamily="2" charset="0"/>
                  </a:rPr>
                  <a:t>V</a:t>
                </a:r>
                <a:endParaRPr lang="nb-NO" b="1" dirty="0">
                  <a:solidFill>
                    <a:schemeClr val="accent1">
                      <a:lumMod val="25000"/>
                    </a:schemeClr>
                  </a:solidFill>
                  <a:latin typeface="Segoe Print" panose="02000600000000000000" pitchFamily="2" charset="0"/>
                </a:endParaRPr>
              </a:p>
            </p:txBody>
          </p:sp>
          <p:sp>
            <p:nvSpPr>
              <p:cNvPr id="11" name="Avrundet rektangel 10"/>
              <p:cNvSpPr/>
              <p:nvPr/>
            </p:nvSpPr>
            <p:spPr>
              <a:xfrm>
                <a:off x="690880" y="3562625"/>
                <a:ext cx="1625600" cy="38908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1400" dirty="0" smtClean="0">
                    <a:solidFill>
                      <a:schemeClr val="accent1">
                        <a:lumMod val="25000"/>
                      </a:schemeClr>
                    </a:solidFill>
                  </a:rPr>
                  <a:t>Kolonial og middag</a:t>
                </a:r>
                <a:endParaRPr lang="nb-NO" sz="1400" dirty="0">
                  <a:solidFill>
                    <a:schemeClr val="accent1">
                      <a:lumMod val="25000"/>
                    </a:schemeClr>
                  </a:solidFill>
                </a:endParaRPr>
              </a:p>
            </p:txBody>
          </p:sp>
          <p:pic>
            <p:nvPicPr>
              <p:cNvPr id="12" name="Bild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1678" y="5625735"/>
                <a:ext cx="363203" cy="497171"/>
              </a:xfrm>
              <a:prstGeom prst="rect">
                <a:avLst/>
              </a:prstGeom>
            </p:spPr>
          </p:pic>
        </p:grpSp>
        <p:sp>
          <p:nvSpPr>
            <p:cNvPr id="13" name="Avrundet rektangel 12"/>
            <p:cNvSpPr/>
            <p:nvPr/>
          </p:nvSpPr>
          <p:spPr>
            <a:xfrm>
              <a:off x="731884" y="3095952"/>
              <a:ext cx="182637" cy="1983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732005" y="3370274"/>
              <a:ext cx="182637" cy="1983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b="1" dirty="0" smtClean="0">
                  <a:solidFill>
                    <a:schemeClr val="accent1">
                      <a:lumMod val="25000"/>
                    </a:schemeClr>
                  </a:solidFill>
                  <a:latin typeface="Segoe Print" panose="02000600000000000000" pitchFamily="2" charset="0"/>
                </a:rPr>
                <a:t>V</a:t>
              </a:r>
              <a:endParaRPr lang="nb-NO" b="1" dirty="0">
                <a:solidFill>
                  <a:schemeClr val="accent1">
                    <a:lumMod val="25000"/>
                  </a:schemeClr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731763" y="3654342"/>
              <a:ext cx="182637" cy="1983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731763" y="3938824"/>
              <a:ext cx="182637" cy="1983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b="1" dirty="0" smtClean="0">
                  <a:solidFill>
                    <a:schemeClr val="accent1">
                      <a:lumMod val="25000"/>
                    </a:schemeClr>
                  </a:solidFill>
                  <a:latin typeface="Segoe Print" panose="02000600000000000000" pitchFamily="2" charset="0"/>
                </a:rPr>
                <a:t>V</a:t>
              </a:r>
              <a:endParaRPr lang="nb-NO" b="1" dirty="0">
                <a:solidFill>
                  <a:schemeClr val="accent1">
                    <a:lumMod val="25000"/>
                  </a:schemeClr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7" name="Avrundet rektangel 16"/>
            <p:cNvSpPr/>
            <p:nvPr/>
          </p:nvSpPr>
          <p:spPr>
            <a:xfrm>
              <a:off x="731763" y="4223306"/>
              <a:ext cx="182637" cy="1983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b="1" dirty="0" smtClean="0">
                  <a:solidFill>
                    <a:schemeClr val="accent1">
                      <a:lumMod val="25000"/>
                    </a:schemeClr>
                  </a:solidFill>
                  <a:latin typeface="Segoe Print" panose="02000600000000000000" pitchFamily="2" charset="0"/>
                </a:rPr>
                <a:t>V</a:t>
              </a:r>
              <a:endParaRPr lang="nb-NO" b="1" dirty="0">
                <a:solidFill>
                  <a:schemeClr val="accent1">
                    <a:lumMod val="25000"/>
                  </a:schemeClr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8" name="Avrundet rektangel 17"/>
            <p:cNvSpPr/>
            <p:nvPr/>
          </p:nvSpPr>
          <p:spPr>
            <a:xfrm>
              <a:off x="1040742" y="2819195"/>
              <a:ext cx="1536077" cy="1983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1400" dirty="0" smtClean="0">
                  <a:solidFill>
                    <a:schemeClr val="accent1">
                      <a:lumMod val="25000"/>
                    </a:schemeClr>
                  </a:solidFill>
                </a:rPr>
                <a:t>Tannkrem</a:t>
              </a:r>
              <a:endParaRPr lang="nb-NO" sz="140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19" name="Avrundet rektangel 18"/>
            <p:cNvSpPr/>
            <p:nvPr/>
          </p:nvSpPr>
          <p:spPr>
            <a:xfrm>
              <a:off x="1043230" y="3103294"/>
              <a:ext cx="1536077" cy="1983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1400" dirty="0" smtClean="0">
                  <a:solidFill>
                    <a:schemeClr val="accent1">
                      <a:lumMod val="25000"/>
                    </a:schemeClr>
                  </a:solidFill>
                </a:rPr>
                <a:t>Kaffe</a:t>
              </a:r>
              <a:endParaRPr lang="nb-NO" sz="140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20" name="Avrundet rektangel 19"/>
            <p:cNvSpPr/>
            <p:nvPr/>
          </p:nvSpPr>
          <p:spPr>
            <a:xfrm>
              <a:off x="1033067" y="3398210"/>
              <a:ext cx="1536077" cy="1983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1400" dirty="0" smtClean="0">
                  <a:solidFill>
                    <a:schemeClr val="accent1">
                      <a:lumMod val="25000"/>
                    </a:schemeClr>
                  </a:solidFill>
                </a:rPr>
                <a:t>Gaudaost</a:t>
              </a:r>
              <a:endParaRPr lang="nb-NO" sz="140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21" name="Avrundet rektangel 20"/>
            <p:cNvSpPr/>
            <p:nvPr/>
          </p:nvSpPr>
          <p:spPr>
            <a:xfrm>
              <a:off x="1033068" y="3664502"/>
              <a:ext cx="1536077" cy="1983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1400" dirty="0" smtClean="0">
                  <a:solidFill>
                    <a:schemeClr val="accent1">
                      <a:lumMod val="25000"/>
                    </a:schemeClr>
                  </a:solidFill>
                </a:rPr>
                <a:t>Brunost</a:t>
              </a:r>
              <a:endParaRPr lang="nb-NO" sz="140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22" name="Avrundet rektangel 21"/>
            <p:cNvSpPr/>
            <p:nvPr/>
          </p:nvSpPr>
          <p:spPr>
            <a:xfrm>
              <a:off x="1033069" y="3946955"/>
              <a:ext cx="1536077" cy="1983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1400" dirty="0" smtClean="0">
                  <a:solidFill>
                    <a:schemeClr val="accent1">
                      <a:lumMod val="25000"/>
                    </a:schemeClr>
                  </a:solidFill>
                </a:rPr>
                <a:t>Salat</a:t>
              </a:r>
              <a:endParaRPr lang="nb-NO" sz="140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23" name="Avrundet rektangel 22"/>
            <p:cNvSpPr/>
            <p:nvPr/>
          </p:nvSpPr>
          <p:spPr>
            <a:xfrm>
              <a:off x="1033070" y="4223306"/>
              <a:ext cx="1536077" cy="1983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1400" dirty="0" smtClean="0">
                  <a:solidFill>
                    <a:schemeClr val="accent1">
                      <a:lumMod val="25000"/>
                    </a:schemeClr>
                  </a:solidFill>
                </a:rPr>
                <a:t>Middag</a:t>
              </a:r>
              <a:endParaRPr lang="nb-NO" sz="140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24" name="Avrundet rektangel 23"/>
            <p:cNvSpPr/>
            <p:nvPr/>
          </p:nvSpPr>
          <p:spPr>
            <a:xfrm>
              <a:off x="2765414" y="2829353"/>
              <a:ext cx="178175" cy="1780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>
                  <a:solidFill>
                    <a:schemeClr val="accent1">
                      <a:lumMod val="25000"/>
                    </a:schemeClr>
                  </a:solidFill>
                </a:rPr>
                <a:t>1</a:t>
              </a:r>
              <a:endParaRPr lang="nb-NO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25" name="Avrundet rektangel 24"/>
            <p:cNvSpPr/>
            <p:nvPr/>
          </p:nvSpPr>
          <p:spPr>
            <a:xfrm>
              <a:off x="2759797" y="3408368"/>
              <a:ext cx="178175" cy="1780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>
                  <a:solidFill>
                    <a:schemeClr val="accent1">
                      <a:lumMod val="25000"/>
                    </a:schemeClr>
                  </a:solidFill>
                </a:rPr>
                <a:t>1</a:t>
              </a:r>
              <a:endParaRPr lang="nb-NO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26" name="Avrundet rektangel 25"/>
            <p:cNvSpPr/>
            <p:nvPr/>
          </p:nvSpPr>
          <p:spPr>
            <a:xfrm>
              <a:off x="2759797" y="3123995"/>
              <a:ext cx="178175" cy="1780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27" name="Avrundet rektangel 26"/>
            <p:cNvSpPr/>
            <p:nvPr/>
          </p:nvSpPr>
          <p:spPr>
            <a:xfrm>
              <a:off x="2759796" y="3683946"/>
              <a:ext cx="178175" cy="1780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28" name="Avrundet rektangel 27"/>
            <p:cNvSpPr/>
            <p:nvPr/>
          </p:nvSpPr>
          <p:spPr>
            <a:xfrm>
              <a:off x="2759795" y="3963911"/>
              <a:ext cx="178175" cy="1780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>
                  <a:solidFill>
                    <a:schemeClr val="accent1">
                      <a:lumMod val="25000"/>
                    </a:schemeClr>
                  </a:solidFill>
                </a:rPr>
                <a:t>1</a:t>
              </a:r>
              <a:endParaRPr lang="nb-NO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29" name="Avrundet rektangel 28"/>
            <p:cNvSpPr/>
            <p:nvPr/>
          </p:nvSpPr>
          <p:spPr>
            <a:xfrm>
              <a:off x="2759794" y="4243623"/>
              <a:ext cx="178175" cy="1780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>
                  <a:solidFill>
                    <a:schemeClr val="accent1">
                      <a:lumMod val="25000"/>
                    </a:schemeClr>
                  </a:solidFill>
                </a:rPr>
                <a:t>4</a:t>
              </a:r>
              <a:endParaRPr lang="nb-NO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</p:grpSp>
      <p:sp>
        <p:nvSpPr>
          <p:cNvPr id="34" name="Undertittel 1"/>
          <p:cNvSpPr txBox="1">
            <a:spLocks/>
          </p:cNvSpPr>
          <p:nvPr/>
        </p:nvSpPr>
        <p:spPr>
          <a:xfrm>
            <a:off x="104969" y="1281835"/>
            <a:ext cx="11780365" cy="435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kern="0" dirty="0" smtClean="0">
                <a:solidFill>
                  <a:schemeClr val="accent1">
                    <a:lumMod val="25000"/>
                  </a:schemeClr>
                </a:solidFill>
              </a:rPr>
              <a:t>Kolonial og middagsbestilling</a:t>
            </a:r>
            <a:endParaRPr lang="nb-NO" sz="2800" kern="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5" name="Pil ned 34"/>
          <p:cNvSpPr/>
          <p:nvPr/>
        </p:nvSpPr>
        <p:spPr>
          <a:xfrm>
            <a:off x="2860512" y="824786"/>
            <a:ext cx="292832" cy="3482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Pil ned 35"/>
          <p:cNvSpPr/>
          <p:nvPr/>
        </p:nvSpPr>
        <p:spPr>
          <a:xfrm>
            <a:off x="7560505" y="846293"/>
            <a:ext cx="292832" cy="326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TekstSylinder 36"/>
          <p:cNvSpPr txBox="1"/>
          <p:nvPr/>
        </p:nvSpPr>
        <p:spPr>
          <a:xfrm>
            <a:off x="4578723" y="863384"/>
            <a:ext cx="2388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kern="0" dirty="0" smtClean="0">
                <a:solidFill>
                  <a:schemeClr val="accent1">
                    <a:lumMod val="25000"/>
                  </a:schemeClr>
                </a:solidFill>
              </a:rPr>
              <a:t>To </a:t>
            </a:r>
            <a:r>
              <a:rPr lang="nb-NO" kern="0" dirty="0">
                <a:solidFill>
                  <a:schemeClr val="accent1">
                    <a:lumMod val="25000"/>
                  </a:schemeClr>
                </a:solidFill>
              </a:rPr>
              <a:t>tjenester </a:t>
            </a:r>
            <a:r>
              <a:rPr lang="nb-NO" kern="0" dirty="0" smtClean="0">
                <a:solidFill>
                  <a:schemeClr val="accent1">
                    <a:lumMod val="25000"/>
                  </a:schemeClr>
                </a:solidFill>
              </a:rPr>
              <a:t>blir </a:t>
            </a:r>
            <a:r>
              <a:rPr lang="nb-NO" kern="0" dirty="0">
                <a:solidFill>
                  <a:schemeClr val="accent1">
                    <a:lumMod val="25000"/>
                  </a:schemeClr>
                </a:solidFill>
              </a:rPr>
              <a:t>til </a:t>
            </a:r>
            <a:r>
              <a:rPr lang="nb-NO" kern="0" dirty="0" smtClean="0">
                <a:solidFill>
                  <a:schemeClr val="accent1">
                    <a:lumMod val="25000"/>
                  </a:schemeClr>
                </a:solidFill>
              </a:rPr>
              <a:t>en.</a:t>
            </a:r>
            <a:endParaRPr lang="nb-NO" kern="0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nb-NO" dirty="0"/>
          </a:p>
        </p:txBody>
      </p:sp>
      <p:sp>
        <p:nvSpPr>
          <p:cNvPr id="38" name="TekstSylinder 37"/>
          <p:cNvSpPr txBox="1"/>
          <p:nvPr/>
        </p:nvSpPr>
        <p:spPr>
          <a:xfrm>
            <a:off x="183847" y="2699205"/>
            <a:ext cx="3413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Papir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Søknadsskjema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Handleliste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Plukklister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err="1" smtClean="0"/>
              <a:t>Varebok</a:t>
            </a:r>
            <a:endParaRPr lang="nb-NO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err="1" smtClean="0"/>
              <a:t>Kjøreliste</a:t>
            </a:r>
            <a:endParaRPr lang="nb-NO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Fakturagrunnlag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Kvitteringer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I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Behandle søknad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Registrere bruker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 Skrive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Fakturagrunnlag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Kvitteringer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Kjørelister </a:t>
            </a:r>
          </a:p>
          <a:p>
            <a:endParaRPr lang="nb-NO" sz="1400" dirty="0"/>
          </a:p>
        </p:txBody>
      </p:sp>
      <p:sp>
        <p:nvSpPr>
          <p:cNvPr id="39" name="TekstSylinder 38"/>
          <p:cNvSpPr txBox="1"/>
          <p:nvPr/>
        </p:nvSpPr>
        <p:spPr>
          <a:xfrm>
            <a:off x="314776" y="2021840"/>
            <a:ext cx="305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u="sng" dirty="0">
                <a:solidFill>
                  <a:schemeClr val="accent1">
                    <a:lumMod val="25000"/>
                  </a:schemeClr>
                </a:solidFill>
              </a:rPr>
              <a:t>T</a:t>
            </a:r>
            <a:r>
              <a:rPr lang="nb-NO" b="1" u="sng" dirty="0" smtClean="0">
                <a:solidFill>
                  <a:schemeClr val="accent1">
                    <a:lumMod val="25000"/>
                  </a:schemeClr>
                </a:solidFill>
              </a:rPr>
              <a:t>jenestene i dag</a:t>
            </a:r>
            <a:endParaRPr lang="nb-NO" b="1" u="sng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40" name="TekstSylinder 39"/>
          <p:cNvSpPr txBox="1"/>
          <p:nvPr/>
        </p:nvSpPr>
        <p:spPr>
          <a:xfrm>
            <a:off x="3870960" y="2021840"/>
            <a:ext cx="285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u="sng" dirty="0">
                <a:solidFill>
                  <a:schemeClr val="accent1">
                    <a:lumMod val="25000"/>
                  </a:schemeClr>
                </a:solidFill>
              </a:rPr>
              <a:t>Ny </a:t>
            </a:r>
            <a:r>
              <a:rPr lang="nb-NO" b="1" u="sng" dirty="0" smtClean="0">
                <a:solidFill>
                  <a:schemeClr val="accent1">
                    <a:lumMod val="25000"/>
                  </a:schemeClr>
                </a:solidFill>
              </a:rPr>
              <a:t>digital tjeneste</a:t>
            </a:r>
            <a:endParaRPr lang="nb-NO" b="1" u="sng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41" name="Bild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001" y="2680771"/>
            <a:ext cx="765403" cy="841053"/>
          </a:xfrm>
          <a:prstGeom prst="rect">
            <a:avLst/>
          </a:prstGeom>
        </p:spPr>
      </p:pic>
      <p:cxnSp>
        <p:nvCxnSpPr>
          <p:cNvPr id="43" name="Rett pilkobling 42"/>
          <p:cNvCxnSpPr/>
          <p:nvPr/>
        </p:nvCxnSpPr>
        <p:spPr>
          <a:xfrm>
            <a:off x="5341684" y="2958077"/>
            <a:ext cx="829938" cy="76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Avrundet rektangel 43"/>
          <p:cNvSpPr/>
          <p:nvPr/>
        </p:nvSpPr>
        <p:spPr>
          <a:xfrm>
            <a:off x="9043076" y="2601875"/>
            <a:ext cx="1644054" cy="420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accent1">
                    <a:lumMod val="25000"/>
                  </a:schemeClr>
                </a:solidFill>
              </a:rPr>
              <a:t>Varelager</a:t>
            </a:r>
            <a:endParaRPr lang="nb-NO" dirty="0">
              <a:solidFill>
                <a:schemeClr val="accent1">
                  <a:lumMod val="25000"/>
                </a:schemeClr>
              </a:solidFill>
            </a:endParaRPr>
          </a:p>
        </p:txBody>
      </p:sp>
      <p:cxnSp>
        <p:nvCxnSpPr>
          <p:cNvPr id="45" name="Rett pilkobling 44"/>
          <p:cNvCxnSpPr/>
          <p:nvPr/>
        </p:nvCxnSpPr>
        <p:spPr>
          <a:xfrm>
            <a:off x="8374562" y="2943955"/>
            <a:ext cx="6488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28" name="Picture 4" descr="Bilderesultat for gps ip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845" y="4524279"/>
            <a:ext cx="800365" cy="65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kstSylinder 49"/>
          <p:cNvSpPr txBox="1"/>
          <p:nvPr/>
        </p:nvSpPr>
        <p:spPr>
          <a:xfrm>
            <a:off x="9107060" y="5155106"/>
            <a:ext cx="2018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Kjørerute på GPS</a:t>
            </a:r>
            <a:endParaRPr lang="nb-NO" sz="1400" dirty="0"/>
          </a:p>
        </p:txBody>
      </p:sp>
      <p:cxnSp>
        <p:nvCxnSpPr>
          <p:cNvPr id="53" name="Rett pilkobling 52"/>
          <p:cNvCxnSpPr>
            <a:endCxn id="1028" idx="0"/>
          </p:cNvCxnSpPr>
          <p:nvPr/>
        </p:nvCxnSpPr>
        <p:spPr>
          <a:xfrm>
            <a:off x="9850028" y="3113809"/>
            <a:ext cx="0" cy="14104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6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187"/>
            <a:ext cx="12192000" cy="2442255"/>
          </a:xfrm>
          <a:prstGeom prst="rect">
            <a:avLst/>
          </a:prstGeom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b-NO" kern="0" dirty="0" smtClean="0">
                <a:solidFill>
                  <a:schemeClr val="accent5">
                    <a:lumMod val="50000"/>
                  </a:schemeClr>
                </a:solidFill>
              </a:rPr>
              <a:t>Kontingentkassa - Nå</a:t>
            </a:r>
            <a:endParaRPr lang="nb-NO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293915" y="3995678"/>
            <a:ext cx="7369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Involverte parter: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Lag eller forening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Arkiv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Saksbehandler for kultur og fritid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Regnskap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Tekniske løsninger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 smtClean="0"/>
              <a:t>Nettside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 smtClean="0"/>
              <a:t>P360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 smtClean="0"/>
              <a:t>Visma økonomi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4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5">
                    <a:lumMod val="50000"/>
                  </a:schemeClr>
                </a:solidFill>
              </a:rPr>
              <a:t>Kontingentkassa - Nå</a:t>
            </a:r>
            <a:endParaRPr lang="nb-NO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Bilderesultat for odd fot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0" y="1851875"/>
            <a:ext cx="1026042" cy="10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e 13"/>
          <p:cNvGrpSpPr/>
          <p:nvPr/>
        </p:nvGrpSpPr>
        <p:grpSpPr>
          <a:xfrm>
            <a:off x="634409" y="3312155"/>
            <a:ext cx="10756309" cy="1462548"/>
            <a:chOff x="542421" y="2100044"/>
            <a:chExt cx="10756309" cy="1462548"/>
          </a:xfrm>
        </p:grpSpPr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220" y="2602927"/>
              <a:ext cx="576699" cy="806703"/>
            </a:xfrm>
            <a:prstGeom prst="rect">
              <a:avLst/>
            </a:prstGeom>
          </p:spPr>
        </p:pic>
        <p:pic>
          <p:nvPicPr>
            <p:cNvPr id="3" name="Bild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21" y="2687594"/>
              <a:ext cx="670636" cy="670636"/>
            </a:xfrm>
            <a:prstGeom prst="rect">
              <a:avLst/>
            </a:prstGeom>
          </p:spPr>
        </p:pic>
        <p:pic>
          <p:nvPicPr>
            <p:cNvPr id="2052" name="Picture 4" descr="Bilderesultat for gratis faktur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940" y="3142987"/>
              <a:ext cx="766209" cy="397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6792" y="2554549"/>
              <a:ext cx="1476744" cy="985657"/>
            </a:xfrm>
            <a:prstGeom prst="rect">
              <a:avLst/>
            </a:prstGeom>
          </p:spPr>
        </p:pic>
        <p:pic>
          <p:nvPicPr>
            <p:cNvPr id="11" name="Bilde 10" descr="Free vector graphic: &lt;strong&gt;Pdf&lt;/strong&gt;, Document, File Type - Free Image ...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910" y="2602927"/>
              <a:ext cx="839972" cy="839972"/>
            </a:xfrm>
            <a:prstGeom prst="rect">
              <a:avLst/>
            </a:prstGeom>
          </p:spPr>
        </p:pic>
        <p:pic>
          <p:nvPicPr>
            <p:cNvPr id="12" name="Bild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374" y="2219738"/>
              <a:ext cx="1223161" cy="1223161"/>
            </a:xfrm>
            <a:prstGeom prst="rect">
              <a:avLst/>
            </a:prstGeom>
          </p:spPr>
        </p:pic>
        <p:pic>
          <p:nvPicPr>
            <p:cNvPr id="15" name="Bild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2256" y="2554549"/>
              <a:ext cx="1476744" cy="985657"/>
            </a:xfrm>
            <a:prstGeom prst="rect">
              <a:avLst/>
            </a:prstGeom>
          </p:spPr>
        </p:pic>
        <p:pic>
          <p:nvPicPr>
            <p:cNvPr id="16" name="Bilde 15" descr="Free vector graphic: &lt;strong&gt;Pdf&lt;/strong&gt;, Document, File Type - Free Image ...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8758" y="2612125"/>
              <a:ext cx="839972" cy="839972"/>
            </a:xfrm>
            <a:prstGeom prst="rect">
              <a:avLst/>
            </a:prstGeom>
          </p:spPr>
        </p:pic>
        <p:pic>
          <p:nvPicPr>
            <p:cNvPr id="13" name="Bilde 12" descr="Free vector graphic: Copier, Scanner, &lt;strong&gt;Printer&lt;/strong&gt;, Office ...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0909" y="2100044"/>
              <a:ext cx="1133475" cy="1462548"/>
            </a:xfrm>
            <a:prstGeom prst="rect">
              <a:avLst/>
            </a:prstGeom>
          </p:spPr>
        </p:pic>
      </p:grpSp>
      <p:pic>
        <p:nvPicPr>
          <p:cNvPr id="2054" name="Picture 6" descr="Bilderesultat for økonomisyste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899" y="1851875"/>
            <a:ext cx="1298501" cy="129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il høyre 16"/>
          <p:cNvSpPr/>
          <p:nvPr/>
        </p:nvSpPr>
        <p:spPr>
          <a:xfrm>
            <a:off x="850605" y="5207710"/>
            <a:ext cx="9700141" cy="140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Pil ned 17"/>
          <p:cNvSpPr/>
          <p:nvPr/>
        </p:nvSpPr>
        <p:spPr>
          <a:xfrm>
            <a:off x="850605" y="2877917"/>
            <a:ext cx="130937" cy="946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Pil venstre 18"/>
          <p:cNvSpPr/>
          <p:nvPr/>
        </p:nvSpPr>
        <p:spPr>
          <a:xfrm>
            <a:off x="1452032" y="2364896"/>
            <a:ext cx="8648898" cy="1337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Pil opp 19"/>
          <p:cNvSpPr/>
          <p:nvPr/>
        </p:nvSpPr>
        <p:spPr>
          <a:xfrm>
            <a:off x="10855842" y="3150376"/>
            <a:ext cx="114890" cy="7493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13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55978"/>
            <a:ext cx="10972800" cy="481142"/>
          </a:xfrm>
        </p:spPr>
        <p:txBody>
          <a:bodyPr/>
          <a:lstStyle/>
          <a:p>
            <a:pPr algn="ctr"/>
            <a:r>
              <a:rPr lang="nb-NO" sz="2800" dirty="0" err="1" smtClean="0">
                <a:solidFill>
                  <a:schemeClr val="accent5">
                    <a:lumMod val="50000"/>
                  </a:schemeClr>
                </a:solidFill>
              </a:rPr>
              <a:t>Tilskuddsportal</a:t>
            </a:r>
            <a:r>
              <a:rPr lang="nb-NO" sz="28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073020"/>
            <a:ext cx="10972800" cy="5878286"/>
          </a:xfrm>
        </p:spPr>
        <p:txBody>
          <a:bodyPr/>
          <a:lstStyle/>
          <a:p>
            <a:r>
              <a:rPr lang="nb-NO" sz="2200" dirty="0"/>
              <a:t>Tilskudd </a:t>
            </a:r>
            <a:r>
              <a:rPr lang="nb-NO" sz="2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kulturarrangement</a:t>
            </a:r>
          </a:p>
          <a:p>
            <a:r>
              <a:rPr lang="nb-NO" sz="2200" dirty="0"/>
              <a:t>Tilskudd </a:t>
            </a:r>
            <a:r>
              <a:rPr lang="nb-NO" sz="2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kulturprosjekter</a:t>
            </a:r>
          </a:p>
          <a:p>
            <a:r>
              <a:rPr lang="nb-NO" sz="2200" dirty="0"/>
              <a:t>Tilskudd </a:t>
            </a:r>
            <a:r>
              <a:rPr lang="nb-NO" sz="2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kulturarrangører</a:t>
            </a:r>
          </a:p>
          <a:p>
            <a:r>
              <a:rPr lang="nb-NO" sz="2200" dirty="0"/>
              <a:t>Tilskudd </a:t>
            </a:r>
            <a:r>
              <a:rPr lang="nb-NO" sz="2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organisasjonsdrevne grendehus</a:t>
            </a:r>
          </a:p>
          <a:p>
            <a:r>
              <a:rPr lang="nb-NO" sz="2200" dirty="0"/>
              <a:t>Tilskudd </a:t>
            </a:r>
            <a:r>
              <a:rPr lang="nb-NO" sz="2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ungdomstiltak</a:t>
            </a:r>
          </a:p>
          <a:p>
            <a:r>
              <a:rPr lang="nb-NO" sz="2200" dirty="0"/>
              <a:t>Tilskudd </a:t>
            </a:r>
            <a:r>
              <a:rPr lang="nb-NO" sz="2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aktivitetsmidler idrett</a:t>
            </a:r>
          </a:p>
          <a:p>
            <a:r>
              <a:rPr lang="nb-NO" sz="2200" kern="1200" dirty="0"/>
              <a:t>Tilskudd</a:t>
            </a:r>
            <a:r>
              <a:rPr lang="nb-NO" sz="2200" dirty="0"/>
              <a:t> </a:t>
            </a:r>
            <a:r>
              <a:rPr lang="nb-NO" sz="2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statlige spillemidler</a:t>
            </a:r>
          </a:p>
          <a:p>
            <a:r>
              <a:rPr lang="nb-NO" sz="2200" dirty="0"/>
              <a:t>Tilskudd </a:t>
            </a:r>
            <a:r>
              <a:rPr lang="nb-NO" sz="2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kommunale anleggsmidler til idrettsanlegg</a:t>
            </a:r>
          </a:p>
          <a:p>
            <a:r>
              <a:rPr lang="nb-NO" sz="2200" dirty="0"/>
              <a:t>Driftstilskudd </a:t>
            </a:r>
            <a:r>
              <a:rPr lang="nb-NO" sz="2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barne- og ungdomsorganisasjoner</a:t>
            </a:r>
          </a:p>
          <a:p>
            <a:r>
              <a:rPr lang="nb-NO" sz="2200" dirty="0"/>
              <a:t>IMDI- midler (Tilskudd til </a:t>
            </a:r>
            <a:r>
              <a:rPr lang="nb-NO" sz="2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drift av innvandrerorganisasjoner og frivillig virksomhet i lokalsamfunn</a:t>
            </a:r>
            <a:r>
              <a:rPr lang="nb-NO" sz="2200" dirty="0">
                <a:solidFill>
                  <a:schemeClr val="accent2">
                    <a:lumMod val="75000"/>
                  </a:schemeClr>
                </a:solidFill>
              </a:rPr>
              <a:t>).</a:t>
            </a:r>
          </a:p>
          <a:p>
            <a:r>
              <a:rPr lang="nb-NO" sz="2200" dirty="0"/>
              <a:t>Tilskudd </a:t>
            </a:r>
            <a:r>
              <a:rPr lang="nb-NO" sz="2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musikktiltak</a:t>
            </a:r>
            <a:r>
              <a:rPr lang="nb-NO" sz="2200" dirty="0"/>
              <a:t> (Skien musikkråd)</a:t>
            </a:r>
          </a:p>
          <a:p>
            <a:r>
              <a:rPr lang="nb-NO" sz="2200" dirty="0" smtClean="0">
                <a:latin typeface="+mj-lt"/>
                <a:ea typeface="+mj-ea"/>
                <a:cs typeface="+mj-cs"/>
              </a:rPr>
              <a:t>Tilskudd</a:t>
            </a:r>
            <a:r>
              <a:rPr lang="nb-NO" sz="22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/fritak </a:t>
            </a:r>
            <a:r>
              <a:rPr lang="nb-NO" sz="2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for eiendomsavgifter </a:t>
            </a:r>
            <a:r>
              <a:rPr lang="nb-NO" sz="2200" dirty="0"/>
              <a:t>for frivillige</a:t>
            </a:r>
            <a:r>
              <a:rPr lang="nb-NO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sz="2200" dirty="0"/>
              <a:t>lag og foreninger</a:t>
            </a:r>
          </a:p>
          <a:p>
            <a:r>
              <a:rPr lang="nb-NO" sz="2200" dirty="0"/>
              <a:t>Tilskudd til </a:t>
            </a:r>
            <a:r>
              <a:rPr lang="nb-NO" sz="2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tros- og livssynssamfunn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896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806102" y="1230550"/>
            <a:ext cx="7921558" cy="4525963"/>
          </a:xfrm>
        </p:spPr>
        <p:txBody>
          <a:bodyPr/>
          <a:lstStyle/>
          <a:p>
            <a:r>
              <a:rPr lang="nb-NO" sz="2400" dirty="0"/>
              <a:t>11:00 – 12: 00 </a:t>
            </a:r>
            <a:endParaRPr lang="nb-NO" sz="2400" dirty="0" smtClean="0"/>
          </a:p>
          <a:p>
            <a:pPr lvl="1"/>
            <a:r>
              <a:rPr lang="nb-NO" sz="2000" dirty="0" smtClean="0"/>
              <a:t>Gjennomgang </a:t>
            </a:r>
            <a:r>
              <a:rPr lang="nb-NO" sz="2000" dirty="0"/>
              <a:t>av prosessene ved valgte </a:t>
            </a:r>
            <a:r>
              <a:rPr lang="nb-NO" sz="2000" dirty="0" smtClean="0"/>
              <a:t>tjenester.</a:t>
            </a:r>
          </a:p>
          <a:p>
            <a:pPr lvl="2"/>
            <a:r>
              <a:rPr lang="nb-NO" sz="1600" dirty="0" smtClean="0"/>
              <a:t>Nåsituasjonen </a:t>
            </a:r>
            <a:r>
              <a:rPr lang="nb-NO" sz="1600" dirty="0"/>
              <a:t>og tenkt </a:t>
            </a:r>
            <a:r>
              <a:rPr lang="nb-NO" sz="1600" dirty="0" smtClean="0"/>
              <a:t>endring</a:t>
            </a:r>
          </a:p>
          <a:p>
            <a:pPr lvl="2"/>
            <a:r>
              <a:rPr lang="nb-NO" sz="1600" dirty="0" smtClean="0"/>
              <a:t>Forventninger </a:t>
            </a:r>
            <a:r>
              <a:rPr lang="nb-NO" sz="1600" dirty="0"/>
              <a:t>- Behov/krav per tjeneste. </a:t>
            </a:r>
            <a:endParaRPr lang="nb-NO" sz="1600" dirty="0" smtClean="0"/>
          </a:p>
          <a:p>
            <a:pPr lvl="1"/>
            <a:r>
              <a:rPr lang="nb-NO" sz="2000" dirty="0"/>
              <a:t>Informasjon om </a:t>
            </a:r>
            <a:r>
              <a:rPr lang="nb-NO" sz="2000" dirty="0" smtClean="0"/>
              <a:t>infrastruktur</a:t>
            </a:r>
          </a:p>
          <a:p>
            <a:pPr lvl="2"/>
            <a:r>
              <a:rPr lang="nb-NO" sz="1600" dirty="0" smtClean="0"/>
              <a:t>Domenemodell</a:t>
            </a:r>
          </a:p>
          <a:p>
            <a:pPr lvl="2"/>
            <a:r>
              <a:rPr lang="nb-NO" sz="1600" dirty="0" smtClean="0"/>
              <a:t>De </a:t>
            </a:r>
            <a:r>
              <a:rPr lang="nb-NO" sz="1600" dirty="0"/>
              <a:t>største </a:t>
            </a:r>
            <a:r>
              <a:rPr lang="nb-NO" sz="1600" dirty="0" smtClean="0"/>
              <a:t>fagsystemer</a:t>
            </a:r>
          </a:p>
          <a:p>
            <a:pPr lvl="2"/>
            <a:r>
              <a:rPr lang="nb-NO" sz="1600" dirty="0" smtClean="0"/>
              <a:t>Web </a:t>
            </a:r>
            <a:r>
              <a:rPr lang="nb-NO" sz="1600" dirty="0"/>
              <a:t>plattform </a:t>
            </a:r>
            <a:endParaRPr lang="nb-NO" sz="1600" dirty="0" smtClean="0"/>
          </a:p>
          <a:p>
            <a:pPr marL="914400" lvl="2" indent="0">
              <a:buNone/>
            </a:pPr>
            <a:endParaRPr lang="nb-NO" sz="1600" dirty="0"/>
          </a:p>
          <a:p>
            <a:r>
              <a:rPr lang="nb-NO" sz="2400" dirty="0"/>
              <a:t>12:00 – 12:45 </a:t>
            </a:r>
            <a:endParaRPr lang="nb-NO" sz="2400" dirty="0" smtClean="0"/>
          </a:p>
          <a:p>
            <a:pPr lvl="1"/>
            <a:r>
              <a:rPr lang="nb-NO" sz="2000" dirty="0" smtClean="0"/>
              <a:t>Lunsj </a:t>
            </a:r>
            <a:r>
              <a:rPr lang="nb-NO" sz="2000" dirty="0"/>
              <a:t>og </a:t>
            </a:r>
            <a:r>
              <a:rPr lang="nb-NO" sz="2000" dirty="0" err="1" smtClean="0"/>
              <a:t>mingling</a:t>
            </a:r>
            <a:endParaRPr lang="nb-NO" sz="2000" dirty="0"/>
          </a:p>
          <a:p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75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lderesultat for data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6" y="1981348"/>
            <a:ext cx="2700386" cy="270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53" y="1811524"/>
            <a:ext cx="1010877" cy="1010877"/>
          </a:xfrm>
          <a:prstGeom prst="rect">
            <a:avLst/>
          </a:prstGeom>
        </p:spPr>
      </p:pic>
      <p:sp>
        <p:nvSpPr>
          <p:cNvPr id="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5">
                    <a:lumMod val="50000"/>
                  </a:schemeClr>
                </a:solidFill>
              </a:rPr>
              <a:t>Kontingentkassa – Ønsket</a:t>
            </a:r>
            <a:endParaRPr lang="nb-NO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" name="Gruppe 4"/>
          <p:cNvGrpSpPr/>
          <p:nvPr/>
        </p:nvGrpSpPr>
        <p:grpSpPr>
          <a:xfrm>
            <a:off x="2399656" y="2047634"/>
            <a:ext cx="2215887" cy="3406110"/>
            <a:chOff x="436881" y="2966617"/>
            <a:chExt cx="2123439" cy="3677913"/>
          </a:xfrm>
        </p:grpSpPr>
        <p:pic>
          <p:nvPicPr>
            <p:cNvPr id="6" name="Bilde 5" descr="Kostenlose Vektorgrafik: Iphone, Handy, Apple, Telefon - Kostenloses ...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881" y="2966617"/>
              <a:ext cx="2123439" cy="3677913"/>
            </a:xfrm>
            <a:prstGeom prst="rect">
              <a:avLst/>
            </a:prstGeom>
          </p:spPr>
        </p:pic>
        <p:sp>
          <p:nvSpPr>
            <p:cNvPr id="7" name="Avrundet rektangel 6"/>
            <p:cNvSpPr/>
            <p:nvPr/>
          </p:nvSpPr>
          <p:spPr>
            <a:xfrm>
              <a:off x="685796" y="4138553"/>
              <a:ext cx="1647736" cy="136061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1200" dirty="0" smtClean="0">
                  <a:solidFill>
                    <a:schemeClr val="accent1">
                      <a:lumMod val="25000"/>
                    </a:schemeClr>
                  </a:solidFill>
                </a:rPr>
                <a:t>Kontingentkassa</a:t>
              </a:r>
            </a:p>
            <a:p>
              <a:r>
                <a:rPr lang="nb-NO" sz="1200" dirty="0" smtClean="0">
                  <a:solidFill>
                    <a:schemeClr val="accent1">
                      <a:lumMod val="25000"/>
                    </a:schemeClr>
                  </a:solidFill>
                </a:rPr>
                <a:t>Kulturprosjekter</a:t>
              </a:r>
            </a:p>
            <a:p>
              <a:r>
                <a:rPr lang="nb-NO" sz="1200" dirty="0" smtClean="0">
                  <a:solidFill>
                    <a:schemeClr val="accent1">
                      <a:lumMod val="25000"/>
                    </a:schemeClr>
                  </a:solidFill>
                </a:rPr>
                <a:t>Ungdomstiltak</a:t>
              </a:r>
            </a:p>
            <a:p>
              <a:r>
                <a:rPr lang="nb-NO" sz="1200" dirty="0" smtClean="0">
                  <a:solidFill>
                    <a:schemeClr val="accent1">
                      <a:lumMod val="25000"/>
                    </a:schemeClr>
                  </a:solidFill>
                </a:rPr>
                <a:t>Musikktiltak</a:t>
              </a:r>
            </a:p>
            <a:p>
              <a:endParaRPr lang="nb-NO" sz="1200" dirty="0" smtClean="0">
                <a:solidFill>
                  <a:schemeClr val="accent1">
                    <a:lumMod val="25000"/>
                  </a:schemeClr>
                </a:solidFill>
              </a:endParaRPr>
            </a:p>
            <a:p>
              <a:endParaRPr lang="nb-NO" sz="1200" dirty="0" smtClean="0">
                <a:solidFill>
                  <a:schemeClr val="accent1">
                    <a:lumMod val="25000"/>
                  </a:schemeClr>
                </a:solidFill>
              </a:endParaRPr>
            </a:p>
            <a:p>
              <a:endParaRPr lang="nb-NO" sz="150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685797" y="3553796"/>
              <a:ext cx="1647735" cy="2939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1400" dirty="0" smtClean="0">
                  <a:solidFill>
                    <a:schemeClr val="accent1">
                      <a:lumMod val="25000"/>
                    </a:schemeClr>
                  </a:solidFill>
                </a:rPr>
                <a:t>Tilskudds portal</a:t>
              </a:r>
              <a:endParaRPr lang="nb-NO" sz="140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678" y="5625735"/>
              <a:ext cx="363203" cy="497171"/>
            </a:xfrm>
            <a:prstGeom prst="rect">
              <a:avLst/>
            </a:prstGeom>
          </p:spPr>
        </p:pic>
      </p:grpSp>
      <p:pic>
        <p:nvPicPr>
          <p:cNvPr id="11" name="Bild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4634" y="2167361"/>
            <a:ext cx="765403" cy="841053"/>
          </a:xfrm>
          <a:prstGeom prst="rect">
            <a:avLst/>
          </a:prstGeom>
        </p:spPr>
      </p:pic>
      <p:pic>
        <p:nvPicPr>
          <p:cNvPr id="1030" name="Picture 6" descr="Bilderesultat for sky tegn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05" y="1386180"/>
            <a:ext cx="1778633" cy="12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lderesultat for p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316" y="3174589"/>
            <a:ext cx="2639266" cy="197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l mot venstre og høyre 12"/>
          <p:cNvSpPr/>
          <p:nvPr/>
        </p:nvSpPr>
        <p:spPr>
          <a:xfrm rot="19538131">
            <a:off x="6103958" y="2545432"/>
            <a:ext cx="1019019" cy="849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Pil mot venstre og høyre 17"/>
          <p:cNvSpPr/>
          <p:nvPr/>
        </p:nvSpPr>
        <p:spPr>
          <a:xfrm rot="2260820">
            <a:off x="6074145" y="3233622"/>
            <a:ext cx="1019019" cy="849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il høyre 13"/>
          <p:cNvSpPr/>
          <p:nvPr/>
        </p:nvSpPr>
        <p:spPr>
          <a:xfrm>
            <a:off x="2080037" y="2447167"/>
            <a:ext cx="319619" cy="67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4" name="Picture 10" descr="Bilderesultat for public36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26" y="5453744"/>
            <a:ext cx="1242706" cy="64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il ned 14"/>
          <p:cNvSpPr/>
          <p:nvPr/>
        </p:nvSpPr>
        <p:spPr>
          <a:xfrm>
            <a:off x="5649686" y="4740453"/>
            <a:ext cx="65314" cy="7132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6" name="Picture 12" descr="Bilderesultat for Visma økonom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316" y="5636004"/>
            <a:ext cx="1534886" cy="2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il ned 15"/>
          <p:cNvSpPr/>
          <p:nvPr/>
        </p:nvSpPr>
        <p:spPr>
          <a:xfrm rot="19254307">
            <a:off x="6704732" y="4543760"/>
            <a:ext cx="84834" cy="11717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3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2155" y="415212"/>
            <a:ext cx="3253274" cy="807097"/>
          </a:xfrm>
        </p:spPr>
        <p:txBody>
          <a:bodyPr/>
          <a:lstStyle/>
          <a:p>
            <a:r>
              <a:rPr lang="nb-NO" sz="4000" dirty="0">
                <a:solidFill>
                  <a:schemeClr val="accent5">
                    <a:lumMod val="50000"/>
                  </a:schemeClr>
                </a:solidFill>
              </a:rPr>
              <a:t>Behov</a:t>
            </a:r>
            <a:endParaRPr lang="nb-NO" sz="4000" dirty="0"/>
          </a:p>
        </p:txBody>
      </p:sp>
      <p:sp>
        <p:nvSpPr>
          <p:cNvPr id="8" name="Avrundet rektangel 7"/>
          <p:cNvSpPr/>
          <p:nvPr/>
        </p:nvSpPr>
        <p:spPr>
          <a:xfrm>
            <a:off x="1010818" y="4114809"/>
            <a:ext cx="137471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Lokale datakilder</a:t>
            </a:r>
            <a:endParaRPr lang="nb-NO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9178212" y="1595538"/>
            <a:ext cx="137471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Eksterne datakilder</a:t>
            </a:r>
            <a:endParaRPr lang="nb-NO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vrundet rektangel 9"/>
          <p:cNvSpPr/>
          <p:nvPr/>
        </p:nvSpPr>
        <p:spPr>
          <a:xfrm>
            <a:off x="1010818" y="1595538"/>
            <a:ext cx="137471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Lokale datakilder</a:t>
            </a:r>
            <a:endParaRPr lang="nb-NO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Avrundet rektangel 10"/>
          <p:cNvSpPr/>
          <p:nvPr/>
        </p:nvSpPr>
        <p:spPr>
          <a:xfrm>
            <a:off x="7252996" y="1572221"/>
            <a:ext cx="137471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Lokale datakilder</a:t>
            </a:r>
            <a:endParaRPr lang="nb-NO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Avrundet rektangel 11"/>
          <p:cNvSpPr/>
          <p:nvPr/>
        </p:nvSpPr>
        <p:spPr>
          <a:xfrm>
            <a:off x="7252996" y="4114809"/>
            <a:ext cx="137471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Lokale datakilder</a:t>
            </a:r>
            <a:endParaRPr lang="nb-NO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Avrundet rektangel 12"/>
          <p:cNvSpPr/>
          <p:nvPr/>
        </p:nvSpPr>
        <p:spPr>
          <a:xfrm>
            <a:off x="5190932" y="1575331"/>
            <a:ext cx="137471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Lokale datakilder</a:t>
            </a:r>
            <a:endParaRPr lang="nb-NO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Avrundet rektangel 13"/>
          <p:cNvSpPr/>
          <p:nvPr/>
        </p:nvSpPr>
        <p:spPr>
          <a:xfrm>
            <a:off x="5218922" y="4114809"/>
            <a:ext cx="137471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Eksterne datakilder</a:t>
            </a:r>
            <a:endParaRPr lang="nb-NO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Avrundet rektangel 14"/>
          <p:cNvSpPr/>
          <p:nvPr/>
        </p:nvSpPr>
        <p:spPr>
          <a:xfrm>
            <a:off x="9246636" y="4114809"/>
            <a:ext cx="137471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Eksterne datakilder</a:t>
            </a:r>
            <a:endParaRPr lang="nb-NO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Avrundet rektangel 15"/>
          <p:cNvSpPr/>
          <p:nvPr/>
        </p:nvSpPr>
        <p:spPr>
          <a:xfrm>
            <a:off x="3094653" y="4114809"/>
            <a:ext cx="137471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Eksterne datakilder</a:t>
            </a:r>
            <a:endParaRPr lang="nb-NO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Avrundet rektangel 16"/>
          <p:cNvSpPr/>
          <p:nvPr/>
        </p:nvSpPr>
        <p:spPr>
          <a:xfrm>
            <a:off x="3100875" y="1562880"/>
            <a:ext cx="137471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Eksterne datakilder</a:t>
            </a:r>
            <a:endParaRPr lang="nb-NO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Rett pilkobling 18"/>
          <p:cNvCxnSpPr>
            <a:endCxn id="14" idx="0"/>
          </p:cNvCxnSpPr>
          <p:nvPr/>
        </p:nvCxnSpPr>
        <p:spPr>
          <a:xfrm>
            <a:off x="3884644" y="2477280"/>
            <a:ext cx="2021633" cy="16375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Rett pilkobling 19"/>
          <p:cNvCxnSpPr/>
          <p:nvPr/>
        </p:nvCxnSpPr>
        <p:spPr>
          <a:xfrm>
            <a:off x="7871930" y="2486621"/>
            <a:ext cx="2062061" cy="16157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Rett pilkobling 20"/>
          <p:cNvCxnSpPr>
            <a:endCxn id="12" idx="0"/>
          </p:cNvCxnSpPr>
          <p:nvPr/>
        </p:nvCxnSpPr>
        <p:spPr>
          <a:xfrm>
            <a:off x="6573611" y="2020080"/>
            <a:ext cx="1366740" cy="20947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Rett pilkobling 21"/>
          <p:cNvCxnSpPr>
            <a:endCxn id="13" idx="1"/>
          </p:cNvCxnSpPr>
          <p:nvPr/>
        </p:nvCxnSpPr>
        <p:spPr>
          <a:xfrm flipV="1">
            <a:off x="4470919" y="2032531"/>
            <a:ext cx="720013" cy="190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Rett pilkobling 22"/>
          <p:cNvCxnSpPr>
            <a:stCxn id="10" idx="2"/>
            <a:endCxn id="8" idx="0"/>
          </p:cNvCxnSpPr>
          <p:nvPr/>
        </p:nvCxnSpPr>
        <p:spPr>
          <a:xfrm>
            <a:off x="1698173" y="2509938"/>
            <a:ext cx="0" cy="16048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Rett pilkobling 23"/>
          <p:cNvCxnSpPr/>
          <p:nvPr/>
        </p:nvCxnSpPr>
        <p:spPr>
          <a:xfrm>
            <a:off x="5820746" y="2464829"/>
            <a:ext cx="3911083" cy="16375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Rett pilkobling 24"/>
          <p:cNvCxnSpPr/>
          <p:nvPr/>
        </p:nvCxnSpPr>
        <p:spPr>
          <a:xfrm flipH="1">
            <a:off x="3643021" y="2489731"/>
            <a:ext cx="2162371" cy="16180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Rett pilkobling 25"/>
          <p:cNvCxnSpPr/>
          <p:nvPr/>
        </p:nvCxnSpPr>
        <p:spPr>
          <a:xfrm flipH="1">
            <a:off x="1859904" y="2486621"/>
            <a:ext cx="1970313" cy="16157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Rett pilkobling 36"/>
          <p:cNvCxnSpPr>
            <a:endCxn id="14" idx="0"/>
          </p:cNvCxnSpPr>
          <p:nvPr/>
        </p:nvCxnSpPr>
        <p:spPr>
          <a:xfrm flipH="1">
            <a:off x="5906277" y="2504504"/>
            <a:ext cx="1821803" cy="16103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Rett pilkobling 37"/>
          <p:cNvCxnSpPr/>
          <p:nvPr/>
        </p:nvCxnSpPr>
        <p:spPr>
          <a:xfrm flipH="1">
            <a:off x="8092747" y="2522389"/>
            <a:ext cx="1772820" cy="16017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Rett pilkobling 38"/>
          <p:cNvCxnSpPr/>
          <p:nvPr/>
        </p:nvCxnSpPr>
        <p:spPr>
          <a:xfrm>
            <a:off x="1819473" y="2509938"/>
            <a:ext cx="1718385" cy="16017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Rett pilkobling 42"/>
          <p:cNvCxnSpPr>
            <a:endCxn id="14" idx="1"/>
          </p:cNvCxnSpPr>
          <p:nvPr/>
        </p:nvCxnSpPr>
        <p:spPr>
          <a:xfrm>
            <a:off x="4463533" y="4549851"/>
            <a:ext cx="755389" cy="221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Rett pilkobling 43"/>
          <p:cNvCxnSpPr/>
          <p:nvPr/>
        </p:nvCxnSpPr>
        <p:spPr>
          <a:xfrm>
            <a:off x="1751049" y="2522389"/>
            <a:ext cx="5977031" cy="15799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Rett pilkobling 44"/>
          <p:cNvCxnSpPr/>
          <p:nvPr/>
        </p:nvCxnSpPr>
        <p:spPr>
          <a:xfrm flipH="1">
            <a:off x="1947962" y="2522389"/>
            <a:ext cx="7703195" cy="15799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Rett pilkobling 48"/>
          <p:cNvCxnSpPr>
            <a:endCxn id="15" idx="0"/>
          </p:cNvCxnSpPr>
          <p:nvPr/>
        </p:nvCxnSpPr>
        <p:spPr>
          <a:xfrm>
            <a:off x="9909110" y="2519279"/>
            <a:ext cx="24881" cy="15955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Rett pilkobling 49"/>
          <p:cNvCxnSpPr>
            <a:stCxn id="13" idx="2"/>
            <a:endCxn id="14" idx="0"/>
          </p:cNvCxnSpPr>
          <p:nvPr/>
        </p:nvCxnSpPr>
        <p:spPr>
          <a:xfrm>
            <a:off x="5878287" y="2489731"/>
            <a:ext cx="27990" cy="16250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Rett pilkobling 50"/>
          <p:cNvCxnSpPr>
            <a:endCxn id="12" idx="0"/>
          </p:cNvCxnSpPr>
          <p:nvPr/>
        </p:nvCxnSpPr>
        <p:spPr>
          <a:xfrm>
            <a:off x="3918275" y="2477280"/>
            <a:ext cx="4022076" cy="16375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Rett pilkobling 58"/>
          <p:cNvCxnSpPr/>
          <p:nvPr/>
        </p:nvCxnSpPr>
        <p:spPr>
          <a:xfrm flipH="1">
            <a:off x="3815639" y="2504504"/>
            <a:ext cx="3956762" cy="15978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Rett pilkobling 59"/>
          <p:cNvCxnSpPr>
            <a:endCxn id="16" idx="0"/>
          </p:cNvCxnSpPr>
          <p:nvPr/>
        </p:nvCxnSpPr>
        <p:spPr>
          <a:xfrm>
            <a:off x="3726026" y="2477280"/>
            <a:ext cx="55982" cy="16375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6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vrundet rektangel 4"/>
          <p:cNvSpPr/>
          <p:nvPr/>
        </p:nvSpPr>
        <p:spPr>
          <a:xfrm>
            <a:off x="2815531" y="725833"/>
            <a:ext cx="1307805" cy="5103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GUI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16294" y="227954"/>
            <a:ext cx="10972800" cy="462511"/>
          </a:xfrm>
        </p:spPr>
        <p:txBody>
          <a:bodyPr/>
          <a:lstStyle/>
          <a:p>
            <a:r>
              <a:rPr lang="nb-NO" sz="3200" dirty="0" smtClean="0">
                <a:solidFill>
                  <a:schemeClr val="accent5">
                    <a:lumMod val="50000"/>
                  </a:schemeClr>
                </a:solidFill>
              </a:rPr>
              <a:t>Rammeverk</a:t>
            </a:r>
            <a:endParaRPr lang="nb-NO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2" name="Gruppe 21"/>
          <p:cNvGrpSpPr/>
          <p:nvPr/>
        </p:nvGrpSpPr>
        <p:grpSpPr>
          <a:xfrm>
            <a:off x="516294" y="1147663"/>
            <a:ext cx="5906278" cy="4198780"/>
            <a:chOff x="998375" y="1623524"/>
            <a:chExt cx="5906278" cy="4198780"/>
          </a:xfrm>
        </p:grpSpPr>
        <p:sp>
          <p:nvSpPr>
            <p:cNvPr id="16" name="Avrundet rektangel 15"/>
            <p:cNvSpPr/>
            <p:nvPr/>
          </p:nvSpPr>
          <p:spPr>
            <a:xfrm>
              <a:off x="4021494" y="1623524"/>
              <a:ext cx="2883159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Interne brukere</a:t>
              </a:r>
              <a:endParaRPr lang="nb-NO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Avrundet rektangel 16"/>
            <p:cNvSpPr/>
            <p:nvPr/>
          </p:nvSpPr>
          <p:spPr>
            <a:xfrm>
              <a:off x="998376" y="1623525"/>
              <a:ext cx="2883159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Innbyggere</a:t>
              </a:r>
            </a:p>
            <a:p>
              <a:pPr algn="ctr"/>
              <a:r>
                <a:rPr lang="nb-NO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Eksterne tjenestemottakere </a:t>
              </a:r>
              <a:endParaRPr lang="nb-NO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Avrundet rektangel 17"/>
            <p:cNvSpPr/>
            <p:nvPr/>
          </p:nvSpPr>
          <p:spPr>
            <a:xfrm>
              <a:off x="998376" y="2631233"/>
              <a:ext cx="5906277" cy="21833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Tjenesteplattform.</a:t>
              </a:r>
            </a:p>
            <a:p>
              <a:pPr marL="285750" indent="-285750">
                <a:buFontTx/>
                <a:buChar char="-"/>
              </a:pPr>
              <a:r>
                <a:rPr lang="nb-NO" sz="1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API’er</a:t>
              </a:r>
              <a:endParaRPr lang="nb-N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marL="285750" indent="-285750">
                <a:buFontTx/>
                <a:buChar char="-"/>
              </a:pPr>
              <a:r>
                <a:rPr lang="nb-NO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API management system</a:t>
              </a:r>
            </a:p>
            <a:p>
              <a:pPr marL="285750" indent="-285750">
                <a:buFontTx/>
                <a:buChar char="-"/>
              </a:pPr>
              <a:r>
                <a:rPr lang="nb-NO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Identitetsstyring</a:t>
              </a:r>
            </a:p>
            <a:p>
              <a:pPr marL="285750" indent="-285750">
                <a:buFontTx/>
                <a:buChar char="-"/>
              </a:pPr>
              <a:r>
                <a:rPr lang="nb-NO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System for datamodellering</a:t>
              </a:r>
            </a:p>
            <a:p>
              <a:pPr marL="285750" indent="-285750">
                <a:buFontTx/>
                <a:buChar char="-"/>
              </a:pPr>
              <a:r>
                <a:rPr lang="nb-NO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System for behandling av forretningsregler</a:t>
              </a:r>
            </a:p>
            <a:p>
              <a:pPr marL="285750" indent="-285750">
                <a:buFontTx/>
                <a:buChar char="-"/>
              </a:pPr>
              <a:r>
                <a:rPr lang="nb-NO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Integrasjonssystem</a:t>
              </a:r>
            </a:p>
          </p:txBody>
        </p:sp>
        <p:sp>
          <p:nvSpPr>
            <p:cNvPr id="20" name="Avrundet rektangel 19"/>
            <p:cNvSpPr/>
            <p:nvPr/>
          </p:nvSpPr>
          <p:spPr>
            <a:xfrm>
              <a:off x="998375" y="4907904"/>
              <a:ext cx="2883159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Lokale datasystemer</a:t>
              </a:r>
              <a:endParaRPr lang="nb-NO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Avrundet rektangel 20"/>
            <p:cNvSpPr/>
            <p:nvPr/>
          </p:nvSpPr>
          <p:spPr>
            <a:xfrm>
              <a:off x="4021494" y="4907904"/>
              <a:ext cx="2883159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Eksterne datakilder</a:t>
              </a:r>
              <a:endParaRPr lang="nb-NO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" name="Rektangel 2"/>
          <p:cNvSpPr/>
          <p:nvPr/>
        </p:nvSpPr>
        <p:spPr>
          <a:xfrm>
            <a:off x="7805634" y="2306931"/>
            <a:ext cx="3524435" cy="31090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solidFill>
                  <a:schemeClr val="accent1">
                    <a:lumMod val="10000"/>
                  </a:schemeClr>
                </a:solidFill>
              </a:rPr>
              <a:t>Kunder</a:t>
            </a:r>
            <a:endParaRPr lang="nb-NO" sz="1600" dirty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accent1">
                    <a:lumMod val="10000"/>
                  </a:schemeClr>
                </a:solidFill>
              </a:rPr>
              <a:t>Interne brukere og kunder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solidFill>
                  <a:schemeClr val="accent1">
                    <a:lumMod val="10000"/>
                  </a:schemeClr>
                </a:solidFill>
              </a:rPr>
              <a:t>Integrasjonssystem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solidFill>
                  <a:schemeClr val="accent1">
                    <a:lumMod val="10000"/>
                  </a:schemeClr>
                </a:solidFill>
              </a:rPr>
              <a:t>BizTalk</a:t>
            </a:r>
            <a:endParaRPr lang="nb-NO" sz="1600" dirty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>
                <a:solidFill>
                  <a:schemeClr val="accent1">
                    <a:lumMod val="10000"/>
                  </a:schemeClr>
                </a:solidFill>
              </a:rPr>
              <a:t>Identitetssyring</a:t>
            </a:r>
            <a:endParaRPr lang="nb-NO" sz="1600" dirty="0">
              <a:solidFill>
                <a:schemeClr val="accent1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err="1">
                <a:solidFill>
                  <a:schemeClr val="accent1">
                    <a:lumMod val="10000"/>
                  </a:schemeClr>
                </a:solidFill>
              </a:rPr>
              <a:t>NetIQ</a:t>
            </a:r>
            <a:r>
              <a:rPr lang="nb-NO" sz="1600" dirty="0">
                <a:solidFill>
                  <a:schemeClr val="accent1">
                    <a:lumMod val="10000"/>
                  </a:schemeClr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err="1">
                <a:solidFill>
                  <a:schemeClr val="accent1">
                    <a:lumMod val="10000"/>
                  </a:schemeClr>
                </a:solidFill>
              </a:rPr>
              <a:t>ClearPass</a:t>
            </a:r>
            <a:endParaRPr lang="nb-NO" sz="1600" dirty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>
                <a:solidFill>
                  <a:schemeClr val="accent1">
                    <a:lumMod val="10000"/>
                  </a:schemeClr>
                </a:solidFill>
              </a:rPr>
              <a:t>Monitorering</a:t>
            </a:r>
            <a:endParaRPr lang="nb-NO" sz="1600" dirty="0">
              <a:solidFill>
                <a:schemeClr val="accent1">
                  <a:lumMod val="1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accent1">
                    <a:lumMod val="10000"/>
                  </a:schemeClr>
                </a:solidFill>
              </a:rPr>
              <a:t>SCOM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err="1">
                <a:solidFill>
                  <a:schemeClr val="accent1">
                    <a:lumMod val="10000"/>
                  </a:schemeClr>
                </a:solidFill>
              </a:rPr>
              <a:t>SquaredUp</a:t>
            </a:r>
            <a:endParaRPr lang="nb-NO" sz="1600" dirty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accent1">
                    <a:lumMod val="10000"/>
                  </a:schemeClr>
                </a:solidFill>
              </a:rPr>
              <a:t>Forvaltningsplan for tjenester</a:t>
            </a:r>
          </a:p>
        </p:txBody>
      </p:sp>
    </p:spTree>
    <p:extLst>
      <p:ext uri="{BB962C8B-B14F-4D97-AF65-F5344CB8AC3E}">
        <p14:creationId xmlns:p14="http://schemas.microsoft.com/office/powerpoint/2010/main" val="11131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-47230"/>
            <a:ext cx="10972800" cy="636443"/>
          </a:xfrm>
        </p:spPr>
        <p:txBody>
          <a:bodyPr/>
          <a:lstStyle/>
          <a:p>
            <a:r>
              <a:rPr lang="nb-NO" sz="3200" dirty="0" smtClean="0">
                <a:solidFill>
                  <a:schemeClr val="accent5">
                    <a:lumMod val="50000"/>
                  </a:schemeClr>
                </a:solidFill>
              </a:rPr>
              <a:t>Aktuelle komponenter</a:t>
            </a:r>
            <a:endParaRPr lang="nb-NO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137" y="5148942"/>
            <a:ext cx="2533650" cy="131445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122" y="4904384"/>
            <a:ext cx="2461534" cy="75927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590" y="4248830"/>
            <a:ext cx="1638300" cy="180022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319" y="4422012"/>
            <a:ext cx="2247900" cy="1724025"/>
          </a:xfrm>
          <a:prstGeom prst="rect">
            <a:avLst/>
          </a:prstGeom>
        </p:spPr>
      </p:pic>
      <p:sp>
        <p:nvSpPr>
          <p:cNvPr id="8" name="Direktelager 7"/>
          <p:cNvSpPr/>
          <p:nvPr/>
        </p:nvSpPr>
        <p:spPr>
          <a:xfrm>
            <a:off x="3408219" y="2850078"/>
            <a:ext cx="4049486" cy="866899"/>
          </a:xfrm>
          <a:prstGeom prst="flowChartMagneticDru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Tjenesteplattform</a:t>
            </a:r>
            <a:endParaRPr lang="nb-NO" dirty="0"/>
          </a:p>
        </p:txBody>
      </p:sp>
      <p:sp>
        <p:nvSpPr>
          <p:cNvPr id="9" name="Ellipse 8"/>
          <p:cNvSpPr/>
          <p:nvPr/>
        </p:nvSpPr>
        <p:spPr>
          <a:xfrm>
            <a:off x="8679505" y="2984934"/>
            <a:ext cx="1960785" cy="653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Tjenesten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68135" y="3063834"/>
            <a:ext cx="2188862" cy="551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Forespørsel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1" name="Pil ned 10"/>
          <p:cNvSpPr/>
          <p:nvPr/>
        </p:nvSpPr>
        <p:spPr>
          <a:xfrm rot="16200000">
            <a:off x="2756675" y="3124810"/>
            <a:ext cx="240923" cy="492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il ned 11"/>
          <p:cNvSpPr/>
          <p:nvPr/>
        </p:nvSpPr>
        <p:spPr>
          <a:xfrm rot="16200000">
            <a:off x="7948144" y="3065433"/>
            <a:ext cx="240923" cy="492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75" y="1123925"/>
            <a:ext cx="1188522" cy="909219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10" y="675136"/>
            <a:ext cx="1188522" cy="909219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955964" y="690751"/>
            <a:ext cx="253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Lokale fagsystemer</a:t>
            </a:r>
            <a:endParaRPr lang="nb-NO" b="1" dirty="0"/>
          </a:p>
        </p:txBody>
      </p:sp>
      <p:sp>
        <p:nvSpPr>
          <p:cNvPr id="16" name="Pil mot venstre og høyre 15"/>
          <p:cNvSpPr/>
          <p:nvPr/>
        </p:nvSpPr>
        <p:spPr>
          <a:xfrm rot="20399078">
            <a:off x="2407844" y="1474203"/>
            <a:ext cx="864517" cy="1433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4679" y="1564037"/>
            <a:ext cx="2105025" cy="704850"/>
          </a:xfrm>
          <a:prstGeom prst="rect">
            <a:avLst/>
          </a:prstGeom>
        </p:spPr>
      </p:pic>
      <p:grpSp>
        <p:nvGrpSpPr>
          <p:cNvPr id="18" name="Gruppe 17"/>
          <p:cNvGrpSpPr/>
          <p:nvPr/>
        </p:nvGrpSpPr>
        <p:grpSpPr>
          <a:xfrm>
            <a:off x="6114122" y="616980"/>
            <a:ext cx="1584725" cy="1427205"/>
            <a:chOff x="4650565" y="1224855"/>
            <a:chExt cx="1584725" cy="1427205"/>
          </a:xfrm>
        </p:grpSpPr>
        <p:pic>
          <p:nvPicPr>
            <p:cNvPr id="19" name="Bild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50565" y="1224855"/>
              <a:ext cx="1584725" cy="832230"/>
            </a:xfrm>
            <a:prstGeom prst="rect">
              <a:avLst/>
            </a:prstGeom>
          </p:spPr>
        </p:pic>
        <p:pic>
          <p:nvPicPr>
            <p:cNvPr id="20" name="Bilde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27833" y="2033144"/>
              <a:ext cx="1230191" cy="618916"/>
            </a:xfrm>
            <a:prstGeom prst="rect">
              <a:avLst/>
            </a:prstGeom>
          </p:spPr>
        </p:pic>
      </p:grpSp>
      <p:cxnSp>
        <p:nvCxnSpPr>
          <p:cNvPr id="21" name="Rett pilkobling 20"/>
          <p:cNvCxnSpPr/>
          <p:nvPr/>
        </p:nvCxnSpPr>
        <p:spPr>
          <a:xfrm>
            <a:off x="3123210" y="1761211"/>
            <a:ext cx="771896" cy="1005740"/>
          </a:xfrm>
          <a:prstGeom prst="straightConnector1">
            <a:avLst/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pilkobling 21"/>
          <p:cNvCxnSpPr/>
          <p:nvPr/>
        </p:nvCxnSpPr>
        <p:spPr>
          <a:xfrm flipH="1">
            <a:off x="5277169" y="1697378"/>
            <a:ext cx="836953" cy="1030421"/>
          </a:xfrm>
          <a:prstGeom prst="straightConnector1">
            <a:avLst/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kobling 22"/>
          <p:cNvCxnSpPr/>
          <p:nvPr/>
        </p:nvCxnSpPr>
        <p:spPr>
          <a:xfrm flipH="1">
            <a:off x="6291390" y="2172929"/>
            <a:ext cx="1790726" cy="595574"/>
          </a:xfrm>
          <a:prstGeom prst="straightConnector1">
            <a:avLst/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kobling 23"/>
          <p:cNvCxnSpPr/>
          <p:nvPr/>
        </p:nvCxnSpPr>
        <p:spPr>
          <a:xfrm flipH="1" flipV="1">
            <a:off x="6249627" y="3801944"/>
            <a:ext cx="2445496" cy="797047"/>
          </a:xfrm>
          <a:prstGeom prst="straightConnector1">
            <a:avLst/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pilkobling 24"/>
          <p:cNvCxnSpPr/>
          <p:nvPr/>
        </p:nvCxnSpPr>
        <p:spPr>
          <a:xfrm flipH="1" flipV="1">
            <a:off x="5695645" y="3880844"/>
            <a:ext cx="1061583" cy="828361"/>
          </a:xfrm>
          <a:prstGeom prst="straightConnector1">
            <a:avLst/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pilkobling 25"/>
          <p:cNvCxnSpPr/>
          <p:nvPr/>
        </p:nvCxnSpPr>
        <p:spPr>
          <a:xfrm flipH="1" flipV="1">
            <a:off x="4690155" y="3839256"/>
            <a:ext cx="18582" cy="1145820"/>
          </a:xfrm>
          <a:prstGeom prst="straightConnector1">
            <a:avLst/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pilkobling 26"/>
          <p:cNvCxnSpPr/>
          <p:nvPr/>
        </p:nvCxnSpPr>
        <p:spPr>
          <a:xfrm flipV="1">
            <a:off x="2770842" y="3839256"/>
            <a:ext cx="946629" cy="824900"/>
          </a:xfrm>
          <a:prstGeom prst="straightConnector1">
            <a:avLst/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32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0234" y="719340"/>
            <a:ext cx="6142074" cy="400108"/>
          </a:xfrm>
        </p:spPr>
        <p:txBody>
          <a:bodyPr/>
          <a:lstStyle/>
          <a:p>
            <a:r>
              <a:rPr lang="nb-NO" sz="40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Grafiske grensesnitt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0233" y="1816781"/>
            <a:ext cx="5748669" cy="4525963"/>
          </a:xfrm>
        </p:spPr>
        <p:txBody>
          <a:bodyPr/>
          <a:lstStyle/>
          <a:p>
            <a:r>
              <a:rPr lang="nb-NO" dirty="0" smtClean="0"/>
              <a:t>Min Side</a:t>
            </a:r>
          </a:p>
          <a:p>
            <a:r>
              <a:rPr lang="nb-NO" dirty="0" smtClean="0"/>
              <a:t>Min Kommune</a:t>
            </a:r>
          </a:p>
          <a:p>
            <a:r>
              <a:rPr lang="nb-NO" dirty="0" smtClean="0"/>
              <a:t>Tjenestebank- [</a:t>
            </a:r>
            <a:r>
              <a:rPr lang="nb-NO" dirty="0" err="1" smtClean="0"/>
              <a:t>NettBank</a:t>
            </a:r>
            <a:r>
              <a:rPr lang="nb-NO" dirty="0" smtClean="0"/>
              <a:t>]</a:t>
            </a:r>
          </a:p>
          <a:p>
            <a:pPr lvl="1"/>
            <a:r>
              <a:rPr lang="nb-NO" dirty="0" smtClean="0"/>
              <a:t>ID-Porten</a:t>
            </a:r>
          </a:p>
          <a:p>
            <a:pPr lvl="2"/>
            <a:r>
              <a:rPr lang="nb-NO" dirty="0" smtClean="0"/>
              <a:t>Relevante tjenester</a:t>
            </a:r>
          </a:p>
          <a:p>
            <a:r>
              <a:rPr lang="nb-NO" dirty="0" smtClean="0"/>
              <a:t>Tjenesten kommer til deg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101" y="36441"/>
            <a:ext cx="4751900" cy="241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24819"/>
          </a:xfrm>
        </p:spPr>
        <p:txBody>
          <a:bodyPr/>
          <a:lstStyle/>
          <a:p>
            <a:r>
              <a:rPr lang="nb-NO" sz="40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Hva skal anskaffes?</a:t>
            </a:r>
            <a:endParaRPr lang="nb-NO" sz="40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9857" y="1273629"/>
            <a:ext cx="10972800" cy="4525963"/>
          </a:xfrm>
        </p:spPr>
        <p:txBody>
          <a:bodyPr/>
          <a:lstStyle/>
          <a:p>
            <a:r>
              <a:rPr lang="nb-NO" dirty="0" smtClean="0"/>
              <a:t>Tjenesteplattform</a:t>
            </a:r>
          </a:p>
          <a:p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Grafiske grensesnitt for innbyggere, organisasjoner og næringsliv.</a:t>
            </a:r>
          </a:p>
          <a:p>
            <a:pPr lvl="1"/>
            <a:r>
              <a:rPr lang="nb-NO" dirty="0" err="1" smtClean="0">
                <a:solidFill>
                  <a:schemeClr val="bg2">
                    <a:lumMod val="75000"/>
                  </a:schemeClr>
                </a:solidFill>
              </a:rPr>
              <a:t>TjenesteBank</a:t>
            </a: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?</a:t>
            </a:r>
          </a:p>
          <a:p>
            <a:pPr lvl="2"/>
            <a:r>
              <a:rPr lang="nb-NO" dirty="0" err="1" smtClean="0">
                <a:solidFill>
                  <a:schemeClr val="bg2">
                    <a:lumMod val="75000"/>
                  </a:schemeClr>
                </a:solidFill>
              </a:rPr>
              <a:t>Tilskuddsportal</a:t>
            </a: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?</a:t>
            </a:r>
          </a:p>
          <a:p>
            <a:r>
              <a:rPr lang="nb-NO" dirty="0"/>
              <a:t>Lagersystem (for matvarer)</a:t>
            </a:r>
          </a:p>
          <a:p>
            <a:pPr lvl="1"/>
            <a:r>
              <a:rPr lang="nb-NO" dirty="0"/>
              <a:t>Inkludert løsning for mobile enheter</a:t>
            </a:r>
            <a:r>
              <a:rPr lang="nb-NO" dirty="0" smtClean="0"/>
              <a:t>.</a:t>
            </a:r>
          </a:p>
          <a:p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Systemplattform for </a:t>
            </a:r>
            <a:r>
              <a:rPr lang="nb-NO" dirty="0" err="1">
                <a:solidFill>
                  <a:schemeClr val="bg2">
                    <a:lumMod val="75000"/>
                  </a:schemeClr>
                </a:solidFill>
              </a:rPr>
              <a:t>Tilskuddsportal</a:t>
            </a:r>
            <a:endParaRPr lang="nb-NO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b-NO" dirty="0" smtClean="0"/>
              <a:t>Partnere</a:t>
            </a:r>
            <a:endParaRPr lang="nb-NO" dirty="0"/>
          </a:p>
          <a:p>
            <a:endParaRPr lang="nb-NO" dirty="0" smtClean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02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55171" y="1724610"/>
            <a:ext cx="10972800" cy="4161452"/>
          </a:xfrm>
        </p:spPr>
        <p:txBody>
          <a:bodyPr/>
          <a:lstStyle/>
          <a:p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Plattformuavhengig</a:t>
            </a: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b-NO" dirty="0">
                <a:solidFill>
                  <a:schemeClr val="accent1">
                    <a:lumMod val="25000"/>
                  </a:schemeClr>
                </a:solidFill>
              </a:rPr>
              <a:t>Universell </a:t>
            </a:r>
            <a:r>
              <a:rPr lang="nb-NO" dirty="0" smtClean="0">
                <a:solidFill>
                  <a:schemeClr val="accent1">
                    <a:lumMod val="25000"/>
                  </a:schemeClr>
                </a:solidFill>
              </a:rPr>
              <a:t>utforming</a:t>
            </a:r>
            <a:endParaRPr lang="nb-NO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Krav 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til personvern bygges inn i løsningene.</a:t>
            </a:r>
          </a:p>
          <a:p>
            <a:pPr lvl="1"/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Ref. </a:t>
            </a:r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</a:rPr>
              <a:t>GDPR</a:t>
            </a:r>
          </a:p>
          <a:p>
            <a:r>
              <a:rPr lang="nb-NO" dirty="0">
                <a:solidFill>
                  <a:schemeClr val="accent1">
                    <a:lumMod val="25000"/>
                  </a:schemeClr>
                </a:solidFill>
              </a:rPr>
              <a:t>Sikker pålogging</a:t>
            </a:r>
          </a:p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Gjenbruk av lokale systemer og arkitektur, sammen med nasjonale løsninger </a:t>
            </a:r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må prefereres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125" y="591200"/>
            <a:ext cx="1473459" cy="982306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892629" y="206829"/>
            <a:ext cx="653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solidFill>
                  <a:schemeClr val="accent5">
                    <a:lumMod val="50000"/>
                  </a:schemeClr>
                </a:solidFill>
              </a:rPr>
              <a:t>Krav</a:t>
            </a:r>
          </a:p>
        </p:txBody>
      </p:sp>
    </p:spTree>
    <p:extLst>
      <p:ext uri="{BB962C8B-B14F-4D97-AF65-F5344CB8AC3E}">
        <p14:creationId xmlns:p14="http://schemas.microsoft.com/office/powerpoint/2010/main" val="33658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>
                <a:solidFill>
                  <a:schemeClr val="accent5">
                    <a:lumMod val="50000"/>
                  </a:schemeClr>
                </a:solidFill>
              </a:rPr>
              <a:t>Dialog</a:t>
            </a:r>
            <a:br>
              <a:rPr lang="nb-NO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nb-NO" dirty="0" smtClean="0">
                <a:solidFill>
                  <a:schemeClr val="accent5">
                    <a:lumMod val="50000"/>
                  </a:schemeClr>
                </a:solidFill>
              </a:rPr>
              <a:t>Innspill – spørsmål - diskusjon</a:t>
            </a:r>
            <a:endParaRPr lang="nb-NO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31" y="5261719"/>
            <a:ext cx="785398" cy="119773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269" y="2318983"/>
            <a:ext cx="2068118" cy="2801221"/>
          </a:xfrm>
          <a:prstGeom prst="rect">
            <a:avLst/>
          </a:prstGeom>
        </p:spPr>
      </p:pic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475003" y="2055349"/>
            <a:ext cx="7961425" cy="2699938"/>
          </a:xfrm>
        </p:spPr>
        <p:txBody>
          <a:bodyPr/>
          <a:lstStyle/>
          <a:p>
            <a:r>
              <a:rPr lang="nb-NO" sz="2800" dirty="0" smtClean="0"/>
              <a:t>Hva har vi i kommunen ikke tenkt på?</a:t>
            </a:r>
          </a:p>
          <a:p>
            <a:pPr lvl="1"/>
            <a:r>
              <a:rPr lang="nb-NO" sz="2400" dirty="0" smtClean="0"/>
              <a:t>Alternativer</a:t>
            </a:r>
          </a:p>
          <a:p>
            <a:pPr lvl="1"/>
            <a:r>
              <a:rPr lang="nb-NO" sz="2400" dirty="0" smtClean="0"/>
              <a:t>Muligheter </a:t>
            </a:r>
          </a:p>
          <a:p>
            <a:pPr lvl="1"/>
            <a:r>
              <a:rPr lang="nb-NO" sz="2400" dirty="0"/>
              <a:t>L</a:t>
            </a:r>
            <a:r>
              <a:rPr lang="nb-NO" sz="2400" dirty="0" smtClean="0"/>
              <a:t>øsninger</a:t>
            </a:r>
          </a:p>
          <a:p>
            <a:pPr lvl="1"/>
            <a:r>
              <a:rPr lang="nb-NO" sz="2400" dirty="0"/>
              <a:t>K</a:t>
            </a:r>
            <a:r>
              <a:rPr lang="nb-NO" sz="2400" dirty="0" smtClean="0"/>
              <a:t>ostnadsbilde</a:t>
            </a:r>
          </a:p>
          <a:p>
            <a:pPr lvl="1"/>
            <a:r>
              <a:rPr lang="nb-NO" sz="2400" dirty="0" smtClean="0"/>
              <a:t>Form på utlysning og anskaffelse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8644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08943"/>
          </a:xfrm>
        </p:spPr>
        <p:txBody>
          <a:bodyPr/>
          <a:lstStyle/>
          <a:p>
            <a:r>
              <a:rPr lang="nb-NO" sz="3200" dirty="0" smtClean="0">
                <a:solidFill>
                  <a:schemeClr val="accent3">
                    <a:lumMod val="50000"/>
                  </a:schemeClr>
                </a:solidFill>
              </a:rPr>
              <a:t>Prosessen videre</a:t>
            </a:r>
            <a:endParaRPr lang="nb-NO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023152"/>
            <a:ext cx="10972800" cy="4525963"/>
          </a:xfrm>
        </p:spPr>
        <p:txBody>
          <a:bodyPr/>
          <a:lstStyle/>
          <a:p>
            <a:r>
              <a:rPr lang="nb-NO" sz="2400" dirty="0" smtClean="0"/>
              <a:t>Del </a:t>
            </a:r>
            <a:r>
              <a:rPr lang="nb-NO" sz="2400" dirty="0"/>
              <a:t>1 </a:t>
            </a:r>
            <a:r>
              <a:rPr lang="nb-NO" sz="2400" dirty="0" smtClean="0"/>
              <a:t>- </a:t>
            </a:r>
            <a:r>
              <a:rPr lang="nb-NO" sz="2800" dirty="0" smtClean="0">
                <a:solidFill>
                  <a:schemeClr val="accent1">
                    <a:lumMod val="50000"/>
                  </a:schemeClr>
                </a:solidFill>
              </a:rPr>
              <a:t>Gjennomføring </a:t>
            </a:r>
            <a:r>
              <a:rPr lang="nb-NO" sz="2800" dirty="0">
                <a:solidFill>
                  <a:schemeClr val="accent1">
                    <a:lumMod val="50000"/>
                  </a:schemeClr>
                </a:solidFill>
              </a:rPr>
              <a:t>av dialogkonferansen</a:t>
            </a:r>
            <a:r>
              <a:rPr lang="nb-NO" sz="2800" dirty="0"/>
              <a:t>. </a:t>
            </a:r>
            <a:endParaRPr lang="nb-NO" sz="2800" dirty="0" smtClean="0"/>
          </a:p>
          <a:p>
            <a:pPr lvl="2"/>
            <a:r>
              <a:rPr lang="nb-NO" dirty="0" smtClean="0"/>
              <a:t>Skriftlige tilbakemeldinger i løpet av oktober. </a:t>
            </a:r>
          </a:p>
          <a:p>
            <a:r>
              <a:rPr lang="nb-NO" sz="2400" dirty="0"/>
              <a:t>Del 2 </a:t>
            </a:r>
            <a:r>
              <a:rPr lang="nb-NO" sz="2400" b="1" dirty="0" smtClean="0"/>
              <a:t>- </a:t>
            </a:r>
            <a:r>
              <a:rPr lang="nb-NO" sz="2800" dirty="0">
                <a:solidFill>
                  <a:schemeClr val="accent1">
                    <a:lumMod val="50000"/>
                  </a:schemeClr>
                </a:solidFill>
              </a:rPr>
              <a:t>En-til-en dialogmøter.</a:t>
            </a:r>
          </a:p>
          <a:p>
            <a:pPr lvl="2"/>
            <a:r>
              <a:rPr lang="nb-NO" dirty="0" smtClean="0"/>
              <a:t>leverandøren kan beskrive </a:t>
            </a:r>
            <a:r>
              <a:rPr lang="nb-NO" dirty="0"/>
              <a:t>og anbefale løsninger for utvikling av aktuelle tjenester. </a:t>
            </a:r>
            <a:endParaRPr lang="nb-NO" dirty="0" smtClean="0"/>
          </a:p>
          <a:p>
            <a:pPr lvl="2"/>
            <a:r>
              <a:rPr lang="nb-NO" dirty="0" smtClean="0"/>
              <a:t>Gjennomføres i løpet av november.</a:t>
            </a:r>
          </a:p>
          <a:p>
            <a:pPr lvl="2"/>
            <a:r>
              <a:rPr lang="nb-NO" dirty="0" smtClean="0"/>
              <a:t>Påmelding sammen med tilbakemeldingen etter dialogkonferansen.</a:t>
            </a:r>
          </a:p>
          <a:p>
            <a:r>
              <a:rPr lang="nb-NO" sz="2400" dirty="0"/>
              <a:t>Del 3 </a:t>
            </a:r>
            <a:r>
              <a:rPr lang="nb-NO" sz="2400" b="1" dirty="0" smtClean="0"/>
              <a:t>- </a:t>
            </a:r>
            <a:r>
              <a:rPr lang="nb-NO" sz="2800" dirty="0">
                <a:solidFill>
                  <a:schemeClr val="accent1">
                    <a:lumMod val="50000"/>
                  </a:schemeClr>
                </a:solidFill>
              </a:rPr>
              <a:t>Veiledende kunngjøring.</a:t>
            </a:r>
          </a:p>
          <a:p>
            <a:pPr lvl="2"/>
            <a:r>
              <a:rPr lang="nb-NO" dirty="0" smtClean="0"/>
              <a:t>Det foreløpige </a:t>
            </a:r>
            <a:r>
              <a:rPr lang="nb-NO" dirty="0"/>
              <a:t>utkast til behovsspesifikasjon sendes ut på </a:t>
            </a:r>
            <a:r>
              <a:rPr lang="nb-NO" dirty="0" smtClean="0"/>
              <a:t>høring.</a:t>
            </a:r>
          </a:p>
          <a:p>
            <a:r>
              <a:rPr lang="nb-NO" sz="2400" dirty="0"/>
              <a:t>Del 4 - </a:t>
            </a:r>
            <a:r>
              <a:rPr lang="nb-NO" sz="2800" dirty="0">
                <a:solidFill>
                  <a:schemeClr val="accent1">
                    <a:lumMod val="50000"/>
                  </a:schemeClr>
                </a:solidFill>
              </a:rPr>
              <a:t>Skriftlige tilbakemeldinger fra leverandørene.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280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6266" y="1094704"/>
            <a:ext cx="10972800" cy="2279561"/>
          </a:xfrm>
        </p:spPr>
        <p:txBody>
          <a:bodyPr/>
          <a:lstStyle/>
          <a:p>
            <a:pPr marL="0" indent="0" algn="ctr">
              <a:buNone/>
            </a:pPr>
            <a:r>
              <a:rPr lang="nb-NO" sz="44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Tusen </a:t>
            </a:r>
            <a:r>
              <a:rPr lang="nb-NO" sz="4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takk </a:t>
            </a:r>
            <a:r>
              <a:rPr lang="nb-NO" sz="44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for deltakelse i dag</a:t>
            </a:r>
            <a:r>
              <a:rPr lang="nb-NO" sz="4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!</a:t>
            </a:r>
          </a:p>
          <a:p>
            <a:pPr marL="0" indent="0" algn="ctr">
              <a:buNone/>
            </a:pPr>
            <a:endParaRPr lang="nb-NO" sz="4400" dirty="0" smtClean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nb-NO" sz="4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Vi ser frem til videre samarbeid..</a:t>
            </a:r>
          </a:p>
          <a:p>
            <a:pPr marL="0" indent="0" algn="ctr">
              <a:buNone/>
            </a:pPr>
            <a:endParaRPr lang="nb-NO" sz="4400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33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96539" y="0"/>
            <a:ext cx="8162163" cy="6196519"/>
          </a:xfrm>
        </p:spPr>
        <p:txBody>
          <a:bodyPr/>
          <a:lstStyle/>
          <a:p>
            <a:r>
              <a:rPr lang="nb-NO" sz="2400" dirty="0"/>
              <a:t>12:45 – 13:00 </a:t>
            </a:r>
            <a:endParaRPr lang="nb-NO" sz="2400" dirty="0" smtClean="0"/>
          </a:p>
          <a:p>
            <a:pPr lvl="1"/>
            <a:r>
              <a:rPr lang="nb-NO" sz="2000" dirty="0" smtClean="0"/>
              <a:t>Behov </a:t>
            </a:r>
            <a:r>
              <a:rPr lang="nb-NO" sz="2000" dirty="0"/>
              <a:t>ved </a:t>
            </a:r>
            <a:r>
              <a:rPr lang="nb-NO" sz="2000" dirty="0" smtClean="0"/>
              <a:t>løsningene</a:t>
            </a:r>
          </a:p>
          <a:p>
            <a:pPr lvl="2"/>
            <a:r>
              <a:rPr lang="nb-NO" sz="1600" dirty="0" smtClean="0"/>
              <a:t>Rammeverk </a:t>
            </a:r>
            <a:r>
              <a:rPr lang="nb-NO" sz="1600" dirty="0"/>
              <a:t>for «Min </a:t>
            </a:r>
            <a:r>
              <a:rPr lang="nb-NO" sz="1600" dirty="0" smtClean="0"/>
              <a:t>kommune»</a:t>
            </a:r>
          </a:p>
          <a:p>
            <a:pPr lvl="2"/>
            <a:r>
              <a:rPr lang="nb-NO" sz="1600" dirty="0" smtClean="0"/>
              <a:t>Plattformuavhengig</a:t>
            </a:r>
          </a:p>
          <a:p>
            <a:pPr lvl="2"/>
            <a:r>
              <a:rPr lang="nb-NO" sz="1600" dirty="0" smtClean="0"/>
              <a:t>Universell utformet</a:t>
            </a:r>
          </a:p>
          <a:p>
            <a:pPr lvl="2"/>
            <a:r>
              <a:rPr lang="nb-NO" sz="1600" dirty="0" smtClean="0"/>
              <a:t>Sikker pålogging</a:t>
            </a:r>
          </a:p>
          <a:p>
            <a:pPr lvl="2"/>
            <a:r>
              <a:rPr lang="nb-NO" sz="1600" dirty="0"/>
              <a:t>Krav til personvern skal ivaretas i nye </a:t>
            </a:r>
            <a:r>
              <a:rPr lang="nb-NO" sz="1600" dirty="0" smtClean="0"/>
              <a:t>løsninger – Ref. GDPR</a:t>
            </a:r>
          </a:p>
          <a:p>
            <a:pPr lvl="2"/>
            <a:r>
              <a:rPr lang="nb-NO" sz="1600" dirty="0" smtClean="0"/>
              <a:t>Gjenbruk </a:t>
            </a:r>
            <a:r>
              <a:rPr lang="nb-NO" sz="1600" dirty="0"/>
              <a:t>av lokale systemer og </a:t>
            </a:r>
            <a:r>
              <a:rPr lang="nb-NO" sz="1600" dirty="0" smtClean="0"/>
              <a:t>arkitektur, </a:t>
            </a:r>
            <a:br>
              <a:rPr lang="nb-NO" sz="1600" dirty="0" smtClean="0"/>
            </a:br>
            <a:r>
              <a:rPr lang="nb-NO" sz="1600" dirty="0" smtClean="0"/>
              <a:t>sammen </a:t>
            </a:r>
            <a:r>
              <a:rPr lang="nb-NO" sz="1600" dirty="0"/>
              <a:t>med nasjonale løsninger </a:t>
            </a:r>
            <a:r>
              <a:rPr lang="nb-NO" sz="1600" dirty="0" smtClean="0"/>
              <a:t>prefereres.</a:t>
            </a:r>
            <a:endParaRPr lang="nb-NO" sz="1600" dirty="0"/>
          </a:p>
          <a:p>
            <a:r>
              <a:rPr lang="nb-NO" sz="2400" dirty="0"/>
              <a:t>13:00 – 14:00 </a:t>
            </a:r>
            <a:endParaRPr lang="nb-NO" sz="2400" dirty="0" smtClean="0"/>
          </a:p>
          <a:p>
            <a:pPr lvl="1"/>
            <a:r>
              <a:rPr lang="nb-NO" sz="2000" dirty="0" smtClean="0"/>
              <a:t>Innspill</a:t>
            </a:r>
            <a:r>
              <a:rPr lang="nb-NO" sz="2000" dirty="0"/>
              <a:t>, spørsmål og </a:t>
            </a:r>
            <a:r>
              <a:rPr lang="nb-NO" sz="2000" dirty="0" smtClean="0"/>
              <a:t>diskusjoner</a:t>
            </a:r>
          </a:p>
          <a:p>
            <a:pPr lvl="2"/>
            <a:r>
              <a:rPr lang="nb-NO" sz="1600" dirty="0"/>
              <a:t>Andre tjenester som anbefales å ta med i startfase?</a:t>
            </a:r>
          </a:p>
          <a:p>
            <a:pPr lvl="2"/>
            <a:r>
              <a:rPr lang="nb-NO" sz="1600" dirty="0" smtClean="0"/>
              <a:t>Hvordan </a:t>
            </a:r>
            <a:r>
              <a:rPr lang="nb-NO" sz="1600" dirty="0"/>
              <a:t>kan behovet </a:t>
            </a:r>
            <a:r>
              <a:rPr lang="nb-NO" sz="1600" dirty="0" smtClean="0"/>
              <a:t>dekkes</a:t>
            </a:r>
          </a:p>
          <a:p>
            <a:pPr lvl="2"/>
            <a:r>
              <a:rPr lang="nb-NO" sz="1600" dirty="0" smtClean="0"/>
              <a:t>Innspill </a:t>
            </a:r>
            <a:r>
              <a:rPr lang="nb-NO" sz="1600" dirty="0"/>
              <a:t>til </a:t>
            </a:r>
            <a:r>
              <a:rPr lang="nb-NO" sz="1600" dirty="0" smtClean="0"/>
              <a:t>anbudsforespørsel</a:t>
            </a:r>
          </a:p>
          <a:p>
            <a:pPr lvl="2"/>
            <a:r>
              <a:rPr lang="nb-NO" sz="1600" dirty="0" smtClean="0"/>
              <a:t>Svar </a:t>
            </a:r>
            <a:r>
              <a:rPr lang="nb-NO" sz="1600" dirty="0"/>
              <a:t>til innsendte spørsmål </a:t>
            </a:r>
          </a:p>
          <a:p>
            <a:r>
              <a:rPr lang="nb-NO" sz="2400" dirty="0"/>
              <a:t>14:00- </a:t>
            </a:r>
            <a:r>
              <a:rPr lang="nb-NO" sz="2400" dirty="0" smtClean="0"/>
              <a:t>14:15</a:t>
            </a:r>
          </a:p>
          <a:p>
            <a:pPr lvl="1"/>
            <a:r>
              <a:rPr lang="nb-NO" sz="2000" dirty="0" smtClean="0"/>
              <a:t>Plan </a:t>
            </a:r>
            <a:r>
              <a:rPr lang="nb-NO" sz="2000" dirty="0"/>
              <a:t>for videre </a:t>
            </a:r>
            <a:r>
              <a:rPr lang="nb-NO" sz="2000" dirty="0" smtClean="0"/>
              <a:t>anskaffelse</a:t>
            </a:r>
          </a:p>
          <a:p>
            <a:pPr lvl="2"/>
            <a:r>
              <a:rPr lang="nb-NO" sz="1600" dirty="0" smtClean="0"/>
              <a:t>En </a:t>
            </a:r>
            <a:r>
              <a:rPr lang="nb-NO" sz="1600" dirty="0"/>
              <a:t>–til-en </a:t>
            </a:r>
            <a:r>
              <a:rPr lang="nb-NO" sz="1600" dirty="0" smtClean="0"/>
              <a:t>møter</a:t>
            </a:r>
          </a:p>
          <a:p>
            <a:pPr lvl="3"/>
            <a:r>
              <a:rPr lang="nb-NO" sz="1200" dirty="0" smtClean="0"/>
              <a:t>Løsninger </a:t>
            </a:r>
            <a:r>
              <a:rPr lang="nb-NO" sz="1200" dirty="0"/>
              <a:t>og </a:t>
            </a:r>
            <a:r>
              <a:rPr lang="nb-NO" sz="1200" dirty="0" smtClean="0"/>
              <a:t>kostnadsbilde.</a:t>
            </a:r>
          </a:p>
          <a:p>
            <a:pPr lvl="2"/>
            <a:r>
              <a:rPr lang="nb-NO" sz="1600" dirty="0" smtClean="0"/>
              <a:t>Ferdigstille </a:t>
            </a:r>
            <a:r>
              <a:rPr lang="nb-NO" sz="1600" dirty="0"/>
              <a:t>konkurransegrunnlag og </a:t>
            </a:r>
            <a:r>
              <a:rPr lang="nb-NO" sz="1600" dirty="0" smtClean="0"/>
              <a:t>behovsspesifikasjon</a:t>
            </a:r>
          </a:p>
          <a:p>
            <a:pPr lvl="2"/>
            <a:r>
              <a:rPr lang="nb-NO" sz="1600" dirty="0" smtClean="0"/>
              <a:t>Utlysning </a:t>
            </a:r>
            <a:r>
              <a:rPr lang="nb-NO" sz="1600" dirty="0"/>
              <a:t>over </a:t>
            </a:r>
            <a:r>
              <a:rPr lang="nb-NO" sz="1600" dirty="0" err="1" smtClean="0"/>
              <a:t>Doffin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97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Hensikten med dagen</a:t>
            </a: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Komme i dialog med aktuelle partnere for digitaliseringsarbeidet ved Skien kommune.</a:t>
            </a:r>
          </a:p>
          <a:p>
            <a:pPr lvl="2"/>
            <a:r>
              <a:rPr lang="nb-NO" dirty="0" smtClean="0"/>
              <a:t>Automatisere tjenester og arbeidsprosesser.</a:t>
            </a:r>
          </a:p>
          <a:p>
            <a:pPr lvl="2"/>
            <a:r>
              <a:rPr lang="nb-NO" dirty="0" smtClean="0"/>
              <a:t>Rammeverk for videre tjenesteleveranser.</a:t>
            </a:r>
          </a:p>
          <a:p>
            <a:pPr lvl="3"/>
            <a:r>
              <a:rPr lang="nb-NO" dirty="0" smtClean="0"/>
              <a:t>Teknisk tjenesteplattform.</a:t>
            </a:r>
          </a:p>
          <a:p>
            <a:pPr lvl="3"/>
            <a:r>
              <a:rPr lang="nb-NO" dirty="0" smtClean="0"/>
              <a:t>«Min kommune» - Portal for tjenestene?</a:t>
            </a:r>
            <a:r>
              <a:rPr lang="nb-NO" dirty="0"/>
              <a:t> </a:t>
            </a:r>
            <a:endParaRPr lang="nb-NO" dirty="0" smtClean="0"/>
          </a:p>
          <a:p>
            <a:pPr lvl="2"/>
            <a:r>
              <a:rPr lang="nb-NO" dirty="0" smtClean="0"/>
              <a:t>Presentere </a:t>
            </a:r>
            <a:r>
              <a:rPr lang="nb-NO" dirty="0"/>
              <a:t>kommunens «drømmeprosesser» for et utvalg tjenester</a:t>
            </a:r>
            <a:r>
              <a:rPr lang="nb-NO" dirty="0" smtClean="0"/>
              <a:t>.</a:t>
            </a:r>
          </a:p>
          <a:p>
            <a:r>
              <a:rPr lang="nb-NO" dirty="0" smtClean="0"/>
              <a:t>Bygge grunnlag for behovsspesifikasjon for endelig anskaffelse.</a:t>
            </a:r>
            <a:endParaRPr lang="nb-NO" dirty="0"/>
          </a:p>
          <a:p>
            <a:pPr lvl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5791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833" y="0"/>
            <a:ext cx="3617567" cy="546769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985052" y="1042041"/>
            <a:ext cx="10972800" cy="727311"/>
          </a:xfrm>
        </p:spPr>
        <p:txBody>
          <a:bodyPr/>
          <a:lstStyle/>
          <a:p>
            <a:pPr algn="ctr"/>
            <a:r>
              <a:rPr lang="nb-NO" dirty="0" smtClean="0">
                <a:solidFill>
                  <a:schemeClr val="accent5">
                    <a:lumMod val="50000"/>
                  </a:schemeClr>
                </a:solidFill>
              </a:rPr>
              <a:t>Om Skien kommune</a:t>
            </a:r>
            <a:endParaRPr lang="nb-NO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9681" y="3682042"/>
            <a:ext cx="10972800" cy="2684033"/>
          </a:xfrm>
        </p:spPr>
        <p:txBody>
          <a:bodyPr/>
          <a:lstStyle/>
          <a:p>
            <a:r>
              <a:rPr lang="nb-NO" dirty="0"/>
              <a:t>54.250 </a:t>
            </a:r>
            <a:r>
              <a:rPr lang="nb-NO" dirty="0" smtClean="0"/>
              <a:t>innbyggere</a:t>
            </a:r>
          </a:p>
          <a:p>
            <a:r>
              <a:rPr lang="nb-NO" dirty="0"/>
              <a:t>Telemark fylkes største </a:t>
            </a:r>
            <a:r>
              <a:rPr lang="nb-NO" dirty="0" smtClean="0"/>
              <a:t>arbeidsplass</a:t>
            </a:r>
          </a:p>
          <a:p>
            <a:r>
              <a:rPr lang="nb-NO" dirty="0"/>
              <a:t>I 2016 </a:t>
            </a:r>
            <a:r>
              <a:rPr lang="nb-NO" dirty="0" smtClean="0"/>
              <a:t>- 3200 </a:t>
            </a:r>
            <a:r>
              <a:rPr lang="nb-NO" dirty="0"/>
              <a:t>årsverk fordelt på 114 </a:t>
            </a:r>
            <a:r>
              <a:rPr lang="nb-NO" dirty="0" smtClean="0"/>
              <a:t>enheter</a:t>
            </a:r>
          </a:p>
          <a:p>
            <a:r>
              <a:rPr lang="nb-NO" dirty="0"/>
              <a:t>Brutto driftsutgifter var i 2016 på 3,7 milliarder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81" y="278337"/>
            <a:ext cx="899742" cy="140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866" y="11915"/>
            <a:ext cx="5023412" cy="683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50587" y="1470305"/>
            <a:ext cx="10363200" cy="641957"/>
          </a:xfrm>
        </p:spPr>
        <p:txBody>
          <a:bodyPr/>
          <a:lstStyle/>
          <a:p>
            <a:r>
              <a:rPr lang="nb-NO" sz="2800" b="1" dirty="0">
                <a:solidFill>
                  <a:schemeClr val="accent5">
                    <a:lumMod val="50000"/>
                  </a:schemeClr>
                </a:solidFill>
              </a:rPr>
              <a:t>Overordnet ambisjon for digitaliseringsarbeidet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50587" y="2777247"/>
            <a:ext cx="9484468" cy="3331723"/>
          </a:xfrm>
        </p:spPr>
        <p:txBody>
          <a:bodyPr/>
          <a:lstStyle/>
          <a:p>
            <a:pPr algn="l"/>
            <a:r>
              <a:rPr lang="nb-NO" sz="2400" b="1" dirty="0"/>
              <a:t>Skien kommune </a:t>
            </a:r>
            <a:r>
              <a:rPr lang="nb-NO" sz="2400" b="1" dirty="0" smtClean="0"/>
              <a:t>skal: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chemeClr val="accent5">
                    <a:lumMod val="50000"/>
                  </a:schemeClr>
                </a:solidFill>
              </a:rPr>
              <a:t>benytte </a:t>
            </a:r>
            <a:r>
              <a:rPr lang="nb-NO" sz="2400" dirty="0">
                <a:solidFill>
                  <a:schemeClr val="accent5">
                    <a:lumMod val="50000"/>
                  </a:schemeClr>
                </a:solidFill>
              </a:rPr>
              <a:t>digitalisering til å forbedre, utvikle og tilby nye </a:t>
            </a:r>
            <a:r>
              <a:rPr lang="nb-NO" sz="2400" dirty="0" smtClean="0">
                <a:solidFill>
                  <a:schemeClr val="accent5">
                    <a:lumMod val="50000"/>
                  </a:schemeClr>
                </a:solidFill>
              </a:rPr>
              <a:t>tjenester </a:t>
            </a:r>
            <a:r>
              <a:rPr lang="nb-NO" sz="2400" dirty="0">
                <a:solidFill>
                  <a:schemeClr val="accent5">
                    <a:lumMod val="50000"/>
                  </a:schemeClr>
                </a:solidFill>
              </a:rPr>
              <a:t>til innbyggere, organisasjoner og næringsliv.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 smtClean="0"/>
              <a:t>søke </a:t>
            </a:r>
            <a:r>
              <a:rPr lang="nb-NO" sz="2400" dirty="0"/>
              <a:t>å utnytte nasjonalt </a:t>
            </a:r>
            <a:r>
              <a:rPr lang="nb-NO" sz="2400" dirty="0" smtClean="0"/>
              <a:t>tilgjengelige </a:t>
            </a:r>
            <a:r>
              <a:rPr lang="nb-NO" sz="2400" dirty="0"/>
              <a:t>komponenter og samarbeide både regionalt og lokalt.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chemeClr val="accent5">
                    <a:lumMod val="50000"/>
                  </a:schemeClr>
                </a:solidFill>
              </a:rPr>
              <a:t>gjenbruke </a:t>
            </a:r>
            <a:r>
              <a:rPr lang="nb-NO" sz="2400" dirty="0">
                <a:solidFill>
                  <a:schemeClr val="accent5">
                    <a:lumMod val="50000"/>
                  </a:schemeClr>
                </a:solidFill>
              </a:rPr>
              <a:t>allerede anskaffede løsninger og teknologi, for å </a:t>
            </a:r>
            <a:r>
              <a:rPr lang="nb-NO" sz="2400" dirty="0" smtClean="0">
                <a:solidFill>
                  <a:schemeClr val="accent5">
                    <a:lumMod val="50000"/>
                  </a:schemeClr>
                </a:solidFill>
              </a:rPr>
              <a:t>ivareta </a:t>
            </a:r>
            <a:r>
              <a:rPr lang="nb-NO" sz="2400" dirty="0">
                <a:solidFill>
                  <a:schemeClr val="accent5">
                    <a:lumMod val="50000"/>
                  </a:schemeClr>
                </a:solidFill>
              </a:rPr>
              <a:t>god økonomi og skaffe oss bred kompetanse og erfaring. </a:t>
            </a:r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190671" y="282101"/>
            <a:ext cx="4727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Mål </a:t>
            </a:r>
            <a:r>
              <a:rPr lang="nb-NO" sz="3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for arbeidet</a:t>
            </a:r>
            <a:endParaRPr lang="nb-NO" sz="3200" b="1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058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5">
                    <a:lumMod val="50000"/>
                  </a:schemeClr>
                </a:solidFill>
              </a:rPr>
              <a:t>Prosess for anskaffelse</a:t>
            </a:r>
            <a:endParaRPr lang="nb-NO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Pil høyre 3"/>
          <p:cNvSpPr/>
          <p:nvPr/>
        </p:nvSpPr>
        <p:spPr>
          <a:xfrm>
            <a:off x="609600" y="1736203"/>
            <a:ext cx="11069256" cy="3750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Bindepunkt 4"/>
          <p:cNvSpPr/>
          <p:nvPr/>
        </p:nvSpPr>
        <p:spPr>
          <a:xfrm>
            <a:off x="609599" y="2870521"/>
            <a:ext cx="1763211" cy="148156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schemeClr val="tx1"/>
                </a:solidFill>
              </a:rPr>
              <a:t>Behov</a:t>
            </a:r>
            <a:endParaRPr lang="nb-NO" b="1" dirty="0">
              <a:solidFill>
                <a:schemeClr val="tx1"/>
              </a:solidFill>
            </a:endParaRPr>
          </a:p>
        </p:txBody>
      </p:sp>
      <p:sp>
        <p:nvSpPr>
          <p:cNvPr id="6" name="Bindepunkt 5"/>
          <p:cNvSpPr/>
          <p:nvPr/>
        </p:nvSpPr>
        <p:spPr>
          <a:xfrm>
            <a:off x="2657836" y="2870521"/>
            <a:ext cx="1761281" cy="148156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schemeClr val="tx1"/>
                </a:solidFill>
              </a:rPr>
              <a:t>Markeds-dialog</a:t>
            </a:r>
            <a:endParaRPr lang="nb-NO" b="1" dirty="0">
              <a:solidFill>
                <a:schemeClr val="tx1"/>
              </a:solidFill>
            </a:endParaRPr>
          </a:p>
        </p:txBody>
      </p:sp>
      <p:sp>
        <p:nvSpPr>
          <p:cNvPr id="7" name="Bindepunkt 6"/>
          <p:cNvSpPr/>
          <p:nvPr/>
        </p:nvSpPr>
        <p:spPr>
          <a:xfrm>
            <a:off x="4759124" y="2870521"/>
            <a:ext cx="2351590" cy="1481560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schemeClr val="tx1"/>
                </a:solidFill>
              </a:rPr>
              <a:t>Konkurranse</a:t>
            </a:r>
            <a:endParaRPr lang="nb-NO" b="1" dirty="0">
              <a:solidFill>
                <a:schemeClr val="tx1"/>
              </a:solidFill>
            </a:endParaRPr>
          </a:p>
        </p:txBody>
      </p:sp>
      <p:sp>
        <p:nvSpPr>
          <p:cNvPr id="8" name="Bindepunkt 7"/>
          <p:cNvSpPr/>
          <p:nvPr/>
        </p:nvSpPr>
        <p:spPr>
          <a:xfrm>
            <a:off x="9667273" y="2870521"/>
            <a:ext cx="2351590" cy="148156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schemeClr val="tx1"/>
                </a:solidFill>
              </a:rPr>
              <a:t>Utvikle og tilrettelegge løsninger</a:t>
            </a:r>
            <a:endParaRPr lang="nb-NO" b="1" dirty="0">
              <a:solidFill>
                <a:schemeClr val="tx1"/>
              </a:solidFill>
            </a:endParaRPr>
          </a:p>
        </p:txBody>
      </p:sp>
      <p:sp>
        <p:nvSpPr>
          <p:cNvPr id="9" name="Bindepunkt 8"/>
          <p:cNvSpPr/>
          <p:nvPr/>
        </p:nvSpPr>
        <p:spPr>
          <a:xfrm>
            <a:off x="7507388" y="2870521"/>
            <a:ext cx="1763211" cy="1481560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schemeClr val="tx1"/>
                </a:solidFill>
              </a:rPr>
              <a:t>Avtale / Kjøp</a:t>
            </a:r>
            <a:endParaRPr lang="nb-N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gendefinert utforming">
  <a:themeElements>
    <a:clrScheme name="Egendefinert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gendefinert utform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gendefinert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definert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definert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definert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definert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definert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definert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definert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definert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definert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definert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definert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Egendefinert utforming">
  <a:themeElements>
    <a:clrScheme name="1_Egendefinert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Egendefinert utform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ndefinert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ndefinert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ndefinert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ndefinert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ndefinert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ndefinert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ndefinert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ndefinert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ndefinert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ndefinert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ndefinert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ndefinert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sjektdokument" ma:contentTypeID="0x010100293FDE3FCADA480B9A77BBDAD7DFA28C010023E74094B8DC8945BF7BD4BB9F10A6B6" ma:contentTypeVersion="5" ma:contentTypeDescription="Opprett et nytt dokument." ma:contentTypeScope="" ma:versionID="6c2eed648c96f1b146e0ac19ce560110">
  <xsd:schema xmlns:xsd="http://www.w3.org/2001/XMLSchema" xmlns:xs="http://www.w3.org/2001/XMLSchema" xmlns:p="http://schemas.microsoft.com/office/2006/metadata/properties" xmlns:ns2="5505f6f1-a92d-414b-bb9b-9f4f6333ff97" xmlns:ns3="9bc3242d-21b4-46df-9aba-917221a1d9b4" xmlns:ns4="11f782f3-93e6-4561-a22a-3accb47ed8f7" targetNamespace="http://schemas.microsoft.com/office/2006/metadata/properties" ma:root="true" ma:fieldsID="cb8126b573f0ce68fae341fae2f0c499" ns2:_="" ns3:_="" ns4:_="">
    <xsd:import namespace="5505f6f1-a92d-414b-bb9b-9f4f6333ff97"/>
    <xsd:import namespace="9bc3242d-21b4-46df-9aba-917221a1d9b4"/>
    <xsd:import namespace="11f782f3-93e6-4561-a22a-3accb47ed8f7"/>
    <xsd:element name="properties">
      <xsd:complexType>
        <xsd:sequence>
          <xsd:element name="documentManagement">
            <xsd:complexType>
              <xsd:all>
                <xsd:element ref="ns2:j25543a5815d485da9a5e0773ad762e9" minOccurs="0"/>
                <xsd:element ref="ns2:TaxCatchAll" minOccurs="0"/>
                <xsd:element ref="ns2:TaxCatchAllLabel" minOccurs="0"/>
                <xsd:element ref="ns3:Emne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05f6f1-a92d-414b-bb9b-9f4f6333ff97" elementFormDefault="qualified">
    <xsd:import namespace="http://schemas.microsoft.com/office/2006/documentManagement/types"/>
    <xsd:import namespace="http://schemas.microsoft.com/office/infopath/2007/PartnerControls"/>
    <xsd:element name="j25543a5815d485da9a5e0773ad762e9" ma:index="8" ma:taxonomy="true" ma:internalName="j25543a5815d485da9a5e0773ad762e9" ma:taxonomyFieldName="GtProjectPhase" ma:displayName="Fase" ma:indexed="true" ma:readOnly="false" ma:fieldId="{325543a5-815d-485d-a9a5-e0773ad762e9}" ma:sspId="4c25724c-9be0-4bc4-87b4-e69b242cc45c" ma:termSetId="abcfc9d9-a263-4abb-8234-be973c4625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Global taksonomikolonne" ma:description="" ma:hidden="true" ma:list="{90c98d8a-b717-46e1-ae85-b5b0d13ad964}" ma:internalName="TaxCatchAll" ma:showField="CatchAllData" ma:web="5505f6f1-a92d-414b-bb9b-9f4f6333f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Global taksonomikolonne1" ma:description="" ma:hidden="true" ma:list="{90c98d8a-b717-46e1-ae85-b5b0d13ad964}" ma:internalName="TaxCatchAllLabel" ma:readOnly="true" ma:showField="CatchAllDataLabel" ma:web="5505f6f1-a92d-414b-bb9b-9f4f6333f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3242d-21b4-46df-9aba-917221a1d9b4" elementFormDefault="qualified">
    <xsd:import namespace="http://schemas.microsoft.com/office/2006/documentManagement/types"/>
    <xsd:import namespace="http://schemas.microsoft.com/office/infopath/2007/PartnerControls"/>
    <xsd:element name="Emne" ma:index="12" ma:displayName="Emne" ma:default="Diverse" ma:format="Dropdown" ma:internalName="Emne">
      <xsd:simpleType>
        <xsd:restriction base="dms:Choice">
          <xsd:enumeration value="Arkiv"/>
          <xsd:enumeration value="Datainnsamling"/>
          <xsd:enumeration value="Diverse"/>
          <xsd:enumeration value="Fagstoff"/>
          <xsd:enumeration value="Møtereferat"/>
          <xsd:enumeration value="Plan"/>
          <xsd:enumeration value="Presentasjon"/>
          <xsd:enumeration value="Prosjektdokumentasjon"/>
          <xsd:enumeration value="Prosjektviseren"/>
          <xsd:enumeration value="Rutine"/>
          <xsd:enumeration value="Styringsdokument"/>
          <xsd:enumeration value="Workshopbesvarelse"/>
          <xsd:enumeration value="Økonomi"/>
          <xsd:enumeration value="Politisk behandling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782f3-93e6-4561-a22a-3accb47ed8f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05f6f1-a92d-414b-bb9b-9f4f6333ff97">
      <Value>6</Value>
    </TaxCatchAll>
    <j25543a5815d485da9a5e0773ad762e9 xmlns="5505f6f1-a92d-414b-bb9b-9f4f6333ff97">
      <Terms xmlns="http://schemas.microsoft.com/office/infopath/2007/PartnerControls">
        <TermInfo xmlns="http://schemas.microsoft.com/office/infopath/2007/PartnerControls">
          <TermName xmlns="http://schemas.microsoft.com/office/infopath/2007/PartnerControls">Gjennomføre</TermName>
          <TermId xmlns="http://schemas.microsoft.com/office/infopath/2007/PartnerControls">99d7765a-c786-4792-a1a1-866ef0f982b9</TermId>
        </TermInfo>
      </Terms>
    </j25543a5815d485da9a5e0773ad762e9>
    <Emne xmlns="9bc3242d-21b4-46df-9aba-917221a1d9b4">Diverse</Emne>
  </documentManagement>
</p:properties>
</file>

<file path=customXml/itemProps1.xml><?xml version="1.0" encoding="utf-8"?>
<ds:datastoreItem xmlns:ds="http://schemas.openxmlformats.org/officeDocument/2006/customXml" ds:itemID="{2328CC1B-050E-4D95-8A43-6968444C6FEB}"/>
</file>

<file path=customXml/itemProps2.xml><?xml version="1.0" encoding="utf-8"?>
<ds:datastoreItem xmlns:ds="http://schemas.openxmlformats.org/officeDocument/2006/customXml" ds:itemID="{261F447B-1798-4D9F-8CDA-3FE2EE2D9901}"/>
</file>

<file path=customXml/itemProps3.xml><?xml version="1.0" encoding="utf-8"?>
<ds:datastoreItem xmlns:ds="http://schemas.openxmlformats.org/officeDocument/2006/customXml" ds:itemID="{FE005DE7-60CE-4E0E-80A2-B130A28C3EFF}"/>
</file>

<file path=docProps/app.xml><?xml version="1.0" encoding="utf-8"?>
<Properties xmlns="http://schemas.openxmlformats.org/officeDocument/2006/extended-properties" xmlns:vt="http://schemas.openxmlformats.org/officeDocument/2006/docPropsVTypes">
  <TotalTime>3736</TotalTime>
  <Words>1064</Words>
  <Application>Microsoft Office PowerPoint</Application>
  <PresentationFormat>Widescreen</PresentationFormat>
  <Paragraphs>357</Paragraphs>
  <Slides>39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39</vt:i4>
      </vt:variant>
    </vt:vector>
  </HeadingPairs>
  <TitlesOfParts>
    <vt:vector size="45" baseType="lpstr">
      <vt:lpstr>Arial</vt:lpstr>
      <vt:lpstr>Calibri</vt:lpstr>
      <vt:lpstr>Segoe Print</vt:lpstr>
      <vt:lpstr>Wingdings</vt:lpstr>
      <vt:lpstr>1_Egendefinert utforming</vt:lpstr>
      <vt:lpstr>8_Egendefinert utforming</vt:lpstr>
      <vt:lpstr>Dialogkonferanse 10.10.17 </vt:lpstr>
      <vt:lpstr>Program</vt:lpstr>
      <vt:lpstr>PowerPoint-presentasjon</vt:lpstr>
      <vt:lpstr>PowerPoint-presentasjon</vt:lpstr>
      <vt:lpstr>Hensikten med dagen</vt:lpstr>
      <vt:lpstr>Om Skien kommune</vt:lpstr>
      <vt:lpstr>PowerPoint-presentasjon</vt:lpstr>
      <vt:lpstr>Overordnet ambisjon for digitaliseringsarbeidet </vt:lpstr>
      <vt:lpstr>Prosess for anskaffelse</vt:lpstr>
      <vt:lpstr>Kriterier</vt:lpstr>
      <vt:lpstr>Tjenestekatalogen</vt:lpstr>
      <vt:lpstr>Prosessene</vt:lpstr>
      <vt:lpstr>Leverandørpresentasjon</vt:lpstr>
      <vt:lpstr>Infrastruktur</vt:lpstr>
      <vt:lpstr>Prosessene</vt:lpstr>
      <vt:lpstr>Barnehagesøknad - Nå</vt:lpstr>
      <vt:lpstr>Barnehagesøknad</vt:lpstr>
      <vt:lpstr>Moderasjonsbetaling</vt:lpstr>
      <vt:lpstr>Moderasjonsbetaling</vt:lpstr>
      <vt:lpstr>PowerPoint-presentasjon</vt:lpstr>
      <vt:lpstr>Matbestilling - Nå</vt:lpstr>
      <vt:lpstr>Middagsbestilling - Nå</vt:lpstr>
      <vt:lpstr>Involverte i tjenesteprosessen.</vt:lpstr>
      <vt:lpstr>Mat og middagsbestilling - Nå</vt:lpstr>
      <vt:lpstr>Mat og middagsbestilling - Ønsket</vt:lpstr>
      <vt:lpstr>PowerPoint-presentasjon</vt:lpstr>
      <vt:lpstr>PowerPoint-presentasjon</vt:lpstr>
      <vt:lpstr>Kontingentkassa - Nå</vt:lpstr>
      <vt:lpstr>Tilskuddsportal?</vt:lpstr>
      <vt:lpstr>Kontingentkassa – Ønsket</vt:lpstr>
      <vt:lpstr>PowerPoint-presentasjon</vt:lpstr>
      <vt:lpstr>Rammeverk</vt:lpstr>
      <vt:lpstr>Aktuelle komponenter</vt:lpstr>
      <vt:lpstr>Grafiske grensesnitt </vt:lpstr>
      <vt:lpstr>Hva skal anskaffes?</vt:lpstr>
      <vt:lpstr>PowerPoint-presentasjon</vt:lpstr>
      <vt:lpstr>Dialog Innspill – spørsmål - diskusjon</vt:lpstr>
      <vt:lpstr>Prosessen videre</vt:lpstr>
      <vt:lpstr>PowerPoint-presentasjon</vt:lpstr>
    </vt:vector>
  </TitlesOfParts>
  <Company>Bamble, Siljan og Skien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Kai Espen Wroldsen</dc:creator>
  <cp:lastModifiedBy>Kai Espen Wroldsen</cp:lastModifiedBy>
  <cp:revision>141</cp:revision>
  <dcterms:created xsi:type="dcterms:W3CDTF">2017-05-12T07:14:33Z</dcterms:created>
  <dcterms:modified xsi:type="dcterms:W3CDTF">2017-10-09T18:41:50Z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0x010100293FDE3FCADA480B9A77BBDAD7DFA28C010023E74094B8DC8945BF7BD4BB9F10A6B6</vt:lpwstr>
  </property>
  <property fmtid="{D5CDD505-2E9C-101B-9397-08002B2CF9AE}" pid="3" name="GtProjectPhase">
    <vt:lpwstr>6;#Gjennomføre|99d7765a-c786-4792-a1a1-866ef0f982b9</vt:lpwstr>
  </property>
</Properties>
</file>