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handoutMasterIdLst>
    <p:handoutMasterId r:id="rId13"/>
  </p:handoutMasterIdLst>
  <p:sldIdLst>
    <p:sldId id="259" r:id="rId7"/>
    <p:sldId id="260" r:id="rId8"/>
    <p:sldId id="261" r:id="rId9"/>
    <p:sldId id="263" r:id="rId10"/>
    <p:sldId id="264" r:id="rId11"/>
    <p:sldId id="262" r:id="rId12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C3B"/>
    <a:srgbClr val="50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86464" autoAdjust="0"/>
  </p:normalViewPr>
  <p:slideViewPr>
    <p:cSldViewPr>
      <p:cViewPr varScale="1">
        <p:scale>
          <a:sx n="61" d="100"/>
          <a:sy n="61" d="100"/>
        </p:scale>
        <p:origin x="869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E0DF8-B20E-45E6-9EFC-EC156C9655D1}" type="datetimeFigureOut">
              <a:rPr lang="nb-NO" smtClean="0"/>
              <a:t>17.07.2017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51DFD-2639-4972-A44F-92845BE55A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3550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1676400"/>
            <a:ext cx="12192000" cy="518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60000" y="2019920"/>
            <a:ext cx="10363200" cy="1104280"/>
          </a:xfrm>
        </p:spPr>
        <p:txBody>
          <a:bodyPr anchor="b"/>
          <a:lstStyle>
            <a:lvl1pPr algn="l">
              <a:lnSpc>
                <a:spcPts val="4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60000" y="3161021"/>
            <a:ext cx="10360800" cy="1752600"/>
          </a:xfrm>
        </p:spPr>
        <p:txBody>
          <a:bodyPr/>
          <a:lstStyle>
            <a:lvl1pPr marL="0" indent="0" algn="l">
              <a:lnSpc>
                <a:spcPts val="2200"/>
              </a:lnSpc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7" name="Rectangle 6"/>
          <p:cNvSpPr/>
          <p:nvPr userDrawn="1"/>
        </p:nvSpPr>
        <p:spPr>
          <a:xfrm>
            <a:off x="0" y="1019149"/>
            <a:ext cx="12192000" cy="220188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1239337"/>
            <a:ext cx="12192000" cy="22018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1459322"/>
            <a:ext cx="12192000" cy="22018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Bild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8850" y="-1"/>
            <a:ext cx="1616111" cy="1616111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960000" y="1503362"/>
            <a:ext cx="10363200" cy="782638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960002" y="2363788"/>
            <a:ext cx="10369551" cy="396081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019151"/>
            <a:ext cx="12192000" cy="58388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8850" y="-1"/>
            <a:ext cx="1616111" cy="1616111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0000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00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019151"/>
            <a:ext cx="12192000" cy="58388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960000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tekst 2"/>
          <p:cNvSpPr>
            <a:spLocks noGrp="1"/>
          </p:cNvSpPr>
          <p:nvPr>
            <p:ph type="body" idx="1"/>
          </p:nvPr>
        </p:nvSpPr>
        <p:spPr>
          <a:xfrm>
            <a:off x="9600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8850" y="-1"/>
            <a:ext cx="1616111" cy="1616111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0000" y="1503362"/>
            <a:ext cx="10363200" cy="720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60000" y="2362200"/>
            <a:ext cx="5082117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92853" y="2362200"/>
            <a:ext cx="5084233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1617046"/>
            <a:ext cx="10972800" cy="1143000"/>
          </a:xfrm>
        </p:spPr>
        <p:txBody>
          <a:bodyPr anchor="t"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25146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3154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9" y="2514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9" y="3154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58850" y="-1"/>
            <a:ext cx="1616111" cy="1616111"/>
          </a:xfrm>
          <a:prstGeom prst="rect">
            <a:avLst/>
          </a:prstGeom>
        </p:spPr>
      </p:pic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002" y="2363788"/>
            <a:ext cx="10369551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tekststiler i malen</a:t>
            </a:r>
          </a:p>
          <a:p>
            <a:pPr lvl="1"/>
            <a:r>
              <a:rPr lang="en-US" smtClean="0"/>
              <a:t>Andre nivå</a:t>
            </a:r>
          </a:p>
          <a:p>
            <a:pPr lvl="2"/>
            <a:r>
              <a:rPr lang="en-US" smtClean="0"/>
              <a:t>Tredje nivå</a:t>
            </a:r>
          </a:p>
          <a:p>
            <a:pPr lvl="3"/>
            <a:r>
              <a:rPr lang="en-US" smtClean="0"/>
              <a:t>Fjerde nivå</a:t>
            </a:r>
          </a:p>
          <a:p>
            <a:pPr lvl="4"/>
            <a:r>
              <a:rPr lang="en-US" smtClean="0"/>
              <a:t>Femte nivå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960000" y="1503362"/>
            <a:ext cx="103632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tittelstil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ts val="400"/>
        </a:spcAft>
        <a:buChar char="•"/>
        <a:defRPr sz="2400">
          <a:solidFill>
            <a:schemeClr val="accent4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ts val="400"/>
        </a:spcAft>
        <a:buChar char="–"/>
        <a:defRPr sz="2000">
          <a:solidFill>
            <a:schemeClr val="accent4">
              <a:lumMod val="65000"/>
              <a:lumOff val="3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ts val="400"/>
        </a:spcAft>
        <a:buChar char="•"/>
        <a:defRPr>
          <a:solidFill>
            <a:schemeClr val="accent4">
              <a:lumMod val="65000"/>
              <a:lumOff val="3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ts val="400"/>
        </a:spcAft>
        <a:buChar char="–"/>
        <a:defRPr sz="1600">
          <a:solidFill>
            <a:schemeClr val="accent4">
              <a:lumMod val="65000"/>
              <a:lumOff val="3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ts val="400"/>
        </a:spcAft>
        <a:buChar char="»"/>
        <a:defRPr sz="1600">
          <a:solidFill>
            <a:schemeClr val="accent4">
              <a:lumMod val="65000"/>
              <a:lumOff val="3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Innovative </a:t>
            </a:r>
            <a:r>
              <a:rPr lang="en-GB" dirty="0" err="1" smtClean="0"/>
              <a:t>energiløsninger</a:t>
            </a:r>
            <a:endParaRPr lang="en-GB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Energifabrikker</a:t>
            </a:r>
            <a:r>
              <a:rPr lang="en-GB" dirty="0" smtClean="0"/>
              <a:t> - 2 </a:t>
            </a:r>
            <a:r>
              <a:rPr lang="en-GB" dirty="0" err="1" smtClean="0"/>
              <a:t>piloter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Vestfold </a:t>
            </a:r>
            <a:r>
              <a:rPr lang="en-GB" dirty="0" err="1" smtClean="0"/>
              <a:t>fylkeskommune</a:t>
            </a:r>
            <a:endParaRPr lang="en-GB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3212976"/>
            <a:ext cx="5310076" cy="1956986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Mål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Søke de energismarte løsningene for fremtiden.</a:t>
            </a:r>
          </a:p>
          <a:p>
            <a:pPr lvl="1"/>
            <a:r>
              <a:rPr lang="nb-NO" dirty="0" smtClean="0"/>
              <a:t>Øke egenproduksjonen av energi</a:t>
            </a:r>
          </a:p>
          <a:p>
            <a:pPr lvl="1"/>
            <a:r>
              <a:rPr lang="nb-NO" dirty="0" smtClean="0"/>
              <a:t>Redusere effekttopper</a:t>
            </a:r>
          </a:p>
          <a:p>
            <a:pPr lvl="1"/>
            <a:r>
              <a:rPr lang="nb-NO" dirty="0" smtClean="0"/>
              <a:t>Redusere behovet for nettutbygging</a:t>
            </a:r>
          </a:p>
          <a:p>
            <a:pPr lvl="1"/>
            <a:r>
              <a:rPr lang="nb-NO" dirty="0" smtClean="0"/>
              <a:t>Bidra til innovasjon og utvikling</a:t>
            </a:r>
          </a:p>
          <a:p>
            <a:pPr lvl="1"/>
            <a:r>
              <a:rPr lang="nb-NO" dirty="0" smtClean="0"/>
              <a:t>Gå foran og vise de gode eksemplene – kunnskapsdeling og formidling</a:t>
            </a:r>
          </a:p>
          <a:p>
            <a:pPr lvl="1"/>
            <a:r>
              <a:rPr lang="nb-NO" dirty="0" smtClean="0"/>
              <a:t>Benytte </a:t>
            </a:r>
            <a:r>
              <a:rPr lang="nb-NO" dirty="0" err="1" smtClean="0"/>
              <a:t>løsningne</a:t>
            </a:r>
            <a:r>
              <a:rPr lang="nb-NO" dirty="0" smtClean="0"/>
              <a:t> fremtidsrettet i utdanningsprogrammene</a:t>
            </a:r>
          </a:p>
          <a:p>
            <a:pPr lvl="1"/>
            <a:r>
              <a:rPr lang="nb-NO" dirty="0" smtClean="0"/>
              <a:t>Redusere </a:t>
            </a:r>
            <a:r>
              <a:rPr lang="nb-NO" dirty="0"/>
              <a:t>driftskostnadene til fylkeskommunen (og samfunnet</a:t>
            </a:r>
            <a:r>
              <a:rPr lang="nb-NO" dirty="0" smtClean="0"/>
              <a:t>)</a:t>
            </a:r>
          </a:p>
          <a:p>
            <a:pPr lvl="1"/>
            <a:r>
              <a:rPr lang="nb-NO" dirty="0" smtClean="0"/>
              <a:t>Vi tror potensialet er stort og at det finnes mange gode løsninger!</a:t>
            </a:r>
          </a:p>
          <a:p>
            <a:endParaRPr lang="nb-NO" dirty="0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Behov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For å nå målene tror vi dialog og kunnskapsdeling er veien å gå</a:t>
            </a:r>
          </a:p>
          <a:p>
            <a:r>
              <a:rPr lang="nb-NO" dirty="0" smtClean="0"/>
              <a:t>Utviklingen i markedet skjer svært raskt, løsningene er mange, ulike og sammensatte. Vi tror markedet best kan beskrive hva som er mulig i dag og hvilke løsninger det er smart for oss som en langsiktig eier og drifter å strekke seg mot. For å bli en god bestiller har vi behov for at markedet deler denne kunnskapen med oss</a:t>
            </a:r>
            <a:r>
              <a:rPr lang="nb-NO" dirty="0"/>
              <a:t> </a:t>
            </a:r>
            <a:r>
              <a:rPr lang="nb-NO" dirty="0" smtClean="0"/>
              <a:t>– og at vi utvikler de smarte løsningene sammen!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151361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0002" y="1484784"/>
            <a:ext cx="10363200" cy="782638"/>
          </a:xfrm>
        </p:spPr>
        <p:txBody>
          <a:bodyPr/>
          <a:lstStyle/>
          <a:p>
            <a:r>
              <a:rPr lang="nb-NO" dirty="0" smtClean="0"/>
              <a:t>Forventninger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Vi tror at vi som offentlig aktør kan bidra til at de gode og energismarte løsningene utvikles raskere gjennom dialog, samhandling og kunnskapsdeling – og vi tror markedet vil være med</a:t>
            </a:r>
          </a:p>
          <a:p>
            <a:r>
              <a:rPr lang="nb-NO" dirty="0" smtClean="0"/>
              <a:t>Vi vil gjerne høre hva dere som leverandører tenker, hvilke løsninger dere ser og hva dere kan bidra med for å gjøre våre (og andres) bygg energismarte, energieffektive og kostnadseffektive</a:t>
            </a:r>
          </a:p>
          <a:p>
            <a:r>
              <a:rPr lang="nb-NO" dirty="0" smtClean="0"/>
              <a:t>For å oppnå de gode og helhetlige løsningene tror vi samarbeid mellom leverandører og konsulenter er nødvendig. Vi tror svaret ligger i å kombinere ulike systemer og løsninger.</a:t>
            </a:r>
          </a:p>
          <a:p>
            <a:r>
              <a:rPr lang="nb-NO" dirty="0" smtClean="0"/>
              <a:t>Vi tror løsningene har stor overføringsverdi til andre bygg/ bestillere</a:t>
            </a:r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378950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Tanker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Microgrid?</a:t>
            </a:r>
          </a:p>
          <a:p>
            <a:r>
              <a:rPr lang="nb-NO" dirty="0" smtClean="0"/>
              <a:t>Lagring termisk, elektrisk, gass, geopark?</a:t>
            </a:r>
          </a:p>
          <a:p>
            <a:r>
              <a:rPr lang="nb-NO" dirty="0" smtClean="0"/>
              <a:t>Varmepumper?</a:t>
            </a:r>
          </a:p>
          <a:p>
            <a:r>
              <a:rPr lang="nb-NO" dirty="0" smtClean="0"/>
              <a:t>Microkraft?</a:t>
            </a:r>
          </a:p>
          <a:p>
            <a:r>
              <a:rPr lang="nb-NO" dirty="0" smtClean="0"/>
              <a:t>Solenergi?</a:t>
            </a:r>
            <a:endParaRPr lang="nb-NO" dirty="0"/>
          </a:p>
          <a:p>
            <a:r>
              <a:rPr lang="nb-NO" dirty="0" smtClean="0"/>
              <a:t>Leveranse til nett og fjernvarme/ kjøling?</a:t>
            </a:r>
          </a:p>
          <a:p>
            <a:r>
              <a:rPr lang="nb-NO" dirty="0" smtClean="0"/>
              <a:t>Forflytning fra en energiform til en annen, fra ett sted til </a:t>
            </a:r>
            <a:r>
              <a:rPr lang="nb-NO" smtClean="0"/>
              <a:t>et annet?</a:t>
            </a:r>
            <a:endParaRPr lang="nb-NO" dirty="0" smtClean="0"/>
          </a:p>
          <a:p>
            <a:r>
              <a:rPr lang="nb-NO" dirty="0" smtClean="0"/>
              <a:t>Ligger det gode løsninger i «The internett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things</a:t>
            </a:r>
            <a:r>
              <a:rPr lang="nb-NO" dirty="0" smtClean="0"/>
              <a:t>»?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40076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Fakta i korte trekk – Fylkeshuset og Færder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60002" y="2708548"/>
            <a:ext cx="10369551" cy="3960812"/>
          </a:xfrm>
        </p:spPr>
        <p:txBody>
          <a:bodyPr/>
          <a:lstStyle/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1800" dirty="0" smtClean="0"/>
              <a:t>Fylkeshuset </a:t>
            </a:r>
            <a:r>
              <a:rPr lang="nb-NO" sz="1800" dirty="0"/>
              <a:t>i </a:t>
            </a:r>
            <a:r>
              <a:rPr lang="nb-NO" sz="1800" dirty="0" smtClean="0"/>
              <a:t>Tønsberg</a:t>
            </a:r>
            <a:r>
              <a:rPr lang="nb-NO" sz="1800" dirty="0"/>
              <a:t>	</a:t>
            </a:r>
            <a:r>
              <a:rPr lang="nb-NO" sz="1800" dirty="0" smtClean="0"/>
              <a:t>		          </a:t>
            </a:r>
            <a:r>
              <a:rPr lang="nb-NO" sz="1800" dirty="0"/>
              <a:t>Færder videregående skole </a:t>
            </a:r>
          </a:p>
        </p:txBody>
      </p:sp>
      <p:pic>
        <p:nvPicPr>
          <p:cNvPr id="6" name="Bilde 5" descr="G:\Fylkesadministrasjonen\Avd - administrasjon\Eiendom\Øyvind\Solenergi\Energifabrikker\Bilde 1 Færde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348508"/>
            <a:ext cx="4896544" cy="3225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" r="17395"/>
          <a:stretch/>
        </p:blipFill>
        <p:spPr bwMode="auto">
          <a:xfrm>
            <a:off x="1055440" y="2348508"/>
            <a:ext cx="5040560" cy="32254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425927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fk_enkel">
  <a:themeElements>
    <a:clrScheme name="Egendefiner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4D5"/>
      </a:accent1>
      <a:accent2>
        <a:srgbClr val="BAE3F0"/>
      </a:accent2>
      <a:accent3>
        <a:srgbClr val="BFBFBF"/>
      </a:accent3>
      <a:accent4>
        <a:srgbClr val="000000"/>
      </a:accent4>
      <a:accent5>
        <a:srgbClr val="DAEDEF"/>
      </a:accent5>
      <a:accent6>
        <a:srgbClr val="00B4D5"/>
      </a:accent6>
      <a:hlink>
        <a:srgbClr val="00B3D4"/>
      </a:hlink>
      <a:folHlink>
        <a:srgbClr val="00B4D5"/>
      </a:folHlink>
    </a:clrScheme>
    <a:fontScheme name="vfk_enk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3" id="{55CFE004-3265-A544-853E-11054E5A546E}" vid="{1CC952F4-7ADB-0646-B443-F5EABB0F978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24ec9bbeb5a4304b84d72db6ca32214 xmlns="1035ec43-ecc5-41ed-b823-4b902fff788d">
      <Terms xmlns="http://schemas.microsoft.com/office/infopath/2007/PartnerControls"/>
    </c24ec9bbeb5a4304b84d72db6ca32214>
    <dbc2952b64464eb6befcc240cf63eba2 xmlns="1035ec43-ecc5-41ed-b823-4b902fff788d">
      <Terms xmlns="http://schemas.microsoft.com/office/infopath/2007/PartnerControls"/>
    </dbc2952b64464eb6befcc240cf63eba2>
    <TaxCatchAll xmlns="1035ec43-ecc5-41ed-b823-4b902fff788d"/>
    <Dato xmlns="1035ec43-ecc5-41ed-b823-4b902fff788d" xsi:nil="true"/>
    <ec327912718642c1b75e15d85a02bec5 xmlns="1035ec43-ecc5-41ed-b823-4b902fff788d">
      <Terms xmlns="http://schemas.microsoft.com/office/infopath/2007/PartnerControls"/>
    </ec327912718642c1b75e15d85a02bec5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esentasjon VFK" ma:contentTypeID="0x01010033E21CCF66EC3748B669B61FF5EEE40C00007B0C0D25711B4FBF32198602D64E71" ma:contentTypeVersion="21" ma:contentTypeDescription="PowerPoint-presentasjon med VFK-design" ma:contentTypeScope="" ma:versionID="b1adf44b420aa27a56c1e87a5d3d9523">
  <xsd:schema xmlns:xsd="http://www.w3.org/2001/XMLSchema" xmlns:xs="http://www.w3.org/2001/XMLSchema" xmlns:p="http://schemas.microsoft.com/office/2006/metadata/properties" xmlns:ns2="1035ec43-ecc5-41ed-b823-4b902fff788d" targetNamespace="http://schemas.microsoft.com/office/2006/metadata/properties" ma:root="true" ma:fieldsID="2f943319be4d018a95203ad4b0d8c886" ns2:_="">
    <xsd:import namespace="1035ec43-ecc5-41ed-b823-4b902fff788d"/>
    <xsd:element name="properties">
      <xsd:complexType>
        <xsd:sequence>
          <xsd:element name="documentManagement">
            <xsd:complexType>
              <xsd:all>
                <xsd:element ref="ns2:dbc2952b64464eb6befcc240cf63eba2" minOccurs="0"/>
                <xsd:element ref="ns2:TaxCatchAll" minOccurs="0"/>
                <xsd:element ref="ns2:TaxCatchAllLabel" minOccurs="0"/>
                <xsd:element ref="ns2:c24ec9bbeb5a4304b84d72db6ca32214" minOccurs="0"/>
                <xsd:element ref="ns2:ec327912718642c1b75e15d85a02bec5" minOccurs="0"/>
                <xsd:element ref="ns2:Dat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35ec43-ecc5-41ed-b823-4b902fff788d" elementFormDefault="qualified">
    <xsd:import namespace="http://schemas.microsoft.com/office/2006/documentManagement/types"/>
    <xsd:import namespace="http://schemas.microsoft.com/office/infopath/2007/PartnerControls"/>
    <xsd:element name="dbc2952b64464eb6befcc240cf63eba2" ma:index="8" nillable="true" ma:taxonomy="true" ma:internalName="dbc2952b64464eb6befcc240cf63eba2" ma:taxonomyFieldName="Fagomr_x00e5_der" ma:displayName="Fagområder" ma:default="" ma:fieldId="{dbc2952b-6446-4eb6-befc-c240cf63eba2}" ma:taxonomyMulti="true" ma:sspId="ee7fd838-b7a9-433e-a72c-47b8500ab687" ma:termSetId="925b64c9-62bf-4d71-aad0-7ae4c59e8b7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fe6016d8-884b-4b05-8833-f230126ada1d}" ma:internalName="TaxCatchAll" ma:showField="CatchAllData" ma:web="1035ec43-ecc5-41ed-b823-4b902fff78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fe6016d8-884b-4b05-8833-f230126ada1d}" ma:internalName="TaxCatchAllLabel" ma:readOnly="true" ma:showField="CatchAllDataLabel" ma:web="1035ec43-ecc5-41ed-b823-4b902fff78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24ec9bbeb5a4304b84d72db6ca32214" ma:index="12" nillable="true" ma:taxonomy="true" ma:internalName="c24ec9bbeb5a4304b84d72db6ca32214" ma:taxonomyFieldName="M_x00e5_lgruppe" ma:displayName="Målgruppe" ma:default="" ma:fieldId="{c24ec9bb-eb5a-4304-b84d-72db6ca32214}" ma:taxonomyMulti="true" ma:sspId="ee7fd838-b7a9-433e-a72c-47b8500ab687" ma:termSetId="022b01a9-9c12-4345-88d8-4cc577e143b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327912718642c1b75e15d85a02bec5" ma:index="14" nillable="true" ma:taxonomy="true" ma:internalName="ec327912718642c1b75e15d85a02bec5" ma:taxonomyFieldName="M_x00f8_ter_x0020_og_x0020_utvalg" ma:displayName="Møter og utvalg" ma:default="" ma:fieldId="{ec327912-7186-42c1-b75e-15d85a02bec5}" ma:taxonomyMulti="true" ma:sspId="ee7fd838-b7a9-433e-a72c-47b8500ab687" ma:termSetId="380154fd-dd55-4234-9145-1b6389331e7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ato" ma:index="16" nillable="true" ma:displayName="Dato" ma:format="DateOnly" ma:internalName="Dato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?mso-contentType ?>
<SharedContentType xmlns="Microsoft.SharePoint.Taxonomy.ContentTypeSync" SourceId="ee7fd838-b7a9-433e-a72c-47b8500ab687" ContentTypeId="0x01010033E21CCF66EC3748B669B61FF5EEE40C" PreviousValue="true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E96AA3-B795-40CD-AC60-FAACA730FD40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1035ec43-ecc5-41ed-b823-4b902fff788d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C246B05-93C5-434C-B5E8-0D6679F9DE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35ec43-ecc5-41ed-b823-4b902fff78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AC72AA-7628-4E8D-A038-D69B963668B4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D95857DA-B837-48B0-A488-754FA38A97A3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E055B8B1-BF87-48AF-AE05-D6638A6F9F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Presentasjon%20VFK</Template>
  <TotalTime>220</TotalTime>
  <Words>327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8" baseType="lpstr">
      <vt:lpstr>Arial</vt:lpstr>
      <vt:lpstr>vfk_enkel</vt:lpstr>
      <vt:lpstr>Innovative energiløsninger</vt:lpstr>
      <vt:lpstr>Mål </vt:lpstr>
      <vt:lpstr>Behov</vt:lpstr>
      <vt:lpstr>Forventninger</vt:lpstr>
      <vt:lpstr>Tanker</vt:lpstr>
      <vt:lpstr>Fakta i korte trekk – Fylkeshuset og Færder</vt:lpstr>
    </vt:vector>
  </TitlesOfParts>
  <Company>Vestfold Fylkeskommune IKT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Innovative energiløsninger</dc:title>
  <dc:creator>Karen Anne Kjendlie</dc:creator>
  <cp:lastModifiedBy>Cecilie Møller Endresen</cp:lastModifiedBy>
  <cp:revision>14</cp:revision>
  <cp:lastPrinted>2017-06-28T06:48:48Z</cp:lastPrinted>
  <dcterms:created xsi:type="dcterms:W3CDTF">2017-06-26T13:20:11Z</dcterms:created>
  <dcterms:modified xsi:type="dcterms:W3CDTF">2017-07-17T11:30:54Z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agområder">
    <vt:lpwstr/>
  </property>
  <property fmtid="{D5CDD505-2E9C-101B-9397-08002B2CF9AE}" pid="3" name="ContentTypeId">
    <vt:lpwstr>0x01010033E21CCF66EC3748B669B61FF5EEE40C00007B0C0D25711B4FBF32198602D64E71</vt:lpwstr>
  </property>
  <property fmtid="{D5CDD505-2E9C-101B-9397-08002B2CF9AE}" pid="4" name="Målgruppe">
    <vt:lpwstr/>
  </property>
  <property fmtid="{D5CDD505-2E9C-101B-9397-08002B2CF9AE}" pid="5" name="Møter og utvalg">
    <vt:lpwstr/>
  </property>
</Properties>
</file>