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handoutMasterIdLst>
    <p:handoutMasterId r:id="rId27"/>
  </p:handoutMasterIdLst>
  <p:sldIdLst>
    <p:sldId id="256" r:id="rId6"/>
    <p:sldId id="366" r:id="rId7"/>
    <p:sldId id="266" r:id="rId8"/>
    <p:sldId id="267" r:id="rId9"/>
    <p:sldId id="270" r:id="rId10"/>
    <p:sldId id="370" r:id="rId11"/>
    <p:sldId id="295" r:id="rId12"/>
    <p:sldId id="309" r:id="rId13"/>
    <p:sldId id="342" r:id="rId14"/>
    <p:sldId id="340" r:id="rId15"/>
    <p:sldId id="376" r:id="rId16"/>
    <p:sldId id="373" r:id="rId17"/>
    <p:sldId id="456" r:id="rId18"/>
    <p:sldId id="372" r:id="rId19"/>
    <p:sldId id="389" r:id="rId20"/>
    <p:sldId id="356" r:id="rId21"/>
    <p:sldId id="349" r:id="rId22"/>
    <p:sldId id="365" r:id="rId23"/>
    <p:sldId id="352" r:id="rId24"/>
    <p:sldId id="265" r:id="rId25"/>
  </p:sldIdLst>
  <p:sldSz cx="24382413" cy="13716000"/>
  <p:notesSz cx="6797675" cy="9926638"/>
  <p:defaultTextStyle>
    <a:defPPr>
      <a:defRPr lang="nb-NO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7" autoAdjust="0"/>
    <p:restoredTop sz="76991" autoAdjust="0"/>
  </p:normalViewPr>
  <p:slideViewPr>
    <p:cSldViewPr snapToGrid="0">
      <p:cViewPr varScale="1">
        <p:scale>
          <a:sx n="41" d="100"/>
          <a:sy n="41" d="100"/>
        </p:scale>
        <p:origin x="906" y="72"/>
      </p:cViewPr>
      <p:guideLst/>
    </p:cSldViewPr>
  </p:slideViewPr>
  <p:outlineViewPr>
    <p:cViewPr>
      <p:scale>
        <a:sx n="33" d="100"/>
        <a:sy n="33" d="100"/>
      </p:scale>
      <p:origin x="0" y="-804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7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045DE1-2CA0-4CE4-AA09-38412FE3ACDC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71BC63E-E9D8-49B2-8E94-5FA01475CFBB}" type="pres">
      <dgm:prSet presAssocID="{F9045DE1-2CA0-4CE4-AA09-38412FE3ACDC}" presName="Name0" presStyleCnt="0">
        <dgm:presLayoutVars>
          <dgm:dir/>
          <dgm:resizeHandles val="exact"/>
        </dgm:presLayoutVars>
      </dgm:prSet>
      <dgm:spPr/>
    </dgm:pt>
  </dgm:ptLst>
  <dgm:cxnLst>
    <dgm:cxn modelId="{FD95BF69-6D82-4DD2-99F2-F84D4DB2F176}" type="presOf" srcId="{F9045DE1-2CA0-4CE4-AA09-38412FE3ACDC}" destId="{C71BC63E-E9D8-49B2-8E94-5FA01475CFB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A7B050-2925-4B0D-8139-FDDA59D8ED38}" type="doc">
      <dgm:prSet loTypeId="urn:microsoft.com/office/officeart/2005/8/layout/venn1" loCatId="relationship" qsTypeId="urn:microsoft.com/office/officeart/2005/8/quickstyle/simple3" qsCatId="simple" csTypeId="urn:microsoft.com/office/officeart/2005/8/colors/accent1_5" csCatId="accent1" phldr="1"/>
      <dgm:spPr/>
    </dgm:pt>
    <dgm:pt modelId="{17EA16C7-3F28-495E-B4F2-693504D52917}">
      <dgm:prSet phldrT="[Tekst]" custT="1"/>
      <dgm:spPr/>
      <dgm:t>
        <a:bodyPr/>
        <a:lstStyle/>
        <a:p>
          <a:r>
            <a:rPr lang="nb-NO" sz="5400" dirty="0">
              <a:effectLst/>
            </a:rPr>
            <a:t>Offentlig sektor</a:t>
          </a:r>
        </a:p>
      </dgm:t>
    </dgm:pt>
    <dgm:pt modelId="{B1B582D8-3055-4B9D-A3AE-7C2C1E3B743F}" type="parTrans" cxnId="{7B2B3AA4-EC0D-436E-B340-99FA78CEB299}">
      <dgm:prSet/>
      <dgm:spPr/>
      <dgm:t>
        <a:bodyPr/>
        <a:lstStyle/>
        <a:p>
          <a:endParaRPr lang="nb-NO"/>
        </a:p>
      </dgm:t>
    </dgm:pt>
    <dgm:pt modelId="{634BEDE4-DFEB-48CC-A8EB-48BD491A4A8D}" type="sibTrans" cxnId="{7B2B3AA4-EC0D-436E-B340-99FA78CEB299}">
      <dgm:prSet/>
      <dgm:spPr/>
      <dgm:t>
        <a:bodyPr/>
        <a:lstStyle/>
        <a:p>
          <a:endParaRPr lang="nb-NO"/>
        </a:p>
      </dgm:t>
    </dgm:pt>
    <dgm:pt modelId="{B2D19ACF-348E-4755-A11C-9EDDE3943B40}">
      <dgm:prSet phldrT="[Tekst]" custT="1"/>
      <dgm:spPr/>
      <dgm:t>
        <a:bodyPr/>
        <a:lstStyle/>
        <a:p>
          <a:r>
            <a:rPr lang="nb-NO" sz="5400" dirty="0">
              <a:effectLst/>
            </a:rPr>
            <a:t>     Privat sektor</a:t>
          </a:r>
        </a:p>
      </dgm:t>
    </dgm:pt>
    <dgm:pt modelId="{00934827-5E14-4BF7-8984-A19EC9FD3317}" type="parTrans" cxnId="{157529AF-4D67-4D5D-884C-B3F409CD86BB}">
      <dgm:prSet/>
      <dgm:spPr/>
      <dgm:t>
        <a:bodyPr/>
        <a:lstStyle/>
        <a:p>
          <a:endParaRPr lang="nb-NO"/>
        </a:p>
      </dgm:t>
    </dgm:pt>
    <dgm:pt modelId="{F46509BA-1C6C-439E-83A8-52EA72612E61}" type="sibTrans" cxnId="{157529AF-4D67-4D5D-884C-B3F409CD86BB}">
      <dgm:prSet/>
      <dgm:spPr/>
      <dgm:t>
        <a:bodyPr/>
        <a:lstStyle/>
        <a:p>
          <a:endParaRPr lang="nb-NO"/>
        </a:p>
      </dgm:t>
    </dgm:pt>
    <dgm:pt modelId="{A3103ED1-AFCC-40D7-9717-3E64BFAA1C42}">
      <dgm:prSet phldrT="[Tekst]" custT="1"/>
      <dgm:spPr/>
      <dgm:t>
        <a:bodyPr/>
        <a:lstStyle/>
        <a:p>
          <a:r>
            <a:rPr lang="nb-NO" sz="5400" dirty="0">
              <a:effectLst/>
            </a:rPr>
            <a:t>Forskning</a:t>
          </a:r>
        </a:p>
      </dgm:t>
    </dgm:pt>
    <dgm:pt modelId="{E66F9533-FDC7-4322-8460-A5F0FBC1BCF7}" type="parTrans" cxnId="{23972268-CB3A-41EE-B614-91B8E836F901}">
      <dgm:prSet/>
      <dgm:spPr/>
      <dgm:t>
        <a:bodyPr/>
        <a:lstStyle/>
        <a:p>
          <a:endParaRPr lang="nb-NO"/>
        </a:p>
      </dgm:t>
    </dgm:pt>
    <dgm:pt modelId="{D3EE2003-6B4F-4067-8C68-C92936D330C7}" type="sibTrans" cxnId="{23972268-CB3A-41EE-B614-91B8E836F901}">
      <dgm:prSet/>
      <dgm:spPr/>
      <dgm:t>
        <a:bodyPr/>
        <a:lstStyle/>
        <a:p>
          <a:endParaRPr lang="nb-NO"/>
        </a:p>
      </dgm:t>
    </dgm:pt>
    <dgm:pt modelId="{B7217C8A-3044-4D0C-B662-3ED755423093}" type="pres">
      <dgm:prSet presAssocID="{F0A7B050-2925-4B0D-8139-FDDA59D8ED38}" presName="compositeShape" presStyleCnt="0">
        <dgm:presLayoutVars>
          <dgm:chMax val="7"/>
          <dgm:dir/>
          <dgm:resizeHandles val="exact"/>
        </dgm:presLayoutVars>
      </dgm:prSet>
      <dgm:spPr/>
    </dgm:pt>
    <dgm:pt modelId="{7937E31B-10F5-44D7-8459-BE3135BBF514}" type="pres">
      <dgm:prSet presAssocID="{17EA16C7-3F28-495E-B4F2-693504D52917}" presName="circ1" presStyleLbl="vennNode1" presStyleIdx="0" presStyleCnt="3" custScaleX="115227" custScaleY="110496" custLinFactNeighborX="-4726" custLinFactNeighborY="-2104"/>
      <dgm:spPr/>
    </dgm:pt>
    <dgm:pt modelId="{45F9FDC3-CC7D-4D4C-8A18-EC82754E9B75}" type="pres">
      <dgm:prSet presAssocID="{17EA16C7-3F28-495E-B4F2-693504D5291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464D15E-474E-4169-BFE4-852DC6C46425}" type="pres">
      <dgm:prSet presAssocID="{B2D19ACF-348E-4755-A11C-9EDDE3943B40}" presName="circ2" presStyleLbl="vennNode1" presStyleIdx="1" presStyleCnt="3" custScaleX="123502" custScaleY="121728" custLinFactNeighborX="-5370" custLinFactNeighborY="-4098"/>
      <dgm:spPr/>
    </dgm:pt>
    <dgm:pt modelId="{C50D1C36-004E-4F73-A33A-DBF7B60C0118}" type="pres">
      <dgm:prSet presAssocID="{B2D19ACF-348E-4755-A11C-9EDDE3943B4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C5F6D90-CC0F-42AB-B923-36836223A0D1}" type="pres">
      <dgm:prSet presAssocID="{A3103ED1-AFCC-40D7-9717-3E64BFAA1C42}" presName="circ3" presStyleLbl="vennNode1" presStyleIdx="2" presStyleCnt="3" custScaleX="131537" custScaleY="129160" custLinFactNeighborX="-7573" custLinFactNeighborY="-4335"/>
      <dgm:spPr/>
    </dgm:pt>
    <dgm:pt modelId="{23C3DD69-E44A-43AB-8ED2-343B38264544}" type="pres">
      <dgm:prSet presAssocID="{A3103ED1-AFCC-40D7-9717-3E64BFAA1C4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6591B08-E514-4FE6-954F-2BD5714CEEF3}" type="presOf" srcId="{17EA16C7-3F28-495E-B4F2-693504D52917}" destId="{7937E31B-10F5-44D7-8459-BE3135BBF514}" srcOrd="0" destOrd="0" presId="urn:microsoft.com/office/officeart/2005/8/layout/venn1"/>
    <dgm:cxn modelId="{3CA8B067-1075-4BDD-804F-721BDC171CDA}" type="presOf" srcId="{A3103ED1-AFCC-40D7-9717-3E64BFAA1C42}" destId="{5C5F6D90-CC0F-42AB-B923-36836223A0D1}" srcOrd="0" destOrd="0" presId="urn:microsoft.com/office/officeart/2005/8/layout/venn1"/>
    <dgm:cxn modelId="{23972268-CB3A-41EE-B614-91B8E836F901}" srcId="{F0A7B050-2925-4B0D-8139-FDDA59D8ED38}" destId="{A3103ED1-AFCC-40D7-9717-3E64BFAA1C42}" srcOrd="2" destOrd="0" parTransId="{E66F9533-FDC7-4322-8460-A5F0FBC1BCF7}" sibTransId="{D3EE2003-6B4F-4067-8C68-C92936D330C7}"/>
    <dgm:cxn modelId="{3583A975-424D-4E87-8B5B-149C7D8DF13C}" type="presOf" srcId="{17EA16C7-3F28-495E-B4F2-693504D52917}" destId="{45F9FDC3-CC7D-4D4C-8A18-EC82754E9B75}" srcOrd="1" destOrd="0" presId="urn:microsoft.com/office/officeart/2005/8/layout/venn1"/>
    <dgm:cxn modelId="{CAB6E978-EC01-4C23-A56D-EFFCE1B1A2B2}" type="presOf" srcId="{A3103ED1-AFCC-40D7-9717-3E64BFAA1C42}" destId="{23C3DD69-E44A-43AB-8ED2-343B38264544}" srcOrd="1" destOrd="0" presId="urn:microsoft.com/office/officeart/2005/8/layout/venn1"/>
    <dgm:cxn modelId="{E0568E7B-F395-4038-9DBC-A464643EE462}" type="presOf" srcId="{B2D19ACF-348E-4755-A11C-9EDDE3943B40}" destId="{C50D1C36-004E-4F73-A33A-DBF7B60C0118}" srcOrd="1" destOrd="0" presId="urn:microsoft.com/office/officeart/2005/8/layout/venn1"/>
    <dgm:cxn modelId="{7F1B798C-B038-466E-8185-31E8BFFACE76}" type="presOf" srcId="{F0A7B050-2925-4B0D-8139-FDDA59D8ED38}" destId="{B7217C8A-3044-4D0C-B662-3ED755423093}" srcOrd="0" destOrd="0" presId="urn:microsoft.com/office/officeart/2005/8/layout/venn1"/>
    <dgm:cxn modelId="{7B2B3AA4-EC0D-436E-B340-99FA78CEB299}" srcId="{F0A7B050-2925-4B0D-8139-FDDA59D8ED38}" destId="{17EA16C7-3F28-495E-B4F2-693504D52917}" srcOrd="0" destOrd="0" parTransId="{B1B582D8-3055-4B9D-A3AE-7C2C1E3B743F}" sibTransId="{634BEDE4-DFEB-48CC-A8EB-48BD491A4A8D}"/>
    <dgm:cxn modelId="{157529AF-4D67-4D5D-884C-B3F409CD86BB}" srcId="{F0A7B050-2925-4B0D-8139-FDDA59D8ED38}" destId="{B2D19ACF-348E-4755-A11C-9EDDE3943B40}" srcOrd="1" destOrd="0" parTransId="{00934827-5E14-4BF7-8984-A19EC9FD3317}" sibTransId="{F46509BA-1C6C-439E-83A8-52EA72612E61}"/>
    <dgm:cxn modelId="{127292C9-2EAD-447D-BE66-60391A96C6F9}" type="presOf" srcId="{B2D19ACF-348E-4755-A11C-9EDDE3943B40}" destId="{3464D15E-474E-4169-BFE4-852DC6C46425}" srcOrd="0" destOrd="0" presId="urn:microsoft.com/office/officeart/2005/8/layout/venn1"/>
    <dgm:cxn modelId="{01F4AF06-8AAC-4349-B5A9-481174535DF2}" type="presParOf" srcId="{B7217C8A-3044-4D0C-B662-3ED755423093}" destId="{7937E31B-10F5-44D7-8459-BE3135BBF514}" srcOrd="0" destOrd="0" presId="urn:microsoft.com/office/officeart/2005/8/layout/venn1"/>
    <dgm:cxn modelId="{A3F16D84-E500-4430-A447-9933F5CF9EEA}" type="presParOf" srcId="{B7217C8A-3044-4D0C-B662-3ED755423093}" destId="{45F9FDC3-CC7D-4D4C-8A18-EC82754E9B75}" srcOrd="1" destOrd="0" presId="urn:microsoft.com/office/officeart/2005/8/layout/venn1"/>
    <dgm:cxn modelId="{62AEBE04-0323-4601-BABE-26C62FCF0B85}" type="presParOf" srcId="{B7217C8A-3044-4D0C-B662-3ED755423093}" destId="{3464D15E-474E-4169-BFE4-852DC6C46425}" srcOrd="2" destOrd="0" presId="urn:microsoft.com/office/officeart/2005/8/layout/venn1"/>
    <dgm:cxn modelId="{9D548BED-6D43-4273-8A2F-C2FD8AD1728B}" type="presParOf" srcId="{B7217C8A-3044-4D0C-B662-3ED755423093}" destId="{C50D1C36-004E-4F73-A33A-DBF7B60C0118}" srcOrd="3" destOrd="0" presId="urn:microsoft.com/office/officeart/2005/8/layout/venn1"/>
    <dgm:cxn modelId="{CF8A72DB-F666-4368-BD72-B4B02344ED46}" type="presParOf" srcId="{B7217C8A-3044-4D0C-B662-3ED755423093}" destId="{5C5F6D90-CC0F-42AB-B923-36836223A0D1}" srcOrd="4" destOrd="0" presId="urn:microsoft.com/office/officeart/2005/8/layout/venn1"/>
    <dgm:cxn modelId="{1D45C636-9684-40A3-A2E3-C16DE8480386}" type="presParOf" srcId="{B7217C8A-3044-4D0C-B662-3ED755423093}" destId="{23C3DD69-E44A-43AB-8ED2-343B3826454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7E31B-10F5-44D7-8459-BE3135BBF514}">
      <dsp:nvSpPr>
        <dsp:cNvPr id="0" name=""/>
        <dsp:cNvSpPr/>
      </dsp:nvSpPr>
      <dsp:spPr>
        <a:xfrm>
          <a:off x="3742125" y="-513202"/>
          <a:ext cx="7551693" cy="7241635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400" kern="1200" dirty="0">
              <a:effectLst/>
            </a:rPr>
            <a:t>Offentlig sektor</a:t>
          </a:r>
        </a:p>
      </dsp:txBody>
      <dsp:txXfrm>
        <a:off x="4749018" y="754083"/>
        <a:ext cx="5537908" cy="3258736"/>
      </dsp:txXfrm>
    </dsp:sp>
    <dsp:sp modelId="{3464D15E-474E-4169-BFE4-852DC6C46425}">
      <dsp:nvSpPr>
        <dsp:cNvPr id="0" name=""/>
        <dsp:cNvSpPr/>
      </dsp:nvSpPr>
      <dsp:spPr>
        <a:xfrm>
          <a:off x="5793570" y="2946261"/>
          <a:ext cx="8094017" cy="797775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34"/>
                <a:satOff val="7863"/>
                <a:lumOff val="2663"/>
                <a:alphaOff val="1500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alpha val="50000"/>
                <a:hueOff val="34"/>
                <a:satOff val="7863"/>
                <a:lumOff val="2663"/>
                <a:alphaOff val="1500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alpha val="50000"/>
                <a:hueOff val="34"/>
                <a:satOff val="7863"/>
                <a:lumOff val="2663"/>
                <a:alphaOff val="1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400" kern="1200" dirty="0">
              <a:effectLst/>
            </a:rPr>
            <a:t>     Privat sektor</a:t>
          </a:r>
        </a:p>
      </dsp:txBody>
      <dsp:txXfrm>
        <a:off x="8268990" y="5007181"/>
        <a:ext cx="4856410" cy="4387764"/>
      </dsp:txXfrm>
    </dsp:sp>
    <dsp:sp modelId="{5C5F6D90-CC0F-42AB-B923-36836223A0D1}">
      <dsp:nvSpPr>
        <dsp:cNvPr id="0" name=""/>
        <dsp:cNvSpPr/>
      </dsp:nvSpPr>
      <dsp:spPr>
        <a:xfrm>
          <a:off x="656268" y="2687191"/>
          <a:ext cx="8620611" cy="846482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68"/>
                <a:satOff val="15726"/>
                <a:lumOff val="5326"/>
                <a:alphaOff val="3000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alpha val="50000"/>
                <a:hueOff val="68"/>
                <a:satOff val="15726"/>
                <a:lumOff val="5326"/>
                <a:alphaOff val="3000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alpha val="50000"/>
                <a:hueOff val="68"/>
                <a:satOff val="15726"/>
                <a:lumOff val="5326"/>
                <a:alphaOff val="3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400" kern="1200" dirty="0">
              <a:effectLst/>
            </a:rPr>
            <a:t>Forskning</a:t>
          </a:r>
        </a:p>
      </dsp:txBody>
      <dsp:txXfrm>
        <a:off x="1468043" y="4873939"/>
        <a:ext cx="5172366" cy="4655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0837DF-23D2-4206-8548-D1AA18EA11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79BDB2F-3146-4165-B2BA-428D08B466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08B3E-5982-4696-B2B4-62B8DEF0706F}" type="datetimeFigureOut">
              <a:rPr lang="nb-NO" smtClean="0"/>
              <a:t>09.04.2019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A9CA90-BA88-4441-ACA4-77F1455BFA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B20875D-E421-48F2-BDA5-9081CE407E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1D82B-3642-4A11-8386-97A8764E76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1825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221CE-4A1C-4702-AA8D-1A8456EDD8CB}" type="datetimeFigureOut">
              <a:rPr lang="nb-NO" smtClean="0"/>
              <a:t>09.04.2019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23E6F-CDBD-4A8F-A0C9-41459C8838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063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1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4076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558800" y="877888"/>
            <a:ext cx="7794625" cy="4386262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endParaRPr lang="nb-NO" sz="1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66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509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b-NO" sz="1400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>
                <a:solidFill>
                  <a:prstClr val="black"/>
                </a:solidFill>
              </a:rPr>
              <a:pPr/>
              <a:t>12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4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8665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2047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5317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5016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218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4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Så derfor er det et tips å holde seg oppdatert!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7390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558800" y="877888"/>
            <a:ext cx="7794625" cy="4386262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Så</a:t>
            </a:r>
            <a:r>
              <a:rPr lang="nb-NO" baseline="0" dirty="0"/>
              <a:t> da er bare spørsmålet – blir dere med og griper muligheten?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12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5087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070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3479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3737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0530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0070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81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82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878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8126" y="5940742"/>
            <a:ext cx="11521440" cy="3670958"/>
          </a:xfrm>
        </p:spPr>
        <p:txBody>
          <a:bodyPr anchor="b">
            <a:normAutofit/>
          </a:bodyPr>
          <a:lstStyle>
            <a:lvl1pPr algn="l">
              <a:defRPr sz="8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08126" y="9973247"/>
            <a:ext cx="11521440" cy="76110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accent4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 dirty="0"/>
              <a:t>Navn på 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08126" y="12343181"/>
            <a:ext cx="4140517" cy="61207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fld id="{75FE6E4D-0C6B-4018-8BB2-2D0404085236}" type="datetime4">
              <a:rPr lang="nb-NO" smtClean="0"/>
              <a:t>9. april 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592218" y="12343181"/>
            <a:ext cx="14886105" cy="612077"/>
          </a:xfrm>
        </p:spPr>
        <p:txBody>
          <a:bodyPr/>
          <a:lstStyle>
            <a:lvl1pPr>
              <a:defRPr sz="3000"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088539" y="12343181"/>
            <a:ext cx="617582" cy="6120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477" y="0"/>
            <a:ext cx="11679936" cy="13716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BC823B9-96E2-42A0-A944-17CE6609D5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44131"/>
            <a:ext cx="3631710" cy="422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-247650" y="0"/>
            <a:ext cx="24630063" cy="13716000"/>
          </a:xfrm>
          <a:solidFill>
            <a:schemeClr val="bg2"/>
          </a:solidFill>
        </p:spPr>
        <p:txBody>
          <a:bodyPr tIns="360000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22995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80361" y="879984"/>
            <a:ext cx="18632329" cy="227447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880362" y="3780473"/>
            <a:ext cx="9001125" cy="72009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511565" y="3780473"/>
            <a:ext cx="9001125" cy="72009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880360" y="3780474"/>
            <a:ext cx="9001125" cy="1260157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4000" b="0">
                <a:latin typeface="Basis Grotesque Medium" panose="02000603030000020004" pitchFamily="50" charset="0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2880360" y="5040630"/>
            <a:ext cx="9001125" cy="594074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511565" y="3780473"/>
            <a:ext cx="9001125" cy="1260157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4000" b="0">
                <a:latin typeface="Basis Grotesque Medium" panose="02000603030000020004" pitchFamily="50" charset="0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12511565" y="5040630"/>
            <a:ext cx="9001125" cy="594074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2880361" y="879984"/>
            <a:ext cx="18632329" cy="227447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8590756" y="12099481"/>
            <a:ext cx="7200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000" dirty="0">
                <a:solidFill>
                  <a:schemeClr val="accent1"/>
                </a:solidFill>
              </a:rPr>
              <a:t>innovativeanskaffelser.no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20A337E-B7C6-4C62-A322-D89E7F967C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000" y="3744468"/>
            <a:ext cx="6656316" cy="773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94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8590756" y="11845481"/>
            <a:ext cx="7200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000" dirty="0">
                <a:solidFill>
                  <a:schemeClr val="accent1"/>
                </a:solidFill>
              </a:rPr>
              <a:t>innovativeanskaffelser.no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D3A7975-588A-41CB-B337-359FB6EF2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000" y="4500563"/>
            <a:ext cx="6656316" cy="588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3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8126" y="5940742"/>
            <a:ext cx="11521440" cy="3670958"/>
          </a:xfrm>
        </p:spPr>
        <p:txBody>
          <a:bodyPr anchor="b">
            <a:normAutofit/>
          </a:bodyPr>
          <a:lstStyle>
            <a:lvl1pPr algn="l">
              <a:defRPr sz="8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08126" y="9973247"/>
            <a:ext cx="11521440" cy="76110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accent4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 dirty="0"/>
              <a:t>Navn på 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08126" y="12343181"/>
            <a:ext cx="4140517" cy="61207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fld id="{75FE6E4D-0C6B-4018-8BB2-2D0404085236}" type="datetime4">
              <a:rPr lang="nb-NO" smtClean="0"/>
              <a:t>9. april 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592218" y="12343181"/>
            <a:ext cx="14886105" cy="612077"/>
          </a:xfrm>
        </p:spPr>
        <p:txBody>
          <a:bodyPr/>
          <a:lstStyle>
            <a:lvl1pPr>
              <a:defRPr sz="3000"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088539" y="12343181"/>
            <a:ext cx="617582" cy="6120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67" y="0"/>
            <a:ext cx="11667745" cy="13716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D44B683-FA6B-4668-AD95-124D57357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69531"/>
            <a:ext cx="3586287" cy="41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64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8126" y="5940742"/>
            <a:ext cx="11521440" cy="3670958"/>
          </a:xfrm>
        </p:spPr>
        <p:txBody>
          <a:bodyPr anchor="b">
            <a:normAutofit/>
          </a:bodyPr>
          <a:lstStyle>
            <a:lvl1pPr algn="l">
              <a:defRPr sz="8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08126" y="9973247"/>
            <a:ext cx="11521440" cy="76110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accent4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 dirty="0"/>
              <a:t>Navn på 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08126" y="12343181"/>
            <a:ext cx="4140517" cy="61207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fld id="{75FE6E4D-0C6B-4018-8BB2-2D0404085236}" type="datetime4">
              <a:rPr lang="nb-NO" smtClean="0"/>
              <a:t>9. april 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592218" y="12343181"/>
            <a:ext cx="14886105" cy="612077"/>
          </a:xfrm>
        </p:spPr>
        <p:txBody>
          <a:bodyPr/>
          <a:lstStyle>
            <a:lvl1pPr>
              <a:defRPr sz="3000"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088539" y="12343181"/>
            <a:ext cx="617582" cy="6120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04" y="0"/>
            <a:ext cx="13094209" cy="13716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1617060-DED2-4868-93DB-9A443064C0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69531"/>
            <a:ext cx="3590715" cy="41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52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/m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media 8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24382413" cy="13716000"/>
          </a:xfrm>
        </p:spPr>
        <p:txBody>
          <a:bodyPr tIns="1800000" anchor="t" anchorCtr="1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Velg boksen og sett inn video fra menyen </a:t>
            </a:r>
            <a:br>
              <a:rPr lang="nb-NO" dirty="0"/>
            </a:br>
            <a:r>
              <a:rPr lang="nb-NO" dirty="0"/>
              <a:t>«sett inn/</a:t>
            </a:r>
            <a:r>
              <a:rPr lang="nb-NO" dirty="0" err="1"/>
              <a:t>insert</a:t>
            </a:r>
            <a:r>
              <a:rPr lang="nb-NO" dirty="0"/>
              <a:t>» - «Video»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8126" y="5940742"/>
            <a:ext cx="11521440" cy="3670958"/>
          </a:xfrm>
        </p:spPr>
        <p:txBody>
          <a:bodyPr anchor="b">
            <a:normAutofit/>
          </a:bodyPr>
          <a:lstStyle>
            <a:lvl1pPr algn="l">
              <a:defRPr sz="8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08126" y="9973247"/>
            <a:ext cx="11521440" cy="76110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accent4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 dirty="0"/>
              <a:t>Navn på 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08126" y="12343181"/>
            <a:ext cx="4140517" cy="61207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fld id="{75FE6E4D-0C6B-4018-8BB2-2D0404085236}" type="datetime4">
              <a:rPr lang="nb-NO" smtClean="0"/>
              <a:t>9. april 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592218" y="12343181"/>
            <a:ext cx="14886105" cy="612077"/>
          </a:xfrm>
        </p:spPr>
        <p:txBody>
          <a:bodyPr/>
          <a:lstStyle>
            <a:lvl1pPr>
              <a:defRPr sz="3000"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088539" y="12343181"/>
            <a:ext cx="617582" cy="6120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65EA38C-6E0B-4BA9-B583-54F9AEB1C8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65098"/>
            <a:ext cx="3409558" cy="39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5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ernativ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920990" y="4463035"/>
            <a:ext cx="12961620" cy="3670958"/>
          </a:xfrm>
        </p:spPr>
        <p:txBody>
          <a:bodyPr anchor="b">
            <a:normAutofit/>
          </a:bodyPr>
          <a:lstStyle>
            <a:lvl1pPr algn="l">
              <a:defRPr sz="8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920990" y="8495540"/>
            <a:ext cx="12961620" cy="76110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dk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 dirty="0"/>
              <a:t>Navn på 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08126" y="12343181"/>
            <a:ext cx="4140517" cy="61207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fld id="{75FE6E4D-0C6B-4018-8BB2-2D0404085236}" type="datetime4">
              <a:rPr lang="nb-NO" smtClean="0"/>
              <a:t>9. april 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592218" y="12343181"/>
            <a:ext cx="14886105" cy="612077"/>
          </a:xfrm>
        </p:spPr>
        <p:txBody>
          <a:bodyPr/>
          <a:lstStyle>
            <a:lvl1pPr>
              <a:defRPr sz="3000"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088539" y="12343181"/>
            <a:ext cx="617582" cy="6120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48" y="1141200"/>
            <a:ext cx="18326065" cy="125748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268D60E1-567D-44F2-9934-22F16949C9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4587623"/>
            <a:ext cx="3680026" cy="42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749" y="1141200"/>
            <a:ext cx="9863663" cy="1257480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55622393-2DD7-414B-A013-1BB378E4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90306" y="6927267"/>
            <a:ext cx="14401800" cy="3240405"/>
          </a:xfrm>
        </p:spPr>
        <p:txBody>
          <a:bodyPr anchor="t">
            <a:normAutofit/>
          </a:bodyPr>
          <a:lstStyle>
            <a:lvl1pPr algn="ctr">
              <a:defRPr sz="6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0625010" y="3816477"/>
            <a:ext cx="3132392" cy="2484311"/>
          </a:xfrm>
          <a:blipFill>
            <a:blip r:embed="rId2"/>
            <a:stretch>
              <a:fillRect/>
            </a:stretch>
          </a:blipFill>
        </p:spPr>
        <p:txBody>
          <a:bodyPr tIns="180000">
            <a:normAutofit/>
          </a:bodyPr>
          <a:lstStyle>
            <a:lvl1pPr marL="0" indent="0" algn="ctr">
              <a:buNone/>
              <a:defRPr sz="2400">
                <a:solidFill>
                  <a:schemeClr val="dk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/m f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173" y="1139926"/>
            <a:ext cx="9182239" cy="125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80361" y="879984"/>
            <a:ext cx="7920990" cy="227447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2183923" y="0"/>
            <a:ext cx="12198490" cy="13716000"/>
          </a:xfrm>
          <a:solidFill>
            <a:schemeClr val="bg2"/>
          </a:solidFill>
        </p:spPr>
        <p:txBody>
          <a:bodyPr tIns="360000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2880360" y="3780473"/>
            <a:ext cx="7920990" cy="72009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486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880362" y="879984"/>
            <a:ext cx="11161395" cy="227447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880361" y="3780473"/>
            <a:ext cx="11161395" cy="7200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08126" y="12421553"/>
            <a:ext cx="324040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400">
                <a:solidFill>
                  <a:schemeClr val="accent3"/>
                </a:solidFill>
              </a:defRPr>
            </a:lvl1pPr>
          </a:lstStyle>
          <a:p>
            <a:fld id="{03A2DB4E-71D0-4E8F-98FA-0209E05823F3}" type="datetime4">
              <a:rPr lang="nb-NO" smtClean="0"/>
              <a:t>9. april 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748156" y="12421553"/>
            <a:ext cx="1488610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400">
                <a:solidFill>
                  <a:schemeClr val="accent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2088539" y="12421553"/>
            <a:ext cx="61758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400">
                <a:solidFill>
                  <a:schemeClr val="accent3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56" r:id="rId5"/>
    <p:sldLayoutId id="2147483650" r:id="rId6"/>
    <p:sldLayoutId id="2147483651" r:id="rId7"/>
    <p:sldLayoutId id="2147483657" r:id="rId8"/>
    <p:sldLayoutId id="2147483658" r:id="rId9"/>
    <p:sldLayoutId id="2147483664" r:id="rId10"/>
    <p:sldLayoutId id="2147483652" r:id="rId11"/>
    <p:sldLayoutId id="2147483653" r:id="rId12"/>
    <p:sldLayoutId id="2147483659" r:id="rId13"/>
    <p:sldLayoutId id="2147483660" r:id="rId14"/>
    <p:sldLayoutId id="2147483654" r:id="rId15"/>
    <p:sldLayoutId id="2147483655" r:id="rId16"/>
  </p:sldLayoutIdLst>
  <p:hf sldNum="0" hdr="0" ftr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000" kern="1200">
          <a:solidFill>
            <a:schemeClr val="tx2"/>
          </a:solidFill>
          <a:latin typeface="+mn-lt"/>
          <a:ea typeface="+mn-ea"/>
          <a:cs typeface="+mn-cs"/>
        </a:defRPr>
      </a:lvl1pPr>
      <a:lvl2pPr marL="936000" indent="-46800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2pPr>
      <a:lvl3pPr marL="1404000" indent="-46800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1872000" indent="-46800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340000" indent="-46800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hyperlink" Target="https://www.viken2020.no/handlers/bv.ashx/i4ede285f-177b-47bc-a89f-e749b5f23178/viken_logo_lang_png-300x56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doffin.no/Notice/Details/2019-39825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ecilie.m.endresen@nho.no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5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1008126" y="5940742"/>
            <a:ext cx="12828190" cy="3670958"/>
          </a:xfrm>
        </p:spPr>
        <p:txBody>
          <a:bodyPr>
            <a:normAutofit fontScale="90000"/>
          </a:bodyPr>
          <a:lstStyle/>
          <a:p>
            <a:br>
              <a:rPr lang="nb-NO" b="1" dirty="0"/>
            </a:br>
            <a:r>
              <a:rPr lang="nb-NO" b="1" dirty="0"/>
              <a:t>Om leverandørdialog </a:t>
            </a:r>
            <a:br>
              <a:rPr lang="nb-NO" b="1" dirty="0"/>
            </a:br>
            <a:r>
              <a:rPr lang="nb-NO" b="1" dirty="0"/>
              <a:t>og forventninger til interessentene i dialogfasen</a:t>
            </a:r>
            <a:endParaRPr lang="nb-NO" dirty="0"/>
          </a:p>
        </p:txBody>
      </p:sp>
      <p:sp>
        <p:nvSpPr>
          <p:cNvPr id="7" name="Undertittel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Cecilie Møller Endresen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10. april 2019</a:t>
            </a:r>
          </a:p>
        </p:txBody>
      </p:sp>
    </p:spTree>
    <p:extLst>
      <p:ext uri="{BB962C8B-B14F-4D97-AF65-F5344CB8AC3E}">
        <p14:creationId xmlns:p14="http://schemas.microsoft.com/office/powerpoint/2010/main" val="1546377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" y="447"/>
            <a:ext cx="24382413" cy="13715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2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A94A588-5B2D-41D7-ACE9-4782F60A0AA9}" type="slidenum">
              <a:rPr lang="nb-NO" smtClean="0">
                <a:solidFill>
                  <a:srgbClr val="FFFFFF"/>
                </a:solidFill>
              </a:rPr>
              <a:pPr/>
              <a:t>10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891" y="4665359"/>
            <a:ext cx="18472327" cy="769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ktangel 7"/>
          <p:cNvSpPr/>
          <p:nvPr/>
        </p:nvSpPr>
        <p:spPr>
          <a:xfrm>
            <a:off x="2793854" y="3580731"/>
            <a:ext cx="6423436" cy="3657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200"/>
          </a:p>
        </p:txBody>
      </p:sp>
      <p:sp>
        <p:nvSpPr>
          <p:cNvPr id="7" name="Ellipse 6"/>
          <p:cNvSpPr/>
          <p:nvPr/>
        </p:nvSpPr>
        <p:spPr>
          <a:xfrm>
            <a:off x="10452274" y="6472059"/>
            <a:ext cx="3731849" cy="12457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200"/>
          </a:p>
        </p:txBody>
      </p:sp>
      <p:sp>
        <p:nvSpPr>
          <p:cNvPr id="11" name="Ellipse 10"/>
          <p:cNvSpPr/>
          <p:nvPr/>
        </p:nvSpPr>
        <p:spPr>
          <a:xfrm>
            <a:off x="17541327" y="7108089"/>
            <a:ext cx="2996097" cy="12925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200"/>
          </a:p>
        </p:txBody>
      </p:sp>
      <p:sp>
        <p:nvSpPr>
          <p:cNvPr id="10" name="TekstSylinder 9"/>
          <p:cNvSpPr txBox="1"/>
          <p:nvPr/>
        </p:nvSpPr>
        <p:spPr>
          <a:xfrm>
            <a:off x="10895892" y="6610510"/>
            <a:ext cx="328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>
                <a:ea typeface="Chalkduster" charset="0"/>
                <a:cs typeface="Chalkduster" charset="0"/>
              </a:rPr>
              <a:t>Nei takk!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7949169" y="7031103"/>
            <a:ext cx="28446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>
                <a:latin typeface="Chalkduster" charset="0"/>
                <a:ea typeface="Chalkduster" charset="0"/>
                <a:cs typeface="Chalkduster" charset="0"/>
              </a:rPr>
              <a:t>Vi har </a:t>
            </a:r>
            <a:br>
              <a:rPr lang="nb-NO" sz="4400">
                <a:latin typeface="Chalkduster" charset="0"/>
                <a:ea typeface="Chalkduster" charset="0"/>
                <a:cs typeface="Chalkduster" charset="0"/>
              </a:rPr>
            </a:br>
            <a:r>
              <a:rPr lang="nb-NO" sz="4400">
                <a:latin typeface="Chalkduster" charset="0"/>
                <a:ea typeface="Chalkduster" charset="0"/>
                <a:cs typeface="Chalkduster" charset="0"/>
              </a:rPr>
              <a:t>ikke tid</a:t>
            </a:r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1126999" y="461419"/>
            <a:ext cx="21264078" cy="2776965"/>
          </a:xfrm>
        </p:spPr>
        <p:txBody>
          <a:bodyPr>
            <a:normAutofit/>
          </a:bodyPr>
          <a:lstStyle/>
          <a:p>
            <a:br>
              <a:rPr lang="nb-NO" sz="4400" b="1" dirty="0"/>
            </a:br>
            <a:r>
              <a:rPr lang="nb-NO" sz="8800" b="1" dirty="0"/>
              <a:t>Ta seg tid til kunnskapsfangst</a:t>
            </a:r>
            <a:endParaRPr lang="nb-NO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26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59" y="7798578"/>
            <a:ext cx="20365025" cy="2228885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0" y="10786749"/>
            <a:ext cx="12188825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</a:rPr>
              <a:t>Dialogkonferanse</a:t>
            </a: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Informere om behov</a:t>
            </a:r>
            <a:br>
              <a:rPr lang="nb-NO" sz="3200" dirty="0">
                <a:solidFill>
                  <a:schemeClr val="tx2"/>
                </a:solidFill>
              </a:rPr>
            </a:br>
            <a:r>
              <a:rPr lang="nb-NO" sz="3200" dirty="0">
                <a:solidFill>
                  <a:schemeClr val="tx2"/>
                </a:solidFill>
              </a:rPr>
              <a:t>og svare på spørsmål </a:t>
            </a: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fra leverandører</a:t>
            </a:r>
          </a:p>
        </p:txBody>
      </p:sp>
      <p:sp>
        <p:nvSpPr>
          <p:cNvPr id="6" name="Rektangel 5"/>
          <p:cNvSpPr/>
          <p:nvPr/>
        </p:nvSpPr>
        <p:spPr>
          <a:xfrm>
            <a:off x="4692502" y="10786749"/>
            <a:ext cx="12188825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</a:rPr>
              <a:t>Én-til-én møter</a:t>
            </a: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Muntlig presentasjon </a:t>
            </a: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av innspill for leverandører </a:t>
            </a: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som ønsker det</a:t>
            </a:r>
          </a:p>
        </p:txBody>
      </p:sp>
      <p:sp>
        <p:nvSpPr>
          <p:cNvPr id="7" name="Rektangel 6"/>
          <p:cNvSpPr/>
          <p:nvPr/>
        </p:nvSpPr>
        <p:spPr>
          <a:xfrm>
            <a:off x="19382334" y="7157325"/>
            <a:ext cx="2191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Konkurranse</a:t>
            </a:r>
            <a:endParaRPr lang="nb-NO" sz="3200" dirty="0">
              <a:solidFill>
                <a:schemeClr val="tx2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9369914" y="10145496"/>
            <a:ext cx="3040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Utviklingsprosjekt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073961" y="7231018"/>
            <a:ext cx="29529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Invitasjon til </a:t>
            </a:r>
          </a:p>
          <a:p>
            <a:r>
              <a:rPr lang="nb-NO" sz="2800" dirty="0">
                <a:solidFill>
                  <a:schemeClr val="tx2"/>
                </a:solidFill>
              </a:rPr>
              <a:t>dialogkonferanse</a:t>
            </a:r>
          </a:p>
        </p:txBody>
      </p:sp>
      <p:sp>
        <p:nvSpPr>
          <p:cNvPr id="12" name="Tittel 1"/>
          <p:cNvSpPr txBox="1">
            <a:spLocks/>
          </p:cNvSpPr>
          <p:nvPr/>
        </p:nvSpPr>
        <p:spPr>
          <a:xfrm>
            <a:off x="1384907" y="1590230"/>
            <a:ext cx="16156420" cy="27769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8800" b="1" dirty="0"/>
              <a:t>Dialog før anskaffelsen</a:t>
            </a:r>
            <a:br>
              <a:rPr lang="nb-NO" sz="8800" b="1" dirty="0">
                <a:solidFill>
                  <a:schemeClr val="tx1"/>
                </a:solidFill>
              </a:rPr>
            </a:br>
            <a:endParaRPr lang="nb-NO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21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03771" y="5304793"/>
            <a:ext cx="18795079" cy="2274470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sz="5300" dirty="0"/>
              <a:t>Ambisjoner for </a:t>
            </a:r>
            <a:br>
              <a:rPr lang="nb-NO" sz="5300" dirty="0"/>
            </a:br>
            <a:r>
              <a:rPr lang="nb-NO" b="1" dirty="0"/>
              <a:t>Påmeldings- og konferansesystem for Viken fylkeskommune</a:t>
            </a:r>
            <a:br>
              <a:rPr lang="nb-NO" sz="5300" dirty="0"/>
            </a:br>
            <a:endParaRPr lang="nb-NO" sz="5300" dirty="0"/>
          </a:p>
        </p:txBody>
      </p:sp>
      <p:pic>
        <p:nvPicPr>
          <p:cNvPr id="18" name="Plassholder for bilde 1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5621"/>
          <a:stretch>
            <a:fillRect/>
          </a:stretch>
        </p:blipFill>
        <p:spPr>
          <a:xfrm>
            <a:off x="19303450" y="-405999"/>
            <a:ext cx="5078963" cy="5710793"/>
          </a:xfrm>
        </p:spPr>
      </p:pic>
      <p:pic>
        <p:nvPicPr>
          <p:cNvPr id="10" name="Bilde 9" descr="Viken logo - Klikk for stort bilde">
            <a:hlinkClick r:id="rId4" tooltip="&quot;Viken logo - Klikk for stort bilde&quot;"/>
            <a:extLst>
              <a:ext uri="{FF2B5EF4-FFF2-40B4-BE49-F238E27FC236}">
                <a16:creationId xmlns:a16="http://schemas.microsoft.com/office/drawing/2014/main" id="{AD9CE491-EA62-4894-9F0E-2817D89532D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6" y="479794"/>
            <a:ext cx="9420774" cy="19696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2E7EBE1D-A9C3-47B3-96F1-0BF82C40ED44}"/>
              </a:ext>
            </a:extLst>
          </p:cNvPr>
          <p:cNvSpPr/>
          <p:nvPr/>
        </p:nvSpPr>
        <p:spPr>
          <a:xfrm>
            <a:off x="1274593" y="8411207"/>
            <a:ext cx="18957947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nb-NO" sz="5400" dirty="0"/>
              <a:t>Redusere/fjerne manuelle arbeidsprosesser for fylkeskommunen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nb-NO" sz="5400" dirty="0"/>
              <a:t>Bedre brukeropplevelse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nb-NO" sz="5400" dirty="0"/>
              <a:t>Økt utnyttelse av teknologi</a:t>
            </a:r>
          </a:p>
        </p:txBody>
      </p:sp>
    </p:spTree>
    <p:extLst>
      <p:ext uri="{BB962C8B-B14F-4D97-AF65-F5344CB8AC3E}">
        <p14:creationId xmlns:p14="http://schemas.microsoft.com/office/powerpoint/2010/main" val="3639869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ECEF48B-C696-4A51-B92D-0796D1322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24934" r="32273" b="8869"/>
          <a:stretch/>
        </p:blipFill>
        <p:spPr>
          <a:xfrm>
            <a:off x="12420600" y="0"/>
            <a:ext cx="11961813" cy="13716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6797298-4652-4C46-B5DD-301EDF8CB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80"/>
          <a:stretch/>
        </p:blipFill>
        <p:spPr>
          <a:xfrm>
            <a:off x="1161892" y="2654319"/>
            <a:ext cx="9590452" cy="75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56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C11135-DA4A-4524-8A9E-4797EC5B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Så hvordan sikte mot blinken og komme i posisjon som leverandør….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7D18ABDC-653D-4237-8EC0-3CDED8E19E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56087" y="3628908"/>
            <a:ext cx="3132392" cy="2484311"/>
          </a:xfrm>
        </p:spPr>
      </p:sp>
    </p:spTree>
    <p:extLst>
      <p:ext uri="{BB962C8B-B14F-4D97-AF65-F5344CB8AC3E}">
        <p14:creationId xmlns:p14="http://schemas.microsoft.com/office/powerpoint/2010/main" val="433693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12" y="3366299"/>
            <a:ext cx="20365025" cy="2734889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-1" y="6182955"/>
            <a:ext cx="12188825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</a:rPr>
              <a:t>Dialogkonferanse</a:t>
            </a: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Informere om behov</a:t>
            </a:r>
            <a:br>
              <a:rPr lang="nb-NO" sz="3200" dirty="0">
                <a:solidFill>
                  <a:schemeClr val="tx2"/>
                </a:solidFill>
              </a:rPr>
            </a:br>
            <a:r>
              <a:rPr lang="nb-NO" sz="3200" dirty="0">
                <a:solidFill>
                  <a:schemeClr val="tx2"/>
                </a:solidFill>
              </a:rPr>
              <a:t>og svare på spørsmål </a:t>
            </a: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fra leverandører</a:t>
            </a:r>
          </a:p>
        </p:txBody>
      </p:sp>
      <p:sp>
        <p:nvSpPr>
          <p:cNvPr id="6" name="Rektangel 5"/>
          <p:cNvSpPr/>
          <p:nvPr/>
        </p:nvSpPr>
        <p:spPr>
          <a:xfrm>
            <a:off x="4522458" y="6257892"/>
            <a:ext cx="12188825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</a:rPr>
              <a:t>Én-til-én møter</a:t>
            </a: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Muntlig presentasjon </a:t>
            </a: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av innspill for leverandører </a:t>
            </a:r>
          </a:p>
          <a:p>
            <a:pPr algn="ctr"/>
            <a:r>
              <a:rPr lang="nb-NO" sz="3200" dirty="0">
                <a:solidFill>
                  <a:schemeClr val="tx2"/>
                </a:solidFill>
              </a:rPr>
              <a:t>som øns</a:t>
            </a:r>
            <a:r>
              <a:rPr lang="nb-NO" sz="3200" b="1" dirty="0">
                <a:solidFill>
                  <a:schemeClr val="tx2"/>
                </a:solidFill>
              </a:rPr>
              <a:t>k</a:t>
            </a:r>
            <a:r>
              <a:rPr lang="nb-NO" sz="3200" dirty="0">
                <a:solidFill>
                  <a:schemeClr val="tx2"/>
                </a:solidFill>
              </a:rPr>
              <a:t>er det</a:t>
            </a:r>
          </a:p>
        </p:txBody>
      </p:sp>
      <p:sp>
        <p:nvSpPr>
          <p:cNvPr id="7" name="Rektangel 6"/>
          <p:cNvSpPr/>
          <p:nvPr/>
        </p:nvSpPr>
        <p:spPr>
          <a:xfrm>
            <a:off x="19307514" y="3817071"/>
            <a:ext cx="2191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Konkurranse</a:t>
            </a:r>
            <a:endParaRPr lang="nb-NO" sz="3200" dirty="0">
              <a:solidFill>
                <a:schemeClr val="tx2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9158187" y="5111914"/>
            <a:ext cx="3040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Utviklingsprosjekt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529850" y="3202765"/>
            <a:ext cx="29529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Invitasjon til </a:t>
            </a:r>
          </a:p>
          <a:p>
            <a:r>
              <a:rPr lang="nb-NO" sz="2800" dirty="0">
                <a:solidFill>
                  <a:schemeClr val="tx2"/>
                </a:solidFill>
              </a:rPr>
              <a:t>dialogkonferanse</a:t>
            </a:r>
          </a:p>
        </p:txBody>
      </p:sp>
      <p:sp>
        <p:nvSpPr>
          <p:cNvPr id="12" name="Tittel 1"/>
          <p:cNvSpPr txBox="1">
            <a:spLocks/>
          </p:cNvSpPr>
          <p:nvPr/>
        </p:nvSpPr>
        <p:spPr>
          <a:xfrm>
            <a:off x="878491" y="610286"/>
            <a:ext cx="18571424" cy="27769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8800" b="1" dirty="0"/>
              <a:t>Hvordan delta i dialogaktivitetene?</a:t>
            </a:r>
            <a:br>
              <a:rPr lang="nb-NO" sz="8800" b="1" dirty="0">
                <a:solidFill>
                  <a:schemeClr val="tx1"/>
                </a:solidFill>
              </a:rPr>
            </a:br>
            <a:endParaRPr lang="nb-NO" sz="5600" dirty="0">
              <a:solidFill>
                <a:schemeClr val="tx1"/>
              </a:solidFill>
            </a:endParaRPr>
          </a:p>
        </p:txBody>
      </p:sp>
      <p:sp>
        <p:nvSpPr>
          <p:cNvPr id="10" name="Bildeforklaring formet som en ellipse 9"/>
          <p:cNvSpPr/>
          <p:nvPr/>
        </p:nvSpPr>
        <p:spPr>
          <a:xfrm>
            <a:off x="529849" y="8940128"/>
            <a:ext cx="7399562" cy="4532654"/>
          </a:xfrm>
          <a:prstGeom prst="wedgeEllipseCallout">
            <a:avLst>
              <a:gd name="adj1" fmla="val 19476"/>
              <a:gd name="adj2" fmla="val -64223"/>
            </a:avLst>
          </a:prstGeom>
          <a:solidFill>
            <a:schemeClr val="bg1"/>
          </a:solidFill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nb-NO" sz="28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800" dirty="0">
                <a:solidFill>
                  <a:schemeClr val="tx1"/>
                </a:solidFill>
              </a:rPr>
              <a:t>Lytt til behovene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800" dirty="0">
                <a:solidFill>
                  <a:schemeClr val="tx1"/>
                </a:solidFill>
              </a:rPr>
              <a:t>Still spørsmål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800" dirty="0">
                <a:solidFill>
                  <a:schemeClr val="tx1"/>
                </a:solidFill>
              </a:rPr>
              <a:t>Gi tilbakemeldinger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800" dirty="0">
                <a:solidFill>
                  <a:schemeClr val="tx1"/>
                </a:solidFill>
              </a:rPr>
              <a:t>Vær oppmerksom på mulig samarbeidspartnere. 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9136252" y="2884422"/>
            <a:ext cx="820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000000"/>
                </a:solidFill>
                <a:cs typeface="Tahoma"/>
              </a:rPr>
              <a:t>JA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19039876" y="6206702"/>
            <a:ext cx="820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000000"/>
                </a:solidFill>
                <a:cs typeface="Tahoma"/>
              </a:rPr>
              <a:t>NEI</a:t>
            </a:r>
          </a:p>
        </p:txBody>
      </p:sp>
      <p:sp>
        <p:nvSpPr>
          <p:cNvPr id="16" name="Bildeforklaring formet som en ellipse 15"/>
          <p:cNvSpPr/>
          <p:nvPr/>
        </p:nvSpPr>
        <p:spPr>
          <a:xfrm>
            <a:off x="10142356" y="9253661"/>
            <a:ext cx="8196776" cy="4219121"/>
          </a:xfrm>
          <a:prstGeom prst="wedgeEllipseCallout">
            <a:avLst>
              <a:gd name="adj1" fmla="val -41791"/>
              <a:gd name="adj2" fmla="val -66132"/>
            </a:avLst>
          </a:prstGeom>
          <a:solidFill>
            <a:schemeClr val="bg1"/>
          </a:solidFill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800" dirty="0">
                <a:solidFill>
                  <a:schemeClr val="tx1"/>
                </a:solidFill>
              </a:rPr>
              <a:t>Presenter idéer og løsning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800" dirty="0">
                <a:solidFill>
                  <a:schemeClr val="tx1"/>
                </a:solidFill>
              </a:rPr>
              <a:t>Avstem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800" dirty="0">
                <a:solidFill>
                  <a:schemeClr val="tx1"/>
                </a:solidFill>
              </a:rPr>
              <a:t>Ikke bruk det som et «salgsmøte»</a:t>
            </a:r>
          </a:p>
          <a:p>
            <a:endParaRPr lang="nb-NO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NB! Fortrolighet</a:t>
            </a:r>
            <a:endParaRPr lang="nb-NO" sz="2800" dirty="0">
              <a:solidFill>
                <a:schemeClr val="tx1"/>
              </a:solidFill>
            </a:endParaRPr>
          </a:p>
        </p:txBody>
      </p:sp>
      <p:pic>
        <p:nvPicPr>
          <p:cNvPr id="17" name="Bilde 16" descr="en-til-en-møte.jpg">
            <a:extLst>
              <a:ext uri="{FF2B5EF4-FFF2-40B4-BE49-F238E27FC236}">
                <a16:creationId xmlns:a16="http://schemas.microsoft.com/office/drawing/2014/main" id="{5B9DD594-311D-4024-B9FE-DD07DAA4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-173" r="6840" b="173"/>
          <a:stretch/>
        </p:blipFill>
        <p:spPr>
          <a:xfrm>
            <a:off x="17697011" y="249153"/>
            <a:ext cx="2878481" cy="215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05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16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08"/>
          <a:stretch/>
        </p:blipFill>
        <p:spPr>
          <a:xfrm>
            <a:off x="8698523" y="0"/>
            <a:ext cx="15676426" cy="13716000"/>
          </a:xfrm>
          <a:prstGeom prst="rect">
            <a:avLst/>
          </a:prstGeom>
        </p:spPr>
      </p:pic>
      <p:sp>
        <p:nvSpPr>
          <p:cNvPr id="6" name="Bildeforklaring formet som en sky 5"/>
          <p:cNvSpPr/>
          <p:nvPr/>
        </p:nvSpPr>
        <p:spPr>
          <a:xfrm>
            <a:off x="1383205" y="1195406"/>
            <a:ext cx="7315318" cy="3014507"/>
          </a:xfrm>
          <a:prstGeom prst="cloudCallout">
            <a:avLst>
              <a:gd name="adj1" fmla="val 158196"/>
              <a:gd name="adj2" fmla="val -73273"/>
            </a:avLst>
          </a:prstGeom>
          <a:noFill/>
          <a:ln w="349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b="1" dirty="0">
                <a:solidFill>
                  <a:schemeClr val="accent1"/>
                </a:solidFill>
                <a:ea typeface="Tahoma" charset="0"/>
                <a:cs typeface="Tahoma" charset="0"/>
              </a:rPr>
              <a:t>Hvorfor delta i dialogen?</a:t>
            </a: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845755" y="5405319"/>
            <a:ext cx="11161395" cy="72009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468000" indent="-46800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36000" indent="-46800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04000" indent="-46800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72000" indent="-46800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340000" indent="-46800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Mulighet til å lytte til oppdragsgiver og                        tilpasse eller utvikle dine løsninger til            oppdragsgivers behov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Synliggjøre dine løsninger</a:t>
            </a:r>
            <a:br>
              <a:rPr lang="nb-NO" dirty="0"/>
            </a:br>
            <a:endParaRPr lang="nb-NO" dirty="0"/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Bedre oversikt over markedet du konkurrerer i</a:t>
            </a:r>
            <a:br>
              <a:rPr lang="nb-NO" dirty="0"/>
            </a:br>
            <a:r>
              <a:rPr lang="nb-NO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Treffer potensielle samarbeidspartnere  </a:t>
            </a:r>
            <a:br>
              <a:rPr lang="nb-NO" dirty="0"/>
            </a:br>
            <a:endParaRPr lang="nb-NO" dirty="0"/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En mulighet til å øke konkurransekraften</a:t>
            </a:r>
          </a:p>
          <a:p>
            <a:pPr marL="0" indent="0">
              <a:buNone/>
            </a:pPr>
            <a:endParaRPr lang="nb-NO" dirty="0"/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Gi innspill til konkurransen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3500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600" b="1"/>
              <a:t>Svar på ofte stilte spørsmål</a:t>
            </a:r>
            <a:br>
              <a:rPr lang="nb-NO" sz="6600"/>
            </a:b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dirty="0"/>
              <a:t>Dialogkonferansen og én til én møter er </a:t>
            </a:r>
            <a:r>
              <a:rPr lang="nb-NO" i="1" dirty="0"/>
              <a:t>ikke</a:t>
            </a:r>
            <a:r>
              <a:rPr lang="nb-NO" dirty="0"/>
              <a:t> en del av den påfølgende konkurransen</a:t>
            </a:r>
          </a:p>
          <a:p>
            <a:endParaRPr lang="nb-NO" dirty="0"/>
          </a:p>
          <a:p>
            <a:r>
              <a:rPr lang="nb-NO" dirty="0"/>
              <a:t>Én til én møter er et </a:t>
            </a:r>
            <a:r>
              <a:rPr lang="nb-NO" i="1" dirty="0"/>
              <a:t>ønske</a:t>
            </a:r>
            <a:r>
              <a:rPr lang="nb-NO" dirty="0"/>
              <a:t> om dialog, men ikke et </a:t>
            </a:r>
            <a:r>
              <a:rPr lang="nb-NO" i="1" dirty="0"/>
              <a:t>krav</a:t>
            </a:r>
            <a:r>
              <a:rPr lang="nb-NO" dirty="0"/>
              <a:t> for senere deltakelse i en eventuell konkurranse </a:t>
            </a:r>
          </a:p>
          <a:p>
            <a:endParaRPr lang="nb-NO" dirty="0"/>
          </a:p>
          <a:p>
            <a:r>
              <a:rPr lang="nb-NO" dirty="0"/>
              <a:t>Ønsker innspill på muligheter og tilnærmingsmåter </a:t>
            </a:r>
            <a:r>
              <a:rPr lang="mr-IN" dirty="0"/>
              <a:t>–</a:t>
            </a:r>
            <a:r>
              <a:rPr lang="nb-NO" dirty="0"/>
              <a:t> ikke nødvendigvis ferdige løsninger</a:t>
            </a:r>
          </a:p>
          <a:p>
            <a:endParaRPr lang="nb-NO" dirty="0"/>
          </a:p>
          <a:p>
            <a:r>
              <a:rPr lang="nb-NO" dirty="0"/>
              <a:t>Ideer og innsikten fra én til én møter distribueres ikke videre til andre leverandører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0614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311" y="421389"/>
            <a:ext cx="11161395" cy="2274470"/>
          </a:xfrm>
        </p:spPr>
        <p:txBody>
          <a:bodyPr/>
          <a:lstStyle/>
          <a:p>
            <a:r>
              <a:rPr lang="nb-NO" dirty="0"/>
              <a:t>Hold deg </a:t>
            </a:r>
            <a:br>
              <a:rPr lang="nb-NO" dirty="0"/>
            </a:br>
            <a:r>
              <a:rPr lang="nb-NO" dirty="0"/>
              <a:t>oppdatert …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800086" y="3110691"/>
            <a:ext cx="12848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Følg med på DOFFIN …!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55B8F88-9662-4C6E-BF90-64C1ABEAE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34" y="6459415"/>
            <a:ext cx="8056755" cy="660039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951C7C8-7E0E-4AF6-BB27-7CC009C820BD}"/>
              </a:ext>
            </a:extLst>
          </p:cNvPr>
          <p:cNvSpPr/>
          <p:nvPr/>
        </p:nvSpPr>
        <p:spPr>
          <a:xfrm>
            <a:off x="800086" y="4081669"/>
            <a:ext cx="99337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accent1"/>
                </a:solidFill>
                <a:hlinkClick r:id="rId4"/>
              </a:rPr>
              <a:t>https://www.doffin.no/Notice/Details/2019-398257</a:t>
            </a:r>
            <a:endParaRPr lang="nb-NO" dirty="0">
              <a:solidFill>
                <a:schemeClr val="accent1"/>
              </a:solidFill>
            </a:endParaRPr>
          </a:p>
          <a:p>
            <a:endParaRPr lang="nb-NO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92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86" t="16989" b="2893"/>
          <a:stretch/>
        </p:blipFill>
        <p:spPr>
          <a:xfrm>
            <a:off x="-1" y="-750618"/>
            <a:ext cx="24382413" cy="14466172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4916813" y="9924212"/>
            <a:ext cx="89169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64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Grip muligheten!</a:t>
            </a:r>
          </a:p>
        </p:txBody>
      </p:sp>
    </p:spTree>
    <p:extLst>
      <p:ext uri="{BB962C8B-B14F-4D97-AF65-F5344CB8AC3E}">
        <p14:creationId xmlns:p14="http://schemas.microsoft.com/office/powerpoint/2010/main" val="49537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03284" y="1439820"/>
            <a:ext cx="10713719" cy="2274470"/>
          </a:xfrm>
        </p:spPr>
        <p:txBody>
          <a:bodyPr/>
          <a:lstStyle/>
          <a:p>
            <a:r>
              <a:rPr lang="nb-NO" dirty="0"/>
              <a:t>Presentasjonsrunde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003284" y="4511847"/>
            <a:ext cx="9001125" cy="7200900"/>
          </a:xfrm>
        </p:spPr>
        <p:txBody>
          <a:bodyPr>
            <a:normAutofit/>
          </a:bodyPr>
          <a:lstStyle/>
          <a:p>
            <a:r>
              <a:rPr lang="nb-NO" dirty="0"/>
              <a:t>Jeg heter:</a:t>
            </a:r>
          </a:p>
          <a:p>
            <a:r>
              <a:rPr lang="nb-NO" dirty="0"/>
              <a:t>Jeg kommer fra:</a:t>
            </a:r>
          </a:p>
          <a:p>
            <a:r>
              <a:rPr lang="nb-NO" dirty="0"/>
              <a:t>Jeg er her i dag fordi: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24934" r="32273" b="8869"/>
          <a:stretch/>
        </p:blipFill>
        <p:spPr>
          <a:xfrm>
            <a:off x="12420600" y="-526473"/>
            <a:ext cx="119618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12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DAB7F78-94DA-413A-A46A-8B402222FA63}"/>
              </a:ext>
            </a:extLst>
          </p:cNvPr>
          <p:cNvSpPr txBox="1"/>
          <p:nvPr/>
        </p:nvSpPr>
        <p:spPr>
          <a:xfrm>
            <a:off x="10043456" y="12906777"/>
            <a:ext cx="10866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accent1"/>
                </a:solidFill>
                <a:hlinkClick r:id="rId3"/>
              </a:rPr>
              <a:t>cecilie.m.endresen@nho.no</a:t>
            </a:r>
            <a:endParaRPr lang="nb-NO" sz="2800" b="1" dirty="0">
              <a:solidFill>
                <a:schemeClr val="accent1"/>
              </a:solidFill>
            </a:endParaRPr>
          </a:p>
          <a:p>
            <a:endParaRPr lang="nb-NO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1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2016622" y="-377022"/>
            <a:ext cx="8571410" cy="2274470"/>
          </a:xfrm>
        </p:spPr>
        <p:txBody>
          <a:bodyPr>
            <a:normAutofit/>
          </a:bodyPr>
          <a:lstStyle/>
          <a:p>
            <a:r>
              <a:rPr lang="nb-NO" dirty="0"/>
              <a:t>Formål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2131434" y="2514914"/>
            <a:ext cx="8197948" cy="7200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dirty="0">
                <a:ea typeface="Tahoma" charset="0"/>
                <a:cs typeface="Tahoma" charset="0"/>
              </a:rPr>
              <a:t>Øke innovasjonseffekten av offentlige anskaffelser</a:t>
            </a:r>
          </a:p>
          <a:p>
            <a:pPr marL="0" indent="0">
              <a:buNone/>
            </a:pPr>
            <a:endParaRPr lang="nb-NO" sz="1000" dirty="0">
              <a:ea typeface="Tahoma" charset="0"/>
              <a:cs typeface="Tahoma" charset="0"/>
            </a:endParaRPr>
          </a:p>
          <a:p>
            <a:pPr>
              <a:lnSpc>
                <a:spcPct val="100000"/>
              </a:lnSpc>
            </a:pPr>
            <a:r>
              <a:rPr lang="nb-NO" sz="3600" dirty="0">
                <a:ea typeface="Tahoma" charset="0"/>
                <a:cs typeface="Tahoma" charset="0"/>
              </a:rPr>
              <a:t>Offentlige besparelser</a:t>
            </a:r>
          </a:p>
          <a:p>
            <a:pPr>
              <a:lnSpc>
                <a:spcPct val="100000"/>
              </a:lnSpc>
            </a:pPr>
            <a:r>
              <a:rPr lang="nb-NO" sz="3600" dirty="0">
                <a:ea typeface="Tahoma" charset="0"/>
                <a:cs typeface="Tahoma" charset="0"/>
              </a:rPr>
              <a:t>Miljøvennlige løsninger</a:t>
            </a:r>
          </a:p>
          <a:p>
            <a:pPr>
              <a:lnSpc>
                <a:spcPct val="100000"/>
              </a:lnSpc>
            </a:pPr>
            <a:r>
              <a:rPr lang="nb-NO" sz="3600" dirty="0">
                <a:ea typeface="Tahoma" charset="0"/>
                <a:cs typeface="Tahoma" charset="0"/>
              </a:rPr>
              <a:t>Bedre tjenester for brukerne</a:t>
            </a:r>
          </a:p>
          <a:p>
            <a:pPr>
              <a:lnSpc>
                <a:spcPct val="100000"/>
              </a:lnSpc>
            </a:pPr>
            <a:r>
              <a:rPr lang="nb-NO" sz="3600" dirty="0">
                <a:ea typeface="Tahoma" charset="0"/>
                <a:cs typeface="Tahoma" charset="0"/>
              </a:rPr>
              <a:t>Næringsvekst</a:t>
            </a:r>
          </a:p>
          <a:p>
            <a:pPr marL="0" indent="0">
              <a:buNone/>
            </a:pPr>
            <a:endParaRPr lang="nb-NO" sz="5400" dirty="0">
              <a:ea typeface="Tahoma" charset="0"/>
              <a:cs typeface="Tahoma" charset="0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08" y="1897934"/>
            <a:ext cx="11100345" cy="11100345"/>
          </a:xfrm>
          <a:prstGeom prst="rect">
            <a:avLst/>
          </a:prstGeom>
        </p:spPr>
      </p:pic>
      <p:grpSp>
        <p:nvGrpSpPr>
          <p:cNvPr id="5" name="Gruppe 4"/>
          <p:cNvGrpSpPr/>
          <p:nvPr/>
        </p:nvGrpSpPr>
        <p:grpSpPr>
          <a:xfrm>
            <a:off x="16462501" y="-108855"/>
            <a:ext cx="5073589" cy="4943557"/>
            <a:chOff x="3165584" y="7558030"/>
            <a:chExt cx="5073589" cy="4943557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4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67207">
              <a:off x="3165584" y="7558030"/>
              <a:ext cx="4943557" cy="4943557"/>
            </a:xfrm>
            <a:prstGeom prst="rect">
              <a:avLst/>
            </a:prstGeom>
          </p:spPr>
        </p:pic>
        <p:sp>
          <p:nvSpPr>
            <p:cNvPr id="9" name="TekstSylinder 8"/>
            <p:cNvSpPr txBox="1"/>
            <p:nvPr/>
          </p:nvSpPr>
          <p:spPr>
            <a:xfrm rot="19964488">
              <a:off x="4292488" y="8529453"/>
              <a:ext cx="3946685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800" b="1" dirty="0">
                  <a:solidFill>
                    <a:schemeClr val="accent1"/>
                  </a:solidFill>
                </a:rPr>
                <a:t>500</a:t>
              </a:r>
              <a:r>
                <a:rPr lang="nb-NO" sz="4800" b="1" dirty="0">
                  <a:solidFill>
                    <a:schemeClr val="accent1"/>
                  </a:solidFill>
                </a:rPr>
                <a:t> </a:t>
              </a:r>
            </a:p>
            <a:p>
              <a:r>
                <a:rPr lang="nb-NO" sz="4200" b="1" dirty="0">
                  <a:solidFill>
                    <a:schemeClr val="accent1"/>
                  </a:solidFill>
                </a:rPr>
                <a:t>milliarder</a:t>
              </a:r>
              <a:r>
                <a:rPr lang="nb-NO" sz="4800" b="1" dirty="0">
                  <a:solidFill>
                    <a:schemeClr val="accent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510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5626580" y="2793999"/>
          <a:ext cx="12087261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Bilderesultat for innovation norway">
            <a:extLst>
              <a:ext uri="{FF2B5EF4-FFF2-40B4-BE49-F238E27FC236}">
                <a16:creationId xmlns:a16="http://schemas.microsoft.com/office/drawing/2014/main" id="{8AA128D6-B734-4264-BBB7-BF4A698649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8013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" name="AutoShape 4" descr="Bilderesultat for innovation norway">
            <a:extLst>
              <a:ext uri="{FF2B5EF4-FFF2-40B4-BE49-F238E27FC236}">
                <a16:creationId xmlns:a16="http://schemas.microsoft.com/office/drawing/2014/main" id="{D45BD1C9-F1D3-454F-A789-4F9018019F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0413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8AFFAE0-D801-4728-94B4-83034462BC01}"/>
              </a:ext>
            </a:extLst>
          </p:cNvPr>
          <p:cNvSpPr txBox="1"/>
          <p:nvPr/>
        </p:nvSpPr>
        <p:spPr>
          <a:xfrm>
            <a:off x="1099926" y="891287"/>
            <a:ext cx="97467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600" dirty="0">
                <a:solidFill>
                  <a:schemeClr val="accent1"/>
                </a:solidFill>
                <a:latin typeface="+mj-lt"/>
              </a:rPr>
              <a:t>Hvem er Nasjonalt program for leverandørutvikling?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020D06A-1C9D-4AA9-A833-3E51FA1FA7E4}"/>
              </a:ext>
            </a:extLst>
          </p:cNvPr>
          <p:cNvGraphicFramePr/>
          <p:nvPr>
            <p:extLst/>
          </p:nvPr>
        </p:nvGraphicFramePr>
        <p:xfrm>
          <a:off x="6244015" y="1855299"/>
          <a:ext cx="15392109" cy="10922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Bilde 11">
            <a:extLst>
              <a:ext uri="{FF2B5EF4-FFF2-40B4-BE49-F238E27FC236}">
                <a16:creationId xmlns:a16="http://schemas.microsoft.com/office/drawing/2014/main" id="{CC16B21A-1ED5-4661-B8A6-215E9B5ECDD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3" t="80115" r="38177" b="-7112"/>
          <a:stretch/>
        </p:blipFill>
        <p:spPr>
          <a:xfrm>
            <a:off x="11603508" y="1374260"/>
            <a:ext cx="2549763" cy="260351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173F381-8607-471B-B4FF-216E6A41DA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11" y="10669123"/>
            <a:ext cx="3986302" cy="61562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50104D79-A772-4724-A84F-C364F495372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29620" r="14286" b="25412"/>
          <a:stretch/>
        </p:blipFill>
        <p:spPr>
          <a:xfrm>
            <a:off x="15108172" y="10865317"/>
            <a:ext cx="3099466" cy="139779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9C43F2C-4D0B-4094-86BA-E73A21CCF7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881" y="9902372"/>
            <a:ext cx="2905986" cy="68537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92E058D-D3C0-4661-8773-CC6D2011D3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756" y="2328940"/>
            <a:ext cx="2598988" cy="125280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13E1161B-ABCB-409E-9379-0F842C0CAC4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77" b="28723"/>
          <a:stretch/>
        </p:blipFill>
        <p:spPr>
          <a:xfrm>
            <a:off x="12731738" y="6705600"/>
            <a:ext cx="2376433" cy="1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1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63281" y="393805"/>
            <a:ext cx="8870951" cy="2274470"/>
          </a:xfrm>
        </p:spPr>
        <p:txBody>
          <a:bodyPr>
            <a:normAutofit/>
          </a:bodyPr>
          <a:lstStyle/>
          <a:p>
            <a:r>
              <a:rPr lang="nb-NO" sz="6000" dirty="0"/>
              <a:t>Programmets </a:t>
            </a:r>
            <a:br>
              <a:rPr lang="nb-NO" sz="6000" dirty="0"/>
            </a:br>
            <a:r>
              <a:rPr lang="nb-NO" sz="6000" dirty="0"/>
              <a:t>rolle og funksjon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r="24987"/>
          <a:stretch>
            <a:fillRect/>
          </a:stretch>
        </p:blipFill>
        <p:spPr>
          <a:xfrm>
            <a:off x="12183923" y="-203200"/>
            <a:ext cx="12198490" cy="13716000"/>
          </a:xfrm>
        </p:spPr>
      </p:pic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1488478" y="4045889"/>
            <a:ext cx="9109903" cy="7200900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endParaRPr lang="nb-NO" sz="5400" dirty="0"/>
          </a:p>
          <a:p>
            <a:pPr marL="742950" indent="-742950">
              <a:lnSpc>
                <a:spcPct val="110000"/>
              </a:lnSpc>
              <a:buFont typeface="+mj-lt"/>
              <a:buAutoNum type="arabicPeriod"/>
            </a:pPr>
            <a:r>
              <a:rPr lang="nb-NO" sz="5400" b="1" dirty="0"/>
              <a:t>Introdusere</a:t>
            </a:r>
            <a:r>
              <a:rPr lang="nb-NO" sz="5400" dirty="0"/>
              <a:t> offentlige innkjøpere for innovative anskaffelser</a:t>
            </a:r>
          </a:p>
          <a:p>
            <a:pPr marL="742950" indent="-742950">
              <a:lnSpc>
                <a:spcPct val="110000"/>
              </a:lnSpc>
              <a:buFont typeface="+mj-lt"/>
              <a:buAutoNum type="arabicPeriod"/>
            </a:pPr>
            <a:r>
              <a:rPr lang="nb-NO" sz="5400" b="1" dirty="0"/>
              <a:t>Veiledning og råd </a:t>
            </a:r>
            <a:r>
              <a:rPr lang="nb-NO" sz="5400" dirty="0"/>
              <a:t>om gjennomføring</a:t>
            </a:r>
          </a:p>
          <a:p>
            <a:pPr marL="742950" indent="-742950">
              <a:lnSpc>
                <a:spcPct val="110000"/>
              </a:lnSpc>
              <a:buFont typeface="+mj-lt"/>
              <a:buAutoNum type="arabicPeriod"/>
            </a:pPr>
            <a:r>
              <a:rPr lang="nb-NO" sz="5400" b="1" dirty="0"/>
              <a:t>Tilrettelegge møteplasser </a:t>
            </a:r>
            <a:r>
              <a:rPr lang="nb-NO" sz="5400" dirty="0"/>
              <a:t>der </a:t>
            </a:r>
            <a:br>
              <a:rPr lang="nb-NO" sz="5400" dirty="0"/>
            </a:br>
            <a:r>
              <a:rPr lang="nb-NO" sz="5400" dirty="0"/>
              <a:t>behov kan møte løsninger</a:t>
            </a:r>
          </a:p>
          <a:p>
            <a:pPr marL="742950" indent="-742950">
              <a:lnSpc>
                <a:spcPct val="110000"/>
              </a:lnSpc>
              <a:buFont typeface="+mj-lt"/>
              <a:buAutoNum type="arabicPeriod"/>
            </a:pPr>
            <a:r>
              <a:rPr lang="nb-NO" sz="5400" b="1" dirty="0"/>
              <a:t>Formidle</a:t>
            </a:r>
            <a:r>
              <a:rPr lang="nb-NO" sz="5400" dirty="0"/>
              <a:t> læring og erfaringer 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2675467" y="77893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28" name="Ellipse 27"/>
          <p:cNvSpPr>
            <a:spLocks/>
          </p:cNvSpPr>
          <p:nvPr/>
        </p:nvSpPr>
        <p:spPr>
          <a:xfrm>
            <a:off x="338668" y="393806"/>
            <a:ext cx="2912532" cy="2721927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endParaRPr lang="nb-NO" sz="900" b="1" dirty="0">
              <a:solidFill>
                <a:schemeClr val="bg1"/>
              </a:solidFill>
            </a:endParaRPr>
          </a:p>
          <a:p>
            <a:pPr algn="ctr"/>
            <a:r>
              <a:rPr lang="nb-NO" sz="1800" b="1" dirty="0">
                <a:solidFill>
                  <a:schemeClr val="bg1"/>
                </a:solidFill>
                <a:ea typeface="Tahoma" charset="0"/>
                <a:cs typeface="Tahoma" charset="0"/>
              </a:rPr>
              <a:t>Pådrivere for </a:t>
            </a:r>
            <a:br>
              <a:rPr lang="nb-NO" sz="1800" b="1" dirty="0">
                <a:solidFill>
                  <a:schemeClr val="bg1"/>
                </a:solidFill>
                <a:ea typeface="Tahoma" charset="0"/>
                <a:cs typeface="Tahoma" charset="0"/>
              </a:rPr>
            </a:br>
            <a:r>
              <a:rPr lang="nb-NO" sz="1800" b="1" dirty="0">
                <a:solidFill>
                  <a:schemeClr val="bg1"/>
                </a:solidFill>
                <a:ea typeface="Tahoma" charset="0"/>
                <a:cs typeface="Tahoma" charset="0"/>
              </a:rPr>
              <a:t>innovative anskaffelser</a:t>
            </a:r>
          </a:p>
        </p:txBody>
      </p:sp>
      <p:pic>
        <p:nvPicPr>
          <p:cNvPr id="35" name="Bild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8" y="393805"/>
            <a:ext cx="2146923" cy="20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2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C11135-DA4A-4524-8A9E-4797EC5B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 smakebit….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7D18ABDC-653D-4237-8EC0-3CDED8E19E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22319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8FE6104-38C6-4EFD-891C-DACCC6CC2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04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1"/>
          <a:stretch/>
        </p:blipFill>
        <p:spPr>
          <a:xfrm>
            <a:off x="1169548" y="6939100"/>
            <a:ext cx="22285905" cy="5923906"/>
          </a:xfrm>
          <a:prstGeom prst="rect">
            <a:avLst/>
          </a:prstGeom>
        </p:spPr>
      </p:pic>
      <p:sp>
        <p:nvSpPr>
          <p:cNvPr id="5" name="Tittel 5"/>
          <p:cNvSpPr txBox="1">
            <a:spLocks/>
          </p:cNvSpPr>
          <p:nvPr/>
        </p:nvSpPr>
        <p:spPr>
          <a:xfrm>
            <a:off x="639184" y="6661273"/>
            <a:ext cx="9432141" cy="22744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Innovativ anskaffelse</a:t>
            </a:r>
          </a:p>
        </p:txBody>
      </p:sp>
      <p:sp>
        <p:nvSpPr>
          <p:cNvPr id="3" name="Ellipse 2"/>
          <p:cNvSpPr/>
          <p:nvPr/>
        </p:nvSpPr>
        <p:spPr>
          <a:xfrm>
            <a:off x="7211761" y="8935743"/>
            <a:ext cx="4478216" cy="433753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5"/>
          <p:cNvSpPr txBox="1">
            <a:spLocks/>
          </p:cNvSpPr>
          <p:nvPr/>
        </p:nvSpPr>
        <p:spPr>
          <a:xfrm>
            <a:off x="764690" y="600644"/>
            <a:ext cx="7920990" cy="22744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Anskaffelse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6738F61-5073-43B3-8CCB-F0126A7E7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0" y="2190419"/>
            <a:ext cx="19769187" cy="13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Dialog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2880360" y="3780473"/>
            <a:ext cx="7920990" cy="76664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nb-NO" dirty="0"/>
              <a:t>Formålet med dialogen er å få ideer og innspill fra markedet på hvordan behovene kan løses og hvilke alternative løsninger som finnes. </a:t>
            </a:r>
          </a:p>
          <a:p>
            <a:pPr>
              <a:lnSpc>
                <a:spcPct val="120000"/>
              </a:lnSpc>
            </a:pPr>
            <a:endParaRPr lang="nb-NO" dirty="0"/>
          </a:p>
          <a:p>
            <a:pPr>
              <a:lnSpc>
                <a:spcPct val="120000"/>
              </a:lnSpc>
            </a:pPr>
            <a:r>
              <a:rPr lang="nb-NO" dirty="0"/>
              <a:t>Samtidig får markedet informasjon om kundens behov, slik at de blir bedre forberedt på å levere og evt. utvikle gode løsninger.</a:t>
            </a:r>
          </a:p>
          <a:p>
            <a:pPr>
              <a:lnSpc>
                <a:spcPct val="120000"/>
              </a:lnSpc>
            </a:pPr>
            <a:endParaRPr lang="nb-NO" dirty="0"/>
          </a:p>
          <a:p>
            <a:pPr>
              <a:lnSpc>
                <a:spcPct val="120000"/>
              </a:lnSpc>
            </a:pPr>
            <a:r>
              <a:rPr lang="nb-NO" dirty="0"/>
              <a:t>Regelverket om offentlige anskaffelser er ikke til hinder for kontakt med markedet så lenge hensynet til konkurranse og likebehandling ivaretas. </a:t>
            </a:r>
          </a:p>
          <a:p>
            <a:endParaRPr lang="nb-NO" dirty="0"/>
          </a:p>
        </p:txBody>
      </p:sp>
      <p:pic>
        <p:nvPicPr>
          <p:cNvPr id="17" name="Bild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8" t="16213" r="24075" b="21722"/>
          <a:stretch/>
        </p:blipFill>
        <p:spPr>
          <a:xfrm>
            <a:off x="12725400" y="0"/>
            <a:ext cx="116570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33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Innovative anskaffelser">
      <a:dk1>
        <a:sysClr val="windowText" lastClr="000000"/>
      </a:dk1>
      <a:lt1>
        <a:sysClr val="window" lastClr="FFFFFF"/>
      </a:lt1>
      <a:dk2>
        <a:srgbClr val="444444"/>
      </a:dk2>
      <a:lt2>
        <a:srgbClr val="E7E6E6"/>
      </a:lt2>
      <a:accent1>
        <a:srgbClr val="7C17FF"/>
      </a:accent1>
      <a:accent2>
        <a:srgbClr val="444444"/>
      </a:accent2>
      <a:accent3>
        <a:srgbClr val="878787"/>
      </a:accent3>
      <a:accent4>
        <a:srgbClr val="93959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nnovasjon anskaffelser">
      <a:majorFont>
        <a:latin typeface="Suisse Works Bold"/>
        <a:ea typeface=""/>
        <a:cs typeface=""/>
      </a:majorFont>
      <a:minorFont>
        <a:latin typeface="Basis Grotesq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0525 Vestfold rådmannsutvalget CME" id="{A6EB5D68-418E-47C9-A60B-2EBF01938FF3}" vid="{19BE005B-1FCD-4D0F-A18D-14656DD377D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irksomhet xmlns="76361eac-e38b-49c8-8c0e-f63135bf6fc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30C145103AF04995129F525E715188" ma:contentTypeVersion="9" ma:contentTypeDescription="Opprett et nytt dokument." ma:contentTypeScope="" ma:versionID="29a2045025046f91b234531598fd8ac6">
  <xsd:schema xmlns:xsd="http://www.w3.org/2001/XMLSchema" xmlns:xs="http://www.w3.org/2001/XMLSchema" xmlns:p="http://schemas.microsoft.com/office/2006/metadata/properties" xmlns:ns2="76361eac-e38b-49c8-8c0e-f63135bf6fc9" xmlns:ns3="bd3b2477-909e-4f43-8683-a5760b10f11c" targetNamespace="http://schemas.microsoft.com/office/2006/metadata/properties" ma:root="true" ma:fieldsID="d7d4ae5d400034480edecd419a4aff9e" ns2:_="" ns3:_="">
    <xsd:import namespace="76361eac-e38b-49c8-8c0e-f63135bf6fc9"/>
    <xsd:import namespace="bd3b2477-909e-4f43-8683-a5760b10f11c"/>
    <xsd:element name="properties">
      <xsd:complexType>
        <xsd:sequence>
          <xsd:element name="documentManagement">
            <xsd:complexType>
              <xsd:all>
                <xsd:element ref="ns2:Virksomhet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61eac-e38b-49c8-8c0e-f63135bf6fc9" elementFormDefault="qualified">
    <xsd:import namespace="http://schemas.microsoft.com/office/2006/documentManagement/types"/>
    <xsd:import namespace="http://schemas.microsoft.com/office/infopath/2007/PartnerControls"/>
    <xsd:element name="Virksomhet" ma:index="8" nillable="true" ma:displayName="Virksomhet" ma:internalName="Virksomhet">
      <xsd:simpleType>
        <xsd:restriction base="dms:Text">
          <xsd:maxLength value="255"/>
        </xsd:restriction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3b2477-909e-4f43-8683-a5760b10f11c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Sist delt etter bru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Sist delt etter klokkeslett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9119b49b-2cc3-444e-b755-8692f4554da6" ContentTypeId="0x0101" PreviousValue="false"/>
</file>

<file path=customXml/itemProps1.xml><?xml version="1.0" encoding="utf-8"?>
<ds:datastoreItem xmlns:ds="http://schemas.openxmlformats.org/officeDocument/2006/customXml" ds:itemID="{BF36B08A-B2D3-4EB6-B48C-01D11779416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bd3b2477-909e-4f43-8683-a5760b10f11c"/>
    <ds:schemaRef ds:uri="76361eac-e38b-49c8-8c0e-f63135bf6fc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332FBDC-659A-4E32-9F8D-1D496312C6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361eac-e38b-49c8-8c0e-f63135bf6fc9"/>
    <ds:schemaRef ds:uri="bd3b2477-909e-4f43-8683-a5760b10f1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479B54-0D47-414B-B595-FC0AA5E300A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F9D4C61-E0D2-44FE-86F5-572E06AF28F7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180525 Vestfold rådmannsutvalget CME</Template>
  <TotalTime>3749</TotalTime>
  <Words>420</Words>
  <Application>Microsoft Office PowerPoint</Application>
  <PresentationFormat>Egendefinert</PresentationFormat>
  <Paragraphs>137</Paragraphs>
  <Slides>20</Slides>
  <Notes>20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9" baseType="lpstr">
      <vt:lpstr>Arial</vt:lpstr>
      <vt:lpstr>Basis Grotesque</vt:lpstr>
      <vt:lpstr>Basis Grotesque Medium</vt:lpstr>
      <vt:lpstr>Calibri</vt:lpstr>
      <vt:lpstr>Chalkduster</vt:lpstr>
      <vt:lpstr>Suisse Works Bold</vt:lpstr>
      <vt:lpstr>Tahoma</vt:lpstr>
      <vt:lpstr>Wingdings</vt:lpstr>
      <vt:lpstr>Office-tema</vt:lpstr>
      <vt:lpstr> Om leverandørdialog  og forventninger til interessentene i dialogfasen</vt:lpstr>
      <vt:lpstr>Presentasjonsrunde</vt:lpstr>
      <vt:lpstr>Formål</vt:lpstr>
      <vt:lpstr>PowerPoint-presentasjon</vt:lpstr>
      <vt:lpstr>Programmets  rolle og funksjon</vt:lpstr>
      <vt:lpstr>En smakebit….</vt:lpstr>
      <vt:lpstr>PowerPoint-presentasjon</vt:lpstr>
      <vt:lpstr>PowerPoint-presentasjon</vt:lpstr>
      <vt:lpstr>Dialog</vt:lpstr>
      <vt:lpstr> Ta seg tid til kunnskapsfangst</vt:lpstr>
      <vt:lpstr>PowerPoint-presentasjon</vt:lpstr>
      <vt:lpstr>   Ambisjoner for  Påmeldings- og konferansesystem for Viken fylkeskommune </vt:lpstr>
      <vt:lpstr>PowerPoint-presentasjon</vt:lpstr>
      <vt:lpstr>Så hvordan sikte mot blinken og komme i posisjon som leverandør….</vt:lpstr>
      <vt:lpstr>PowerPoint-presentasjon</vt:lpstr>
      <vt:lpstr>PowerPoint-presentasjon</vt:lpstr>
      <vt:lpstr>Svar på ofte stilte spørsmål </vt:lpstr>
      <vt:lpstr>Hold deg  oppdatert …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Samhandling LuP, IN og FR</dc:title>
  <dc:creator>Cecilie Møller Endresen</dc:creator>
  <cp:lastModifiedBy>Cecilie Møller Endresen</cp:lastModifiedBy>
  <cp:revision>149</cp:revision>
  <cp:lastPrinted>2018-10-22T17:43:30Z</cp:lastPrinted>
  <dcterms:created xsi:type="dcterms:W3CDTF">2018-06-01T07:44:46Z</dcterms:created>
  <dcterms:modified xsi:type="dcterms:W3CDTF">2019-04-09T12:45:39Z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0x010100F430C145103AF04995129F525E715188</vt:lpwstr>
  </property>
</Properties>
</file>