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2"/>
  </p:notesMasterIdLst>
  <p:sldIdLst>
    <p:sldId id="262" r:id="rId6"/>
    <p:sldId id="376" r:id="rId7"/>
    <p:sldId id="370" r:id="rId8"/>
    <p:sldId id="371" r:id="rId9"/>
    <p:sldId id="372" r:id="rId10"/>
    <p:sldId id="362" r:id="rId11"/>
    <p:sldId id="367" r:id="rId12"/>
    <p:sldId id="366" r:id="rId13"/>
    <p:sldId id="375" r:id="rId14"/>
    <p:sldId id="365" r:id="rId15"/>
    <p:sldId id="380" r:id="rId16"/>
    <p:sldId id="369" r:id="rId17"/>
    <p:sldId id="382" r:id="rId18"/>
    <p:sldId id="377" r:id="rId19"/>
    <p:sldId id="386" r:id="rId20"/>
    <p:sldId id="358" r:id="rId21"/>
    <p:sldId id="378" r:id="rId22"/>
    <p:sldId id="359" r:id="rId23"/>
    <p:sldId id="374" r:id="rId24"/>
    <p:sldId id="385" r:id="rId25"/>
    <p:sldId id="379" r:id="rId26"/>
    <p:sldId id="356" r:id="rId27"/>
    <p:sldId id="383" r:id="rId28"/>
    <p:sldId id="384" r:id="rId29"/>
    <p:sldId id="373" r:id="rId30"/>
    <p:sldId id="340" r:id="rId31"/>
  </p:sldIdLst>
  <p:sldSz cx="24382413" cy="13716000"/>
  <p:notesSz cx="6858000" cy="9144000"/>
  <p:defaultTextStyle>
    <a:defPPr>
      <a:defRPr lang="nb-NO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42" autoAdjust="0"/>
  </p:normalViewPr>
  <p:slideViewPr>
    <p:cSldViewPr snapToGrid="0">
      <p:cViewPr varScale="1">
        <p:scale>
          <a:sx n="38" d="100"/>
          <a:sy n="38" d="100"/>
        </p:scale>
        <p:origin x="94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221CE-4A1C-4702-AA8D-1A8456EDD8CB}" type="datetimeFigureOut">
              <a:rPr lang="nb-NO" smtClean="0"/>
              <a:t>04.04.2017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23E6F-CDBD-4A8F-A0C9-41459C8838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Dialogkonferanser</a:t>
            </a:r>
            <a:r>
              <a:rPr lang="nb-NO" baseline="0" dirty="0" smtClean="0"/>
              <a:t> har mange drevet med en stund. </a:t>
            </a:r>
          </a:p>
          <a:p>
            <a:r>
              <a:rPr lang="nb-NO" baseline="0" dirty="0" smtClean="0"/>
              <a:t>Noen ganger blir det litt lite dialog – og mer enveis kommunikasjon</a:t>
            </a:r>
          </a:p>
          <a:p>
            <a:endParaRPr lang="nb-NO" baseline="0" dirty="0" smtClean="0"/>
          </a:p>
          <a:p>
            <a:r>
              <a:rPr lang="nb-NO" baseline="0" dirty="0" smtClean="0"/>
              <a:t>Vi har fått tilbakemeldinger både fra innkjøpere og leverandører på at det hadde vært fint å få anledning til å snakke litt mer sammen!</a:t>
            </a:r>
          </a:p>
          <a:p>
            <a:r>
              <a:rPr lang="nb-NO" baseline="0" dirty="0" smtClean="0"/>
              <a:t>Leverandørene har i tillegg meldt tilbake at de ønsker å komme tettere på behovene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23E6F-CDBD-4A8F-A0C9-41459C88380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7862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Ikke en enkel anskaffelse dette</a:t>
            </a:r>
          </a:p>
          <a:p>
            <a:endParaRPr lang="nb-NO" dirty="0" smtClean="0"/>
          </a:p>
          <a:p>
            <a:r>
              <a:rPr lang="nb-NO" dirty="0" smtClean="0"/>
              <a:t>Larv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23E6F-CDBD-4A8F-A0C9-41459C88380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2031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Larvik + 8 er usikre</a:t>
            </a:r>
            <a:r>
              <a:rPr lang="nb-NO" baseline="0" dirty="0" smtClean="0"/>
              <a:t> på hvor langt de kommer med å få opp en helt ny tjeneste</a:t>
            </a:r>
          </a:p>
          <a:p>
            <a:endParaRPr lang="nb-NO" baseline="0" dirty="0" smtClean="0"/>
          </a:p>
          <a:p>
            <a:r>
              <a:rPr lang="nb-NO" baseline="0" dirty="0" smtClean="0"/>
              <a:t>Kan vi sammen klare å utvikle helt nye og bedre tjenester?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23E6F-CDBD-4A8F-A0C9-41459C88380F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004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08126" y="5940742"/>
            <a:ext cx="11521440" cy="3670958"/>
          </a:xfrm>
        </p:spPr>
        <p:txBody>
          <a:bodyPr anchor="b">
            <a:normAutofit/>
          </a:bodyPr>
          <a:lstStyle>
            <a:lvl1pPr algn="l">
              <a:defRPr sz="8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008126" y="9973247"/>
            <a:ext cx="11521440" cy="761108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accent4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08126" y="12343181"/>
            <a:ext cx="4140517" cy="612077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fld id="{75FE6E4D-0C6B-4018-8BB2-2D0404085236}" type="datetime4">
              <a:rPr lang="nb-NO" smtClean="0"/>
              <a:t>4. april 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92218" y="12343181"/>
            <a:ext cx="14886105" cy="612077"/>
          </a:xfrm>
        </p:spPr>
        <p:txBody>
          <a:bodyPr/>
          <a:lstStyle>
            <a:lvl1pPr>
              <a:defRPr sz="3000"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22088539" y="12343181"/>
            <a:ext cx="617582" cy="612077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44131"/>
            <a:ext cx="3419863" cy="1923292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4176522"/>
            <a:ext cx="3419863" cy="286513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477" y="0"/>
            <a:ext cx="11679936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247650" y="0"/>
            <a:ext cx="24630063" cy="13716000"/>
          </a:xfrm>
          <a:solidFill>
            <a:schemeClr val="bg2"/>
          </a:solidFill>
        </p:spPr>
        <p:txBody>
          <a:bodyPr tIns="360000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22995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80361" y="879984"/>
            <a:ext cx="18632329" cy="227447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880362" y="3780473"/>
            <a:ext cx="9001125" cy="72009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2511565" y="3780473"/>
            <a:ext cx="9001125" cy="72009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880360" y="3780474"/>
            <a:ext cx="9001125" cy="1260157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0">
                <a:latin typeface="Basis Grotesque Medium" panose="02000603030000020004" pitchFamily="50" charset="0"/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2880360" y="5040630"/>
            <a:ext cx="9001125" cy="594074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12511565" y="3780473"/>
            <a:ext cx="9001125" cy="1260157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000" b="0">
                <a:latin typeface="Basis Grotesque Medium" panose="02000603030000020004" pitchFamily="50" charset="0"/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12511565" y="5040630"/>
            <a:ext cx="9001125" cy="594074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2880361" y="879984"/>
            <a:ext cx="18632329" cy="227447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908" y="8482660"/>
            <a:ext cx="6196597" cy="51511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000" y="3744468"/>
            <a:ext cx="6248413" cy="3505207"/>
          </a:xfrm>
          <a:prstGeom prst="rect">
            <a:avLst/>
          </a:prstGeom>
        </p:spPr>
      </p:pic>
      <p:sp>
        <p:nvSpPr>
          <p:cNvPr id="7" name="TekstSylinder 6"/>
          <p:cNvSpPr txBox="1"/>
          <p:nvPr userDrawn="1"/>
        </p:nvSpPr>
        <p:spPr>
          <a:xfrm>
            <a:off x="8590756" y="11845481"/>
            <a:ext cx="7200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000">
                <a:solidFill>
                  <a:schemeClr val="accent1"/>
                </a:solidFill>
              </a:rPr>
              <a:t>innovativeanskaffelser.no</a:t>
            </a:r>
          </a:p>
        </p:txBody>
      </p:sp>
    </p:spTree>
    <p:extLst>
      <p:ext uri="{BB962C8B-B14F-4D97-AF65-F5344CB8AC3E}">
        <p14:creationId xmlns:p14="http://schemas.microsoft.com/office/powerpoint/2010/main" val="1246994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908" y="7157694"/>
            <a:ext cx="6196597" cy="515113"/>
          </a:xfrm>
          <a:prstGeom prst="rect">
            <a:avLst/>
          </a:prstGeom>
        </p:spPr>
      </p:pic>
      <p:sp>
        <p:nvSpPr>
          <p:cNvPr id="7" name="TekstSylinder 6"/>
          <p:cNvSpPr txBox="1"/>
          <p:nvPr userDrawn="1"/>
        </p:nvSpPr>
        <p:spPr>
          <a:xfrm>
            <a:off x="8590756" y="11845481"/>
            <a:ext cx="7200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000">
                <a:solidFill>
                  <a:schemeClr val="accent1"/>
                </a:solidFill>
              </a:rPr>
              <a:t>innovativeanskaffelser.no</a:t>
            </a:r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000" y="4500563"/>
            <a:ext cx="6248413" cy="190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3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08126" y="5940742"/>
            <a:ext cx="11521440" cy="3670958"/>
          </a:xfrm>
        </p:spPr>
        <p:txBody>
          <a:bodyPr anchor="b">
            <a:normAutofit/>
          </a:bodyPr>
          <a:lstStyle>
            <a:lvl1pPr algn="l">
              <a:defRPr sz="8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008126" y="9973247"/>
            <a:ext cx="11521440" cy="761108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accent4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08126" y="12343181"/>
            <a:ext cx="4140517" cy="612077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fld id="{75FE6E4D-0C6B-4018-8BB2-2D0404085236}" type="datetime4">
              <a:rPr lang="nb-NO" smtClean="0"/>
              <a:t>4. april 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92218" y="12343181"/>
            <a:ext cx="14886105" cy="612077"/>
          </a:xfrm>
        </p:spPr>
        <p:txBody>
          <a:bodyPr/>
          <a:lstStyle>
            <a:lvl1pPr>
              <a:defRPr sz="3000"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22088539" y="12343181"/>
            <a:ext cx="617582" cy="612077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44131"/>
            <a:ext cx="3419863" cy="1923292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4176522"/>
            <a:ext cx="3419863" cy="286513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67" y="0"/>
            <a:ext cx="1166774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64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08126" y="5940742"/>
            <a:ext cx="11521440" cy="3670958"/>
          </a:xfrm>
        </p:spPr>
        <p:txBody>
          <a:bodyPr anchor="b">
            <a:normAutofit/>
          </a:bodyPr>
          <a:lstStyle>
            <a:lvl1pPr algn="l">
              <a:defRPr sz="8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008126" y="9973247"/>
            <a:ext cx="11521440" cy="761108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accent4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08126" y="12343181"/>
            <a:ext cx="4140517" cy="612077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fld id="{75FE6E4D-0C6B-4018-8BB2-2D0404085236}" type="datetime4">
              <a:rPr lang="nb-NO" smtClean="0"/>
              <a:t>4. april 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92218" y="12343181"/>
            <a:ext cx="14886105" cy="612077"/>
          </a:xfrm>
        </p:spPr>
        <p:txBody>
          <a:bodyPr/>
          <a:lstStyle>
            <a:lvl1pPr>
              <a:defRPr sz="3000"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22088539" y="12343181"/>
            <a:ext cx="617582" cy="612077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44131"/>
            <a:ext cx="3419863" cy="1923292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4176522"/>
            <a:ext cx="3419863" cy="286513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204" y="0"/>
            <a:ext cx="13094209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5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/m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media 8"/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24382413" cy="13716000"/>
          </a:xfrm>
        </p:spPr>
        <p:txBody>
          <a:bodyPr tIns="180000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Velg boksen og sett inn video fra menyen </a:t>
            </a:r>
            <a:br>
              <a:rPr lang="nb-NO"/>
            </a:br>
            <a:r>
              <a:rPr lang="nb-NO"/>
              <a:t>«sett inn/</a:t>
            </a:r>
            <a:r>
              <a:rPr lang="nb-NO" err="1"/>
              <a:t>insert</a:t>
            </a:r>
            <a:r>
              <a:rPr lang="nb-NO"/>
              <a:t>» - «Video»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08126" y="5940742"/>
            <a:ext cx="11521440" cy="3670958"/>
          </a:xfrm>
        </p:spPr>
        <p:txBody>
          <a:bodyPr anchor="b">
            <a:normAutofit/>
          </a:bodyPr>
          <a:lstStyle>
            <a:lvl1pPr algn="l">
              <a:defRPr sz="8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008126" y="9973247"/>
            <a:ext cx="11521440" cy="761108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accent4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08126" y="12343181"/>
            <a:ext cx="4140517" cy="612077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fld id="{75FE6E4D-0C6B-4018-8BB2-2D0404085236}" type="datetime4">
              <a:rPr lang="nb-NO" smtClean="0"/>
              <a:t>4. april 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92218" y="12343181"/>
            <a:ext cx="14886105" cy="612077"/>
          </a:xfrm>
        </p:spPr>
        <p:txBody>
          <a:bodyPr/>
          <a:lstStyle>
            <a:lvl1pPr>
              <a:defRPr sz="3000"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22088539" y="12343181"/>
            <a:ext cx="617582" cy="612077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1008126" y="1044131"/>
            <a:ext cx="3419863" cy="192329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08126" y="4176522"/>
            <a:ext cx="3419863" cy="28651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555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iv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920990" y="4463035"/>
            <a:ext cx="12961620" cy="3670958"/>
          </a:xfrm>
        </p:spPr>
        <p:txBody>
          <a:bodyPr anchor="b">
            <a:normAutofit/>
          </a:bodyPr>
          <a:lstStyle>
            <a:lvl1pPr algn="l">
              <a:defRPr sz="8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920990" y="8495540"/>
            <a:ext cx="12961620" cy="761108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dk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08126" y="12343181"/>
            <a:ext cx="4140517" cy="612077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fld id="{75FE6E4D-0C6B-4018-8BB2-2D0404085236}" type="datetime4">
              <a:rPr lang="nb-NO" smtClean="0"/>
              <a:t>4. april 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92218" y="12343181"/>
            <a:ext cx="14886105" cy="612077"/>
          </a:xfrm>
        </p:spPr>
        <p:txBody>
          <a:bodyPr/>
          <a:lstStyle>
            <a:lvl1pPr>
              <a:defRPr sz="3000"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22088539" y="12343181"/>
            <a:ext cx="617582" cy="612077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4622978"/>
            <a:ext cx="3419863" cy="1923292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7740968"/>
            <a:ext cx="3419863" cy="286513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348" y="1141200"/>
            <a:ext cx="18326065" cy="12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3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8749" y="1141200"/>
            <a:ext cx="9863663" cy="12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90306" y="6927267"/>
            <a:ext cx="14401800" cy="3240405"/>
          </a:xfrm>
        </p:spPr>
        <p:txBody>
          <a:bodyPr anchor="t">
            <a:normAutofit/>
          </a:bodyPr>
          <a:lstStyle>
            <a:lvl1pPr algn="ctr">
              <a:defRPr sz="6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10625010" y="3816477"/>
            <a:ext cx="3132392" cy="2484311"/>
          </a:xfrm>
          <a:blipFill>
            <a:blip r:embed="rId2"/>
            <a:stretch>
              <a:fillRect/>
            </a:stretch>
          </a:blipFill>
        </p:spPr>
        <p:txBody>
          <a:bodyPr tIns="180000">
            <a:normAutofit/>
          </a:bodyPr>
          <a:lstStyle>
            <a:lvl1pPr marL="0" indent="0" algn="ctr">
              <a:buNone/>
              <a:defRPr sz="2400">
                <a:solidFill>
                  <a:schemeClr val="dk2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/m f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-1" y="0"/>
            <a:ext cx="24382413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0173" y="1139926"/>
            <a:ext cx="9182239" cy="1257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37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80361" y="879984"/>
            <a:ext cx="7920990" cy="227447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12183923" y="0"/>
            <a:ext cx="12198490" cy="13716000"/>
          </a:xfrm>
          <a:solidFill>
            <a:schemeClr val="bg2"/>
          </a:solidFill>
        </p:spPr>
        <p:txBody>
          <a:bodyPr tIns="360000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2880360" y="3780473"/>
            <a:ext cx="7920990" cy="72009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8486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880362" y="879984"/>
            <a:ext cx="11161395" cy="227447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 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880361" y="3780473"/>
            <a:ext cx="11161395" cy="7200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08126" y="12421553"/>
            <a:ext cx="324040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2400">
                <a:solidFill>
                  <a:schemeClr val="accent3"/>
                </a:solidFill>
              </a:defRPr>
            </a:lvl1pPr>
          </a:lstStyle>
          <a:p>
            <a:fld id="{03A2DB4E-71D0-4E8F-98FA-0209E05823F3}" type="datetime4">
              <a:rPr lang="nb-NO" smtClean="0"/>
              <a:t>4. april 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748156" y="12421553"/>
            <a:ext cx="1488610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2400">
                <a:solidFill>
                  <a:schemeClr val="accent3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2088539" y="12421553"/>
            <a:ext cx="61758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2400">
                <a:solidFill>
                  <a:schemeClr val="accent3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56" r:id="rId5"/>
    <p:sldLayoutId id="2147483650" r:id="rId6"/>
    <p:sldLayoutId id="2147483651" r:id="rId7"/>
    <p:sldLayoutId id="2147483657" r:id="rId8"/>
    <p:sldLayoutId id="2147483658" r:id="rId9"/>
    <p:sldLayoutId id="2147483664" r:id="rId10"/>
    <p:sldLayoutId id="2147483652" r:id="rId11"/>
    <p:sldLayoutId id="2147483653" r:id="rId12"/>
    <p:sldLayoutId id="2147483659" r:id="rId13"/>
    <p:sldLayoutId id="2147483660" r:id="rId14"/>
    <p:sldLayoutId id="2147483654" r:id="rId15"/>
    <p:sldLayoutId id="2147483655" r:id="rId16"/>
  </p:sldLayoutIdLst>
  <p:hf sldNum="0" hdr="0" ftr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6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68000" indent="-468000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4000" kern="1200">
          <a:solidFill>
            <a:schemeClr val="tx2"/>
          </a:solidFill>
          <a:latin typeface="+mn-lt"/>
          <a:ea typeface="+mn-ea"/>
          <a:cs typeface="+mn-cs"/>
        </a:defRPr>
      </a:lvl1pPr>
      <a:lvl2pPr marL="936000" indent="-46800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2pPr>
      <a:lvl3pPr marL="1404000" indent="-46800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3pPr>
      <a:lvl4pPr marL="1872000" indent="-46800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340000" indent="-46800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Riche.vestby@nho.no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Introduksjon til workshop </a:t>
            </a:r>
            <a:endParaRPr lang="nb-NO" dirty="0"/>
          </a:p>
        </p:txBody>
      </p:sp>
      <p:sp>
        <p:nvSpPr>
          <p:cNvPr id="14" name="Undertittel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Riche Vestby, prosjektleder helse og omsorg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 smtClean="0"/>
              <a:t>6. </a:t>
            </a:r>
            <a:r>
              <a:rPr lang="nb-NO" dirty="0"/>
              <a:t>a</a:t>
            </a:r>
            <a:r>
              <a:rPr lang="nb-NO" dirty="0" smtClean="0"/>
              <a:t>pril 2017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6312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Kommunebordene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nb-NO" dirty="0"/>
              <a:t>Få opp ideer og innspill fra et bredt sammensatt utvalg av roller i kommunene</a:t>
            </a:r>
          </a:p>
          <a:p>
            <a:pPr marL="0" lvl="0" indent="0">
              <a:buNone/>
            </a:pPr>
            <a:endParaRPr lang="nb-NO" dirty="0" smtClean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8" t="16213" r="24075" b="21722"/>
          <a:stretch/>
        </p:blipFill>
        <p:spPr>
          <a:xfrm>
            <a:off x="12711809" y="0"/>
            <a:ext cx="11656754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1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Gruppelederne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Passe på at alle kommer til orde og får </a:t>
            </a:r>
            <a:r>
              <a:rPr lang="nb-NO" dirty="0" smtClean="0"/>
              <a:t>delta</a:t>
            </a:r>
          </a:p>
          <a:p>
            <a:pPr lvl="0"/>
            <a:endParaRPr lang="nb-NO" dirty="0"/>
          </a:p>
          <a:p>
            <a:pPr lvl="0"/>
            <a:r>
              <a:rPr lang="nb-NO" dirty="0"/>
              <a:t>Passe på at ideer og innspill skrives ned – enten direkte på "duken" eller på post </a:t>
            </a:r>
            <a:r>
              <a:rPr lang="nb-NO" dirty="0" err="1" smtClean="0"/>
              <a:t>its</a:t>
            </a:r>
            <a:endParaRPr lang="nb-NO" dirty="0" smtClean="0"/>
          </a:p>
          <a:p>
            <a:pPr lvl="0"/>
            <a:endParaRPr lang="nb-NO" dirty="0"/>
          </a:p>
          <a:p>
            <a:pPr lvl="0"/>
            <a:r>
              <a:rPr lang="nb-NO" dirty="0"/>
              <a:t>Sørge for å holde gruppa "på sporet" </a:t>
            </a:r>
          </a:p>
          <a:p>
            <a:endParaRPr lang="nb-NO" dirty="0"/>
          </a:p>
        </p:txBody>
      </p:sp>
      <p:pic>
        <p:nvPicPr>
          <p:cNvPr id="4" name="Bilde 3" descr="_J5Z090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2" b="100000" l="47083" r="86812">
                        <a14:backgroundMark x1="74774" y1="75212" x2="74774" y2="76965"/>
                        <a14:backgroundMark x1="74528" y1="80230" x2="74528" y2="80230"/>
                        <a14:backgroundMark x1="74774" y1="82709" x2="74774" y2="82709"/>
                        <a14:backgroundMark x1="75719" y1="91596" x2="75719" y2="91596"/>
                        <a14:backgroundMark x1="75103" y1="87062" x2="75103" y2="87062"/>
                      </a14:backgroundRemoval>
                    </a14:imgEffect>
                  </a14:imgLayer>
                </a14:imgProps>
              </a:ext>
            </a:extLst>
          </a:blip>
          <a:srcRect r="9623" b="249"/>
          <a:stretch>
            <a:fillRect/>
          </a:stretch>
        </p:blipFill>
        <p:spPr>
          <a:xfrm>
            <a:off x="6975230" y="1565031"/>
            <a:ext cx="16201294" cy="1215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1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Alle sammen: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Skrive ned ideer, spørsmål, kommentarer </a:t>
            </a:r>
            <a:r>
              <a:rPr lang="nb-NO" dirty="0" err="1" smtClean="0"/>
              <a:t>osv</a:t>
            </a:r>
            <a:r>
              <a:rPr lang="nb-NO" dirty="0" smtClean="0"/>
              <a:t>… som er viktig å ta med seg i det videre arbeidet med anskaffelsen</a:t>
            </a:r>
          </a:p>
          <a:p>
            <a:endParaRPr lang="nb-NO" dirty="0" smtClean="0"/>
          </a:p>
          <a:p>
            <a:r>
              <a:rPr lang="nb-NO" dirty="0" smtClean="0"/>
              <a:t>Det som ikke skrives ned er glemt i morgen…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847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 overordnede spørsmål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68704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80362" y="6488304"/>
            <a:ext cx="11161395" cy="2274470"/>
          </a:xfrm>
        </p:spPr>
        <p:txBody>
          <a:bodyPr>
            <a:noAutofit/>
          </a:bodyPr>
          <a:lstStyle/>
          <a:p>
            <a:r>
              <a:rPr lang="nb-NO" sz="8500" dirty="0" smtClean="0"/>
              <a:t>Kan vi tenke nytt rundt roller i tjenesteforløpet?</a:t>
            </a:r>
            <a:endParaRPr lang="nb-NO" sz="8500" dirty="0"/>
          </a:p>
        </p:txBody>
      </p:sp>
    </p:spTree>
    <p:extLst>
      <p:ext uri="{BB962C8B-B14F-4D97-AF65-F5344CB8AC3E}">
        <p14:creationId xmlns:p14="http://schemas.microsoft.com/office/powerpoint/2010/main" val="310446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39999"/>
            <a:ext cx="24489754" cy="979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9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498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80362" y="879984"/>
            <a:ext cx="11161395" cy="8243696"/>
          </a:xfrm>
        </p:spPr>
        <p:txBody>
          <a:bodyPr>
            <a:normAutofit/>
          </a:bodyPr>
          <a:lstStyle/>
          <a:p>
            <a:r>
              <a:rPr lang="nb-NO" sz="8500" dirty="0" smtClean="0"/>
              <a:t>Hvordan kan teknologien stimulerer til økt selvstendighet og mestring?</a:t>
            </a:r>
            <a:endParaRPr lang="nb-NO" sz="8500" dirty="0"/>
          </a:p>
        </p:txBody>
      </p:sp>
    </p:spTree>
    <p:extLst>
      <p:ext uri="{BB962C8B-B14F-4D97-AF65-F5344CB8AC3E}">
        <p14:creationId xmlns:p14="http://schemas.microsoft.com/office/powerpoint/2010/main" val="387413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5" y="860612"/>
            <a:ext cx="24509452" cy="1088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9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Brukerprofiler</a:t>
            </a:r>
            <a:endParaRPr lang="nb-NO" dirty="0"/>
          </a:p>
        </p:txBody>
      </p:sp>
      <p:pic>
        <p:nvPicPr>
          <p:cNvPr id="4" name="Plassholder for innhold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80745" b="67947"/>
          <a:stretch/>
        </p:blipFill>
        <p:spPr>
          <a:xfrm>
            <a:off x="2540000" y="4185920"/>
            <a:ext cx="9347200" cy="61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7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Kort presentasjonsrunde på bordene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«Innsjekk»</a:t>
            </a:r>
          </a:p>
          <a:p>
            <a:r>
              <a:rPr lang="nb-NO" dirty="0" smtClean="0"/>
              <a:t>Jeg </a:t>
            </a:r>
            <a:r>
              <a:rPr lang="nb-NO" dirty="0" smtClean="0"/>
              <a:t>heter:</a:t>
            </a:r>
          </a:p>
          <a:p>
            <a:r>
              <a:rPr lang="nb-NO" dirty="0" smtClean="0"/>
              <a:t>Jeg kommer fra:</a:t>
            </a:r>
          </a:p>
          <a:p>
            <a:r>
              <a:rPr lang="nb-NO" dirty="0" smtClean="0"/>
              <a:t>Jeg er her i dag, fordi: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11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 graver i problemstillinger og drøfter mulige ideer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96527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Start med en varseltrekant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39" y="3735546"/>
            <a:ext cx="6505733" cy="6505733"/>
          </a:xfrm>
          <a:prstGeom prst="rect">
            <a:avLst/>
          </a:prstGeom>
        </p:spPr>
      </p:pic>
      <p:pic>
        <p:nvPicPr>
          <p:cNvPr id="5" name="Bilde 4" descr="forstørrelsesglas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401216" y="2046538"/>
            <a:ext cx="15025926" cy="14803358"/>
          </a:xfrm>
          <a:prstGeom prst="rect">
            <a:avLst/>
          </a:prstGeom>
          <a:effectLst>
            <a:outerShdw blurRad="206375" dist="165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539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Grip muligheten </a:t>
            </a:r>
            <a:br>
              <a:rPr lang="nb-NO" dirty="0" smtClean="0"/>
            </a:br>
            <a:r>
              <a:rPr lang="nb-NO" dirty="0" smtClean="0"/>
              <a:t>– den er servert!</a:t>
            </a:r>
            <a:endParaRPr lang="nb-NO" dirty="0"/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12524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«Realitetsorientering»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Kan det dere har drøftet her i dag løses</a:t>
            </a:r>
          </a:p>
          <a:p>
            <a:pPr marL="742950" indent="-742950">
              <a:buAutoNum type="alphaLcParenR"/>
            </a:pPr>
            <a:r>
              <a:rPr lang="nb-NO" dirty="0" smtClean="0"/>
              <a:t>Nå?</a:t>
            </a:r>
          </a:p>
          <a:p>
            <a:pPr marL="742950" indent="-742950">
              <a:buAutoNum type="alphaLcParenR"/>
            </a:pPr>
            <a:r>
              <a:rPr lang="nb-NO" dirty="0" smtClean="0"/>
              <a:t>På kort sikt?</a:t>
            </a:r>
          </a:p>
          <a:p>
            <a:pPr marL="742950" indent="-742950">
              <a:buAutoNum type="alphaLcParenR"/>
            </a:pPr>
            <a:r>
              <a:rPr lang="nb-NO" dirty="0" smtClean="0"/>
              <a:t>På lang sikt?</a:t>
            </a:r>
          </a:p>
          <a:p>
            <a:pPr marL="742950" indent="-742950">
              <a:buAutoNum type="alphaLcParenR"/>
            </a:pPr>
            <a:endParaRPr lang="nb-NO" dirty="0" smtClean="0"/>
          </a:p>
        </p:txBody>
      </p:sp>
      <p:pic>
        <p:nvPicPr>
          <p:cNvPr id="4" name="Bilde 3" descr="_J5Z090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2" b="100000" l="47083" r="86812">
                        <a14:backgroundMark x1="74774" y1="75212" x2="74774" y2="76965"/>
                        <a14:backgroundMark x1="74528" y1="80230" x2="74528" y2="80230"/>
                        <a14:backgroundMark x1="74774" y1="82709" x2="74774" y2="82709"/>
                        <a14:backgroundMark x1="75719" y1="91596" x2="75719" y2="91596"/>
                        <a14:backgroundMark x1="75103" y1="87062" x2="75103" y2="87062"/>
                      </a14:backgroundRemoval>
                    </a14:imgEffect>
                  </a14:imgLayer>
                </a14:imgProps>
              </a:ext>
            </a:extLst>
          </a:blip>
          <a:srcRect r="9623" b="249"/>
          <a:stretch>
            <a:fillRect/>
          </a:stretch>
        </p:blipFill>
        <p:spPr>
          <a:xfrm>
            <a:off x="6975230" y="1565031"/>
            <a:ext cx="16201294" cy="1215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5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Besøk ved bordene</a:t>
            </a:r>
            <a:endParaRPr lang="nb-NO" dirty="0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8768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Resultatet av workshopen blir med oss videre</a:t>
            </a:r>
            <a:endParaRPr lang="nb-NO" dirty="0"/>
          </a:p>
        </p:txBody>
      </p:sp>
      <p:sp>
        <p:nvSpPr>
          <p:cNvPr id="10" name="Plassholder for innhold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Resultatet bearbeides og sammenstilles i et notat som deles åpent – også med de som ikke har hatt anledning til å delta her i dag</a:t>
            </a:r>
          </a:p>
          <a:p>
            <a:endParaRPr lang="nb-NO" dirty="0"/>
          </a:p>
          <a:p>
            <a:r>
              <a:rPr lang="nb-NO" dirty="0" smtClean="0"/>
              <a:t>Inngår i bakgrunnsmaterialet som leder fram mot anbudet som skal ut «over sommeren»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07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9395012" y="9018494"/>
            <a:ext cx="5719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>
                <a:solidFill>
                  <a:schemeClr val="accent1"/>
                </a:solidFill>
                <a:hlinkClick r:id="rId2"/>
              </a:rPr>
              <a:t>Riche.vestby@nho.no</a:t>
            </a:r>
            <a:endParaRPr lang="nb-NO" sz="2800" dirty="0" smtClean="0">
              <a:solidFill>
                <a:schemeClr val="accent1"/>
              </a:solidFill>
            </a:endParaRPr>
          </a:p>
          <a:p>
            <a:pPr algn="ctr"/>
            <a:r>
              <a:rPr lang="nb-NO" sz="2800" dirty="0" smtClean="0">
                <a:solidFill>
                  <a:schemeClr val="accent1"/>
                </a:solidFill>
              </a:rPr>
              <a:t>Mobil: 991 99 952</a:t>
            </a:r>
          </a:p>
        </p:txBody>
      </p:sp>
    </p:spTree>
    <p:extLst>
      <p:ext uri="{BB962C8B-B14F-4D97-AF65-F5344CB8AC3E}">
        <p14:creationId xmlns:p14="http://schemas.microsoft.com/office/powerpoint/2010/main" val="100517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Dere skal få delta i et lite eksperiment</a:t>
            </a:r>
            <a:endParaRPr lang="nb-NO" dirty="0"/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Plassholder for dato 3"/>
          <p:cNvSpPr>
            <a:spLocks noGrp="1"/>
          </p:cNvSpPr>
          <p:nvPr>
            <p:ph type="dt" sz="half" idx="4294967295"/>
          </p:nvPr>
        </p:nvSpPr>
        <p:spPr>
          <a:xfrm>
            <a:off x="0" y="12342813"/>
            <a:ext cx="4140200" cy="612775"/>
          </a:xfrm>
        </p:spPr>
        <p:txBody>
          <a:bodyPr/>
          <a:lstStyle/>
          <a:p>
            <a:fld id="{75FE6E4D-0C6B-4018-8BB2-2D0404085236}" type="datetime4">
              <a:rPr lang="nb-NO" smtClean="0"/>
              <a:t>4. april 2017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80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bilde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" b="12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181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Utfordringsbildet er komplekst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Sammen skal vi tenke nytt rundt </a:t>
            </a:r>
            <a:r>
              <a:rPr lang="nb-NO" i="1" dirty="0" smtClean="0"/>
              <a:t>hele</a:t>
            </a:r>
            <a:r>
              <a:rPr lang="nb-NO" dirty="0" smtClean="0"/>
              <a:t> tjenestereisen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36756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er målet?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Ny kunnskap gjennom å snakke sammen på tvers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Behovene skal «fram i lyset» - ikke stykkevis og delt, men hele forløpet</a:t>
            </a:r>
          </a:p>
          <a:p>
            <a:endParaRPr lang="nb-NO" dirty="0" smtClean="0"/>
          </a:p>
          <a:p>
            <a:r>
              <a:rPr lang="nb-NO" dirty="0"/>
              <a:t>Vi trenger innspill fra markedet på hvordan behovene kan </a:t>
            </a:r>
            <a:r>
              <a:rPr lang="nb-NO" dirty="0" smtClean="0"/>
              <a:t>løses</a:t>
            </a:r>
          </a:p>
          <a:p>
            <a:endParaRPr lang="nb-NO" dirty="0" smtClean="0"/>
          </a:p>
          <a:p>
            <a:r>
              <a:rPr lang="nb-NO" dirty="0" smtClean="0"/>
              <a:t>Bevege oss framover - utfordre </a:t>
            </a:r>
            <a:r>
              <a:rPr lang="nb-NO" dirty="0"/>
              <a:t>hverandre til å tenke nytt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931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Om gruppene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6 «leverandørbord»</a:t>
            </a:r>
          </a:p>
          <a:p>
            <a:r>
              <a:rPr lang="nb-NO" dirty="0" smtClean="0"/>
              <a:t>3 «kommunebord»</a:t>
            </a:r>
          </a:p>
          <a:p>
            <a:endParaRPr lang="nb-NO" dirty="0"/>
          </a:p>
          <a:p>
            <a:r>
              <a:rPr lang="nb-NO" dirty="0" smtClean="0"/>
              <a:t>Alt oppsummeres i etterkant og blir delt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683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80361" y="879984"/>
            <a:ext cx="10713719" cy="2274470"/>
          </a:xfrm>
        </p:spPr>
        <p:txBody>
          <a:bodyPr/>
          <a:lstStyle/>
          <a:p>
            <a:r>
              <a:rPr lang="nb-NO" dirty="0" smtClean="0"/>
              <a:t>Leverandørbordene - roller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Leverandørene: Stille </a:t>
            </a:r>
            <a:r>
              <a:rPr lang="nb-NO" dirty="0"/>
              <a:t>spørsmål, komme med innspill og forslag </a:t>
            </a:r>
          </a:p>
          <a:p>
            <a:endParaRPr lang="nb-NO" dirty="0" smtClean="0"/>
          </a:p>
          <a:p>
            <a:r>
              <a:rPr lang="nb-NO" dirty="0" smtClean="0"/>
              <a:t>Kommuneansatte </a:t>
            </a:r>
            <a:r>
              <a:rPr lang="nb-NO" dirty="0"/>
              <a:t>er </a:t>
            </a:r>
            <a:r>
              <a:rPr lang="nb-NO" dirty="0" smtClean="0"/>
              <a:t>informanter: Skal </a:t>
            </a:r>
            <a:r>
              <a:rPr lang="nb-NO" dirty="0"/>
              <a:t>belyse behov, utdype problemer og svare på spørsmål</a:t>
            </a:r>
          </a:p>
          <a:p>
            <a:endParaRPr lang="nb-NO" dirty="0" smtClean="0"/>
          </a:p>
          <a:p>
            <a:r>
              <a:rPr lang="nb-NO" dirty="0" smtClean="0"/>
              <a:t>Læring på tvers!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1" t="24934" r="32273" b="8869"/>
          <a:stretch/>
        </p:blipFill>
        <p:spPr>
          <a:xfrm>
            <a:off x="12420600" y="0"/>
            <a:ext cx="11961813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1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OBS –OBS!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Ingen har forventninger om at dere som leverandører skal dele «forretningshemmeligheter»</a:t>
            </a:r>
          </a:p>
          <a:p>
            <a:endParaRPr lang="nb-NO" dirty="0" smtClean="0"/>
          </a:p>
          <a:p>
            <a:r>
              <a:rPr lang="nb-NO" dirty="0" err="1" smtClean="0"/>
              <a:t>Innspillsnotat</a:t>
            </a:r>
            <a:r>
              <a:rPr lang="nb-NO" dirty="0" smtClean="0"/>
              <a:t> og en-til-en møter gir anledninger til 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980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Innovative anskaffelser">
      <a:dk1>
        <a:sysClr val="windowText" lastClr="000000"/>
      </a:dk1>
      <a:lt1>
        <a:sysClr val="window" lastClr="FFFFFF"/>
      </a:lt1>
      <a:dk2>
        <a:srgbClr val="444444"/>
      </a:dk2>
      <a:lt2>
        <a:srgbClr val="E7E6E6"/>
      </a:lt2>
      <a:accent1>
        <a:srgbClr val="7C17FF"/>
      </a:accent1>
      <a:accent2>
        <a:srgbClr val="444444"/>
      </a:accent2>
      <a:accent3>
        <a:srgbClr val="878787"/>
      </a:accent3>
      <a:accent4>
        <a:srgbClr val="939598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novasjon anskaffelser">
      <a:majorFont>
        <a:latin typeface="Suisse Works Bold"/>
        <a:ea typeface=""/>
        <a:cs typeface=""/>
      </a:majorFont>
      <a:minorFont>
        <a:latin typeface="Basis Grotesq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InnovativeAnskaffelserV1.potx" id="{51D15785-5A31-4AE0-8E97-EC5ED4A7B0D0}" vid="{33B6753C-E59D-4598-BB16-A06ED6925B8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d3b2477-909e-4f43-8683-a5760b10f11c">
      <UserInfo>
        <DisplayName>Tore Andre Sines</DisplayName>
        <AccountId>58</AccountId>
        <AccountType/>
      </UserInfo>
      <UserInfo>
        <DisplayName>Per Harbø</DisplayName>
        <AccountId>79</AccountId>
        <AccountType/>
      </UserInfo>
      <UserInfo>
        <DisplayName>Riche Vestby</DisplayName>
        <AccountId>87</AccountId>
        <AccountType/>
      </UserInfo>
      <UserInfo>
        <DisplayName>Tina Hageberg Sølvberg</DisplayName>
        <AccountId>89</AccountId>
        <AccountType/>
      </UserInfo>
      <UserInfo>
        <DisplayName>Gørill Horrigmoe</DisplayName>
        <AccountId>77</AccountId>
        <AccountType/>
      </UserInfo>
      <UserInfo>
        <DisplayName>Hilde Sætertrø</DisplayName>
        <AccountId>78</AccountId>
        <AccountType/>
      </UserInfo>
      <UserInfo>
        <DisplayName>Cecilie Møller Endresen</DisplayName>
        <AccountId>90</AccountId>
        <AccountType/>
      </UserInfo>
      <UserInfo>
        <DisplayName>Marianne Bahr Simonsen</DisplayName>
        <AccountId>257</AccountId>
        <AccountType/>
      </UserInfo>
      <UserInfo>
        <DisplayName>Jan Håvard Ryen</DisplayName>
        <AccountId>252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DBBD73E6FDFAC45ADCFAEA1EBDD8F2B" ma:contentTypeVersion="4" ma:contentTypeDescription="Opprett et nytt dokument." ma:contentTypeScope="" ma:versionID="1d8430c9c457dcf98ef0b0d5ca49548c">
  <xsd:schema xmlns:xsd="http://www.w3.org/2001/XMLSchema" xmlns:xs="http://www.w3.org/2001/XMLSchema" xmlns:p="http://schemas.microsoft.com/office/2006/metadata/properties" xmlns:ns2="bd3b2477-909e-4f43-8683-a5760b10f11c" targetNamespace="http://schemas.microsoft.com/office/2006/metadata/properties" ma:root="true" ma:fieldsID="4db70f3f260023cb04a86c967638c28d" ns2:_="">
    <xsd:import namespace="bd3b2477-909e-4f43-8683-a5760b10f11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3b2477-909e-4f43-8683-a5760b10f1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Sist delt etter bru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Sist delt etter klokkeslett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9119b49b-2cc3-444e-b755-8692f4554da6" ContentTypeId="0x0101" PreviousValue="false"/>
</file>

<file path=customXml/itemProps1.xml><?xml version="1.0" encoding="utf-8"?>
<ds:datastoreItem xmlns:ds="http://schemas.openxmlformats.org/officeDocument/2006/customXml" ds:itemID="{99B15DF5-418B-454A-87F9-8C802CD55F23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bd3b2477-909e-4f43-8683-a5760b10f11c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738DAFB-CB26-46B7-8EF1-05B5E169E2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C0134A-323D-4759-965B-1125897CED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3b2477-909e-4f43-8683-a5760b10f1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1065F91-435C-4016-A0CC-A49EE42E8D31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471</Words>
  <Application>Microsoft Office PowerPoint</Application>
  <PresentationFormat>Egendefinert</PresentationFormat>
  <Paragraphs>83</Paragraphs>
  <Slides>26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26</vt:i4>
      </vt:variant>
    </vt:vector>
  </HeadingPairs>
  <TitlesOfParts>
    <vt:vector size="32" baseType="lpstr">
      <vt:lpstr>Arial</vt:lpstr>
      <vt:lpstr>Basis Grotesque</vt:lpstr>
      <vt:lpstr>Basis Grotesque Medium</vt:lpstr>
      <vt:lpstr>Calibri</vt:lpstr>
      <vt:lpstr>Suisse Works Bold</vt:lpstr>
      <vt:lpstr>Office-tema</vt:lpstr>
      <vt:lpstr>Introduksjon til workshop </vt:lpstr>
      <vt:lpstr>Kort presentasjonsrunde på bordene</vt:lpstr>
      <vt:lpstr>Dere skal få delta i et lite eksperiment</vt:lpstr>
      <vt:lpstr>PowerPoint-presentasjon</vt:lpstr>
      <vt:lpstr>Utfordringsbildet er komplekst  Sammen skal vi tenke nytt rundt hele tjenestereisen</vt:lpstr>
      <vt:lpstr>Hva er målet?</vt:lpstr>
      <vt:lpstr>Om gruppene</vt:lpstr>
      <vt:lpstr>Leverandørbordene - roller</vt:lpstr>
      <vt:lpstr>OBS –OBS!</vt:lpstr>
      <vt:lpstr>Kommunebordene</vt:lpstr>
      <vt:lpstr>Gruppelederne</vt:lpstr>
      <vt:lpstr>Alle sammen:</vt:lpstr>
      <vt:lpstr>2 overordnede spørsmål</vt:lpstr>
      <vt:lpstr>Kan vi tenke nytt rundt roller i tjenesteforløpet?</vt:lpstr>
      <vt:lpstr>PowerPoint-presentasjon</vt:lpstr>
      <vt:lpstr>PowerPoint-presentasjon</vt:lpstr>
      <vt:lpstr>Hvordan kan teknologien stimulerer til økt selvstendighet og mestring?</vt:lpstr>
      <vt:lpstr>PowerPoint-presentasjon</vt:lpstr>
      <vt:lpstr>Brukerprofiler</vt:lpstr>
      <vt:lpstr>Vi graver i problemstillinger og drøfter mulige ideer</vt:lpstr>
      <vt:lpstr>Start med en varseltrekant</vt:lpstr>
      <vt:lpstr>Grip muligheten  – den er servert!</vt:lpstr>
      <vt:lpstr>«Realitetsorientering»</vt:lpstr>
      <vt:lpstr>Besøk ved bordene</vt:lpstr>
      <vt:lpstr>Resultatet av workshopen blir med oss videre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Innovative anskaffelser</dc:title>
  <dc:creator>Riche Vestby</dc:creator>
  <cp:lastModifiedBy>Riche Vestby</cp:lastModifiedBy>
  <cp:revision>36</cp:revision>
  <dcterms:modified xsi:type="dcterms:W3CDTF">2017-04-04T07:34:00Z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0x010100CDBBD73E6FDFAC45ADCFAEA1EBDD8F2B</vt:lpwstr>
  </property>
</Properties>
</file>