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91" r:id="rId6"/>
    <p:sldId id="271" r:id="rId7"/>
    <p:sldId id="281" r:id="rId8"/>
    <p:sldId id="280" r:id="rId9"/>
    <p:sldId id="277" r:id="rId10"/>
    <p:sldId id="260" r:id="rId11"/>
    <p:sldId id="279" r:id="rId12"/>
    <p:sldId id="284" r:id="rId13"/>
    <p:sldId id="288" r:id="rId14"/>
    <p:sldId id="274" r:id="rId15"/>
    <p:sldId id="286" r:id="rId16"/>
    <p:sldId id="289" r:id="rId17"/>
    <p:sldId id="275" r:id="rId18"/>
    <p:sldId id="283" r:id="rId19"/>
    <p:sldId id="285" r:id="rId20"/>
    <p:sldId id="276" r:id="rId21"/>
    <p:sldId id="290" r:id="rId22"/>
    <p:sldId id="287" r:id="rId23"/>
    <p:sldId id="269" r:id="rId24"/>
    <p:sldId id="270" r:id="rId25"/>
  </p:sldIdLst>
  <p:sldSz cx="9144000" cy="6858000" type="screen4x3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88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65B16-2275-4C1E-A892-59EE977D198E}" type="datetimeFigureOut">
              <a:rPr lang="nb-NO" smtClean="0"/>
              <a:t>13.06.2016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9BB84-60CD-4F0A-8D7D-CD702D4F4C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340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orside_uten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34595" y="218421"/>
            <a:ext cx="8696048" cy="6415089"/>
          </a:xfrm>
          <a:prstGeom prst="rect">
            <a:avLst/>
          </a:prstGeom>
          <a:solidFill>
            <a:srgbClr val="FFD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dirty="0"/>
          </a:p>
        </p:txBody>
      </p:sp>
      <p:sp>
        <p:nvSpPr>
          <p:cNvPr id="18" name="Rektangel 17"/>
          <p:cNvSpPr/>
          <p:nvPr userDrawn="1"/>
        </p:nvSpPr>
        <p:spPr>
          <a:xfrm>
            <a:off x="137518" y="4562564"/>
            <a:ext cx="8882107" cy="9060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545068" y="957541"/>
            <a:ext cx="5263085" cy="2682801"/>
          </a:xfrm>
        </p:spPr>
        <p:txBody>
          <a:bodyPr anchor="b">
            <a:normAutofit/>
          </a:bodyPr>
          <a:lstStyle>
            <a:lvl1pPr>
              <a:defRPr sz="5300" baseline="0"/>
            </a:lvl1pPr>
          </a:lstStyle>
          <a:p>
            <a:r>
              <a:rPr lang="nb-NO" dirty="0" smtClean="0"/>
              <a:t>Overskrift til forside uten bilde kan gå på tre linjer</a:t>
            </a:r>
            <a:endParaRPr lang="nb-NO" dirty="0"/>
          </a:p>
        </p:txBody>
      </p:sp>
      <p:pic>
        <p:nvPicPr>
          <p:cNvPr id="17" name="Bilde 16" descr="Tfk_Logo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4" y="4794197"/>
            <a:ext cx="1585513" cy="471862"/>
          </a:xfrm>
          <a:prstGeom prst="rect">
            <a:avLst/>
          </a:prstGeom>
        </p:spPr>
      </p:pic>
      <p:sp>
        <p:nvSpPr>
          <p:cNvPr id="11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06766" y="2666815"/>
            <a:ext cx="1941446" cy="868362"/>
          </a:xfrm>
        </p:spPr>
        <p:txBody>
          <a:bodyPr anchor="b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b-NO" dirty="0" smtClean="0"/>
              <a:t>Eventuell ekstra spesifisering i forhold til tittel her (valgfri)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5081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ullskjerm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5"/>
          <p:cNvSpPr>
            <a:spLocks noGrp="1"/>
          </p:cNvSpPr>
          <p:nvPr>
            <p:ph type="pic" sz="quarter" idx="10" hasCustomPrompt="1"/>
          </p:nvPr>
        </p:nvSpPr>
        <p:spPr>
          <a:xfrm>
            <a:off x="234594" y="218421"/>
            <a:ext cx="8696049" cy="641508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Klikk for å sette inn fullskjerm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3865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Forside_med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34595" y="218422"/>
            <a:ext cx="8696048" cy="2782838"/>
          </a:xfrm>
          <a:prstGeom prst="rect">
            <a:avLst/>
          </a:prstGeom>
          <a:solidFill>
            <a:srgbClr val="FFD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/>
          <p:cNvSpPr/>
          <p:nvPr userDrawn="1"/>
        </p:nvSpPr>
        <p:spPr>
          <a:xfrm>
            <a:off x="153698" y="2168028"/>
            <a:ext cx="8865928" cy="9060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226504" y="6356697"/>
            <a:ext cx="1286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err="1" smtClean="0">
                <a:latin typeface="Gill Sans MT"/>
                <a:cs typeface="Gill Sans MT"/>
              </a:rPr>
              <a:t>www.telemark.no</a:t>
            </a:r>
            <a:endParaRPr lang="nb-NO" sz="1000" dirty="0">
              <a:latin typeface="Gill Sans MT"/>
              <a:cs typeface="Gill Sans MT"/>
            </a:endParaRPr>
          </a:p>
        </p:txBody>
      </p:sp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545069" y="763390"/>
            <a:ext cx="5117478" cy="1048687"/>
          </a:xfrm>
        </p:spPr>
        <p:txBody>
          <a:bodyPr>
            <a:normAutofit/>
          </a:bodyPr>
          <a:lstStyle>
            <a:lvl1pPr>
              <a:defRPr sz="3100" baseline="0"/>
            </a:lvl1pPr>
          </a:lstStyle>
          <a:p>
            <a:r>
              <a:rPr lang="nb-NO" dirty="0" smtClean="0"/>
              <a:t>Overskrift til forside med bilde kan gå på to linjer</a:t>
            </a:r>
            <a:endParaRPr lang="nb-NO" dirty="0"/>
          </a:p>
        </p:txBody>
      </p:sp>
      <p:pic>
        <p:nvPicPr>
          <p:cNvPr id="17" name="Bilde 16" descr="Tfk_Logo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4" y="2399661"/>
            <a:ext cx="1585513" cy="471862"/>
          </a:xfrm>
          <a:prstGeom prst="rect">
            <a:avLst/>
          </a:prstGeom>
        </p:spPr>
      </p:pic>
      <p:sp>
        <p:nvSpPr>
          <p:cNvPr id="19" name="Plassholder for bilde 5"/>
          <p:cNvSpPr>
            <a:spLocks noGrp="1"/>
          </p:cNvSpPr>
          <p:nvPr>
            <p:ph type="pic" sz="quarter" idx="10" hasCustomPrompt="1"/>
          </p:nvPr>
        </p:nvSpPr>
        <p:spPr>
          <a:xfrm>
            <a:off x="234595" y="3074066"/>
            <a:ext cx="8696048" cy="355944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21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06766" y="831074"/>
            <a:ext cx="1941446" cy="868362"/>
          </a:xfrm>
        </p:spPr>
        <p:txBody>
          <a:bodyPr anchor="t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b-NO" dirty="0" smtClean="0"/>
              <a:t>Eventuell ekstra spesifisering i forhold til tittel her (valgfri)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4721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Kapittel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34595" y="1448046"/>
            <a:ext cx="8696048" cy="5185466"/>
          </a:xfrm>
          <a:prstGeom prst="rect">
            <a:avLst/>
          </a:prstGeom>
          <a:solidFill>
            <a:srgbClr val="FFD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550560" y="1771635"/>
            <a:ext cx="5629704" cy="3575624"/>
          </a:xfrm>
        </p:spPr>
        <p:txBody>
          <a:bodyPr anchor="ctr">
            <a:normAutofit/>
          </a:bodyPr>
          <a:lstStyle>
            <a:lvl1pPr marL="0" indent="0">
              <a:buNone/>
              <a:defRPr sz="5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 err="1" smtClean="0"/>
              <a:t>Kapitteldeler</a:t>
            </a:r>
            <a:r>
              <a:rPr lang="nb-NO" dirty="0" smtClean="0"/>
              <a:t> som skaper kontrast i presentasjonen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226504" y="6356697"/>
            <a:ext cx="1286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err="1" smtClean="0">
                <a:latin typeface="Gill Sans MT"/>
                <a:cs typeface="Gill Sans MT"/>
              </a:rPr>
              <a:t>www.telemark.no</a:t>
            </a:r>
            <a:endParaRPr lang="nb-NO" sz="10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84867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4_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Dette er en deloverskrift som kan gå over maks to linjer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152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kstside_1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Dette er en deloverskrift som kan gå over maks to linjer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5068" y="1787812"/>
            <a:ext cx="4526955" cy="42796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0" hasCustomPrompt="1"/>
          </p:nvPr>
        </p:nvSpPr>
        <p:spPr>
          <a:xfrm>
            <a:off x="5241925" y="1787525"/>
            <a:ext cx="3373438" cy="42799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2655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ekstside_2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Dette er en deloverskrift som kan gå over maks to linjer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5069" y="1787812"/>
            <a:ext cx="4518866" cy="42796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0" hasCustomPrompt="1"/>
          </p:nvPr>
        </p:nvSpPr>
        <p:spPr>
          <a:xfrm>
            <a:off x="5241925" y="1787525"/>
            <a:ext cx="3373438" cy="203078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8" name="Plassholder for bilde 5"/>
          <p:cNvSpPr>
            <a:spLocks noGrp="1"/>
          </p:cNvSpPr>
          <p:nvPr>
            <p:ph type="pic" sz="quarter" idx="11" hasCustomPrompt="1"/>
          </p:nvPr>
        </p:nvSpPr>
        <p:spPr>
          <a:xfrm>
            <a:off x="5241925" y="4036636"/>
            <a:ext cx="3373438" cy="203078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5680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21492" y="1787813"/>
            <a:ext cx="6754607" cy="35594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b-NO" dirty="0" smtClean="0"/>
              <a:t>«Et pauselysbilde som kun har et sitat. Dette er god presentasjonsteknikk og skaper dynamikk i presentasjonen.»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378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Uthevet_tekst_og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517718" y="1448046"/>
            <a:ext cx="4732271" cy="3972019"/>
          </a:xfrm>
          <a:prstGeom prst="rect">
            <a:avLst/>
          </a:prstGeom>
          <a:solidFill>
            <a:srgbClr val="FFD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1777" y="1771635"/>
            <a:ext cx="4222158" cy="3211589"/>
          </a:xfrm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2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 smtClean="0"/>
              <a:t>Uthevet tekst på farget flate som står i tilknytning til et bilde. Dette skaper dynamikk og oppmerksomhet i presentasjonen.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226504" y="6356697"/>
            <a:ext cx="1286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err="1" smtClean="0">
                <a:latin typeface="Gill Sans MT"/>
                <a:cs typeface="Gill Sans MT"/>
              </a:rPr>
              <a:t>www.telemark.no</a:t>
            </a:r>
            <a:endParaRPr lang="nb-NO" sz="1000" dirty="0">
              <a:latin typeface="Gill Sans MT"/>
              <a:cs typeface="Gill Sans MT"/>
            </a:endParaRPr>
          </a:p>
        </p:txBody>
      </p:sp>
      <p:sp>
        <p:nvSpPr>
          <p:cNvPr id="5" name="Plassholder for bilde 5"/>
          <p:cNvSpPr>
            <a:spLocks noGrp="1"/>
          </p:cNvSpPr>
          <p:nvPr>
            <p:ph type="pic" sz="quarter" idx="11" hasCustomPrompt="1"/>
          </p:nvPr>
        </p:nvSpPr>
        <p:spPr>
          <a:xfrm>
            <a:off x="5249989" y="1448048"/>
            <a:ext cx="3348991" cy="397201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419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Stort_bil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Sylinder 11"/>
          <p:cNvSpPr txBox="1"/>
          <p:nvPr userDrawn="1"/>
        </p:nvSpPr>
        <p:spPr>
          <a:xfrm>
            <a:off x="226504" y="6356697"/>
            <a:ext cx="1286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err="1" smtClean="0">
                <a:latin typeface="Gill Sans MT"/>
                <a:cs typeface="Gill Sans MT"/>
              </a:rPr>
              <a:t>www.telemark.no</a:t>
            </a:r>
            <a:endParaRPr lang="nb-NO" sz="1000" dirty="0">
              <a:latin typeface="Gill Sans MT"/>
              <a:cs typeface="Gill Sans MT"/>
            </a:endParaRPr>
          </a:p>
        </p:txBody>
      </p:sp>
      <p:sp>
        <p:nvSpPr>
          <p:cNvPr id="8" name="Plassholder for bilde 5"/>
          <p:cNvSpPr>
            <a:spLocks noGrp="1"/>
          </p:cNvSpPr>
          <p:nvPr>
            <p:ph type="pic" sz="quarter" idx="10" hasCustomPrompt="1"/>
          </p:nvPr>
        </p:nvSpPr>
        <p:spPr>
          <a:xfrm>
            <a:off x="545068" y="1448047"/>
            <a:ext cx="8070295" cy="462728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Klikk for å sette inn stort bilde</a:t>
            </a:r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title" hasCustomPrompt="1"/>
          </p:nvPr>
        </p:nvSpPr>
        <p:spPr>
          <a:xfrm>
            <a:off x="545068" y="439810"/>
            <a:ext cx="6031573" cy="927341"/>
          </a:xfrm>
        </p:spPr>
        <p:txBody>
          <a:bodyPr/>
          <a:lstStyle/>
          <a:p>
            <a:r>
              <a:rPr lang="nb-NO" dirty="0" smtClean="0"/>
              <a:t>Side med stort bilde, med eller uten overskrift over maks to linjer.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419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45068" y="439809"/>
            <a:ext cx="6031573" cy="10486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Dette er en deloverskrift som kan gå over maks to linjer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5068" y="1787812"/>
            <a:ext cx="8070657" cy="43383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226504" y="6356697"/>
            <a:ext cx="1286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err="1" smtClean="0">
                <a:latin typeface="Gill Sans MT"/>
                <a:cs typeface="Gill Sans MT"/>
              </a:rPr>
              <a:t>www.telemark.no</a:t>
            </a:r>
            <a:endParaRPr lang="nb-NO" sz="1000" dirty="0">
              <a:latin typeface="Gill Sans MT"/>
              <a:cs typeface="Gill Sans MT"/>
            </a:endParaRPr>
          </a:p>
        </p:txBody>
      </p:sp>
      <p:pic>
        <p:nvPicPr>
          <p:cNvPr id="9" name="Bilde 8" descr="Tfk_Logo_RGB_pos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07" y="550097"/>
            <a:ext cx="1480918" cy="44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3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4" r:id="rId3"/>
    <p:sldLayoutId id="2147483650" r:id="rId4"/>
    <p:sldLayoutId id="2147483651" r:id="rId5"/>
    <p:sldLayoutId id="2147483652" r:id="rId6"/>
    <p:sldLayoutId id="2147483653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Gill Sans MT"/>
          <a:ea typeface="+mj-ea"/>
          <a:cs typeface="Gill Sans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ill Sans MT"/>
          <a:ea typeface="+mn-ea"/>
          <a:cs typeface="Gill Sans M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ill Sans MT"/>
          <a:ea typeface="+mn-ea"/>
          <a:cs typeface="Gill Sans M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ill Sans MT"/>
          <a:ea typeface="+mn-ea"/>
          <a:cs typeface="Gill Sans M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ill Sans MT"/>
          <a:ea typeface="+mn-ea"/>
          <a:cs typeface="Gill Sans M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n@redtape.n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5900" dirty="0" smtClean="0"/>
              <a:t>Dialogkonferanse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 </a:t>
            </a:r>
            <a:r>
              <a:rPr lang="nb-NO" sz="3200" dirty="0" smtClean="0"/>
              <a:t>Behovene 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sz="4000" dirty="0"/>
          </a:p>
        </p:txBody>
      </p:sp>
      <p:pic>
        <p:nvPicPr>
          <p:cNvPr id="6" name="Plassholder for bilde 5" descr="C:\Users\SKRU\AppData\Local\Microsoft\Windows\Temporary Internet Files\Content.Word\virksomhetsstyring.jpg"/>
          <p:cNvPicPr>
            <a:picLocks noGrp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1" b="1929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Magne Reiersen</a:t>
            </a:r>
          </a:p>
          <a:p>
            <a:endParaRPr lang="nb-NO" dirty="0"/>
          </a:p>
          <a:p>
            <a:r>
              <a:rPr lang="nb-NO" dirty="0" smtClean="0"/>
              <a:t>Jon Skriubakken</a:t>
            </a:r>
            <a:endParaRPr lang="nb-NO" dirty="0"/>
          </a:p>
        </p:txBody>
      </p:sp>
      <p:sp>
        <p:nvSpPr>
          <p:cNvPr id="3" name="Rektangel 2"/>
          <p:cNvSpPr/>
          <p:nvPr/>
        </p:nvSpPr>
        <p:spPr>
          <a:xfrm>
            <a:off x="3741484" y="3244334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u="sng" dirty="0">
                <a:solidFill>
                  <a:srgbClr val="0563C1"/>
                </a:solidFill>
                <a:latin typeface="Times New Roman" panose="02020603050405020304" pitchFamily="18" charset="0"/>
                <a:hlinkClick r:id="rId3"/>
              </a:rPr>
              <a:t>jon@redtape.no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487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Internkontroll og kvalitetsutvikling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545068" y="2109089"/>
            <a:ext cx="8070657" cy="34020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400" dirty="0"/>
              <a:t>Uttrykte behov :</a:t>
            </a:r>
          </a:p>
          <a:p>
            <a:r>
              <a:rPr lang="nb-NO" sz="2400" dirty="0"/>
              <a:t>Intuitive brukergrensesnitt</a:t>
            </a:r>
          </a:p>
          <a:p>
            <a:r>
              <a:rPr lang="nb-NO" sz="2400" dirty="0"/>
              <a:t>Gode søkefunksjoner</a:t>
            </a:r>
          </a:p>
          <a:p>
            <a:r>
              <a:rPr lang="nb-NO" sz="2400" dirty="0"/>
              <a:t>Lett tilgang til sentrale styringsdokumenter</a:t>
            </a:r>
          </a:p>
          <a:p>
            <a:r>
              <a:rPr lang="nb-NO" sz="2400" dirty="0"/>
              <a:t>Mer skreddersøm for økonomirapportering</a:t>
            </a:r>
          </a:p>
          <a:p>
            <a:r>
              <a:rPr lang="nb-NO" sz="2400" dirty="0"/>
              <a:t>Løpende status på regnskap</a:t>
            </a:r>
          </a:p>
          <a:p>
            <a:r>
              <a:rPr lang="nb-NO" sz="2400" dirty="0"/>
              <a:t>Løpende status på prosjektregnskap</a:t>
            </a:r>
          </a:p>
          <a:p>
            <a:pPr marL="0" indent="0">
              <a:buNone/>
            </a:pPr>
            <a:r>
              <a:rPr lang="nb-NO" sz="2400" dirty="0" smtClean="0"/>
              <a:t> 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1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65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Personalledelse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dirty="0"/>
              <a:t>Personalledelse </a:t>
            </a:r>
            <a:r>
              <a:rPr lang="nb-NO" sz="2400" dirty="0" smtClean="0"/>
              <a:t>handler her om </a:t>
            </a:r>
            <a:r>
              <a:rPr lang="nb-NO" sz="2400" dirty="0"/>
              <a:t>hvilken informasjon en leder har </a:t>
            </a:r>
          </a:p>
          <a:p>
            <a:pPr marL="0" indent="0">
              <a:buNone/>
            </a:pPr>
            <a:r>
              <a:rPr lang="nb-NO" sz="2400" dirty="0"/>
              <a:t>behov for i sin ledergjerning med fokus på personal.</a:t>
            </a:r>
          </a:p>
          <a:p>
            <a:endParaRPr lang="nb-NO" sz="2400" dirty="0"/>
          </a:p>
          <a:p>
            <a:pPr marL="0" indent="0">
              <a:buNone/>
            </a:pPr>
            <a:r>
              <a:rPr lang="nb-NO" sz="2400" dirty="0"/>
              <a:t>Personalledelse omhandler bl.a. informasjon om nærvær/fravær, </a:t>
            </a:r>
          </a:p>
          <a:p>
            <a:pPr marL="0" indent="0">
              <a:buNone/>
            </a:pPr>
            <a:r>
              <a:rPr lang="nb-NO" sz="2400" dirty="0"/>
              <a:t>medarbeidersamtaler og medarbeiderundersøkelser. Det </a:t>
            </a:r>
            <a:r>
              <a:rPr lang="nb-NO" sz="2400" dirty="0" smtClean="0"/>
              <a:t>omhandler også oversikt over ressurser, kompetanse og kompetanseutvikling. </a:t>
            </a:r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8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Personalledelse</a:t>
            </a:r>
            <a:endParaRPr lang="nb-NO" dirty="0"/>
          </a:p>
        </p:txBody>
      </p:sp>
      <p:pic>
        <p:nvPicPr>
          <p:cNvPr id="4" name="Plassholder for innho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68" y="1667883"/>
            <a:ext cx="8070850" cy="1846831"/>
          </a:xfrm>
          <a:prstGeom prst="rect">
            <a:avLst/>
          </a:prstGeom>
        </p:spPr>
      </p:pic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5068" y="3491186"/>
            <a:ext cx="8070850" cy="694971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469557" y="1303830"/>
            <a:ext cx="230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Mål- / målindikatorer 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81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Personalledelse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Uttrykte behov</a:t>
            </a:r>
          </a:p>
          <a:p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Større grad av felles/integrerte systemer for bl.a. nærvær/fravær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Lettere tilgang til medarbeiderundersøkelser for å kunne vurdere utvikling over tid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87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Mål- og resultatstyring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altLang="nb-NO" sz="2400" dirty="0" smtClean="0"/>
              <a:t>Innføringen av målstyring er basert på politiske føringer om </a:t>
            </a:r>
          </a:p>
          <a:p>
            <a:pPr marL="0" indent="0">
              <a:buNone/>
            </a:pPr>
            <a:r>
              <a:rPr lang="nb-NO" altLang="nb-NO" sz="2400" dirty="0" smtClean="0"/>
              <a:t>	- </a:t>
            </a:r>
            <a:r>
              <a:rPr lang="nb-NO" altLang="nb-NO" sz="2400" dirty="0"/>
              <a:t>	</a:t>
            </a:r>
            <a:r>
              <a:rPr lang="nb-NO" altLang="nb-NO" sz="2400" dirty="0" smtClean="0"/>
              <a:t>effektiv </a:t>
            </a:r>
            <a:r>
              <a:rPr lang="nb-NO" altLang="nb-NO" sz="2400" dirty="0"/>
              <a:t>ressursbruk</a:t>
            </a:r>
            <a:br>
              <a:rPr lang="nb-NO" altLang="nb-NO" sz="2400" dirty="0"/>
            </a:br>
            <a:r>
              <a:rPr lang="nb-NO" altLang="nb-NO" sz="2400" dirty="0" smtClean="0"/>
              <a:t>	- 	økt </a:t>
            </a:r>
            <a:r>
              <a:rPr lang="nb-NO" altLang="nb-NO" sz="2400" dirty="0"/>
              <a:t>resultatfokus</a:t>
            </a:r>
            <a:br>
              <a:rPr lang="nb-NO" altLang="nb-NO" sz="2400" dirty="0"/>
            </a:br>
            <a:r>
              <a:rPr lang="nb-NO" altLang="nb-NO" sz="2400" dirty="0" smtClean="0"/>
              <a:t>	- 	mer </a:t>
            </a:r>
            <a:r>
              <a:rPr lang="nb-NO" altLang="nb-NO" sz="2400" dirty="0"/>
              <a:t>strategiske styringsdokumenter</a:t>
            </a:r>
            <a:endParaRPr lang="nb-NO" altLang="nb-NO" sz="2400" dirty="0" smtClean="0"/>
          </a:p>
          <a:p>
            <a:endParaRPr lang="nb-NO" altLang="nb-NO" sz="2400" dirty="0" smtClean="0"/>
          </a:p>
          <a:p>
            <a:r>
              <a:rPr lang="nb-NO" altLang="nb-NO" sz="2400" dirty="0" smtClean="0"/>
              <a:t>Målstyring skal </a:t>
            </a:r>
            <a:r>
              <a:rPr lang="nb-NO" altLang="nb-NO" sz="2400" dirty="0"/>
              <a:t>sikre at virksomheten i større grad styres mot rett kvalitet, og at effekten av innsatsen blir systematisk vurdert.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0119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Mål- og resultatstyring</a:t>
            </a:r>
            <a:endParaRPr lang="nb-NO" sz="24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416" y="2504081"/>
            <a:ext cx="8070850" cy="277372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545068" y="2097215"/>
            <a:ext cx="408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Eksempel på sektormål / målindikatorer :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977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Mål- og resultatstyring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dirty="0" smtClean="0"/>
              <a:t>Uttrykte behov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Mer kunnskap / dokumentasjon om resultater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Mer grundige brukerundersøkelser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Mer analysekompetanse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Lettere tilgang til styringsinformasjon </a:t>
            </a:r>
          </a:p>
          <a:p>
            <a:pPr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2790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Effektive arbeidsprosesser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Med effektive arbeidsprosesser menes det både å ha prosesser med minst mulig manuelle arbeidsoperasjoner og å levere et «produkt» med best mulig kvalitet.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Med arbeidsprosesser i denne sammenheng menes </a:t>
            </a:r>
          </a:p>
          <a:p>
            <a:r>
              <a:rPr lang="nb-NO" dirty="0"/>
              <a:t>	</a:t>
            </a:r>
            <a:r>
              <a:rPr lang="nb-NO" dirty="0" smtClean="0"/>
              <a:t>prosesser for å få tak i den daglige løpende informasjon</a:t>
            </a:r>
          </a:p>
          <a:p>
            <a:r>
              <a:rPr lang="nb-NO" dirty="0"/>
              <a:t>	</a:t>
            </a:r>
            <a:r>
              <a:rPr lang="nb-NO" dirty="0" smtClean="0"/>
              <a:t>prosesser i forbindelse med utarbeidelse av styringsdokumentene som budsjett og 	årsrapport</a:t>
            </a:r>
          </a:p>
          <a:p>
            <a:r>
              <a:rPr lang="nb-NO" dirty="0"/>
              <a:t>	</a:t>
            </a:r>
            <a:r>
              <a:rPr lang="nb-NO" dirty="0" smtClean="0"/>
              <a:t>prosesser i forbindelse med rapportering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16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Effektive arbeidsprosesser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 smtClean="0"/>
              <a:t>Uttrykte behov: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 smtClean="0"/>
              <a:t>Informasjon om og oppfølging av politiske vedtak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 err="1" smtClean="0"/>
              <a:t>Årshjul</a:t>
            </a:r>
            <a:r>
              <a:rPr lang="nb-NO" sz="2000" dirty="0" smtClean="0"/>
              <a:t> ( tid/aktivitet)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 smtClean="0"/>
              <a:t>Innsamling av nødvendig informasjon i utarbeidelse av styringsdokumenter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 smtClean="0"/>
              <a:t>Enkle analyser, sammenstilling og framstilling av samme informasjon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 smtClean="0"/>
              <a:t>Tilgang til status-informasjon i forkant av statusmøter/ledermøter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 smtClean="0"/>
              <a:t>Prosjektarbeid – </a:t>
            </a:r>
            <a:r>
              <a:rPr lang="nb-NO" sz="2000" dirty="0"/>
              <a:t>framdrift, endringsbehov, ressursbruk (økonomi og tidsbruk) og resultat/måloppnåelse. </a:t>
            </a:r>
            <a:endParaRPr lang="nb-NO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740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Veien videre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Når nytt avvikssystem må være i drift – 1. mai ( når må kontrakt inngås ?)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808262"/>
              </p:ext>
            </p:extLst>
          </p:nvPr>
        </p:nvGraphicFramePr>
        <p:xfrm>
          <a:off x="545065" y="3461538"/>
          <a:ext cx="7079416" cy="266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9708"/>
                <a:gridCol w="3539708"/>
              </a:tblGrid>
              <a:tr h="44410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b-NO" sz="1050" dirty="0">
                          <a:effectLst/>
                        </a:rPr>
                        <a:t>Tid </a:t>
                      </a:r>
                      <a:endParaRPr lang="nb-NO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</a:rPr>
                        <a:t>Aktivitet </a:t>
                      </a:r>
                      <a:endParaRPr lang="nb-NO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10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b-NO" sz="10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01.06.16 </a:t>
                      </a:r>
                      <a:endParaRPr lang="nb-NO" sz="105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b-NO" sz="10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Frist for påmelding Dialogkonferanse </a:t>
                      </a:r>
                      <a:endParaRPr lang="nb-NO" sz="105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10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b-NO" sz="10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14.06.16 </a:t>
                      </a:r>
                      <a:endParaRPr lang="nb-NO" sz="105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b-NO" sz="10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Dialogkonferanse (del 1) </a:t>
                      </a:r>
                      <a:endParaRPr lang="nb-NO" sz="105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10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</a:rPr>
                        <a:t>01.08.16 </a:t>
                      </a:r>
                      <a:endParaRPr lang="nb-NO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</a:rPr>
                        <a:t>Frist for innspill og påmelding en-til-en-møter </a:t>
                      </a:r>
                      <a:endParaRPr lang="nb-NO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10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</a:rPr>
                        <a:t>Uke 34 - 36 </a:t>
                      </a:r>
                      <a:endParaRPr lang="nb-NO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</a:rPr>
                        <a:t>En-til-en-møter (del 3) i Skien, evt. på Skype</a:t>
                      </a:r>
                      <a:endParaRPr lang="nb-NO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10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b-NO" sz="1050" dirty="0">
                          <a:effectLst/>
                        </a:rPr>
                        <a:t>Høst 2016 </a:t>
                      </a:r>
                      <a:endParaRPr lang="nb-NO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b-NO" sz="1050" dirty="0">
                          <a:effectLst/>
                        </a:rPr>
                        <a:t>Kunngjøring av evt. konkurranse</a:t>
                      </a:r>
                      <a:endParaRPr lang="nb-NO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17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3393" y="601362"/>
            <a:ext cx="6031573" cy="887134"/>
          </a:xfrm>
        </p:spPr>
        <p:txBody>
          <a:bodyPr/>
          <a:lstStyle/>
          <a:p>
            <a:r>
              <a:rPr lang="nb-NO" dirty="0" err="1" smtClean="0"/>
              <a:t>Årshjulet</a:t>
            </a:r>
            <a:r>
              <a:rPr lang="nb-NO" dirty="0" smtClean="0"/>
              <a:t> 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61761" y="1590104"/>
            <a:ext cx="6448856" cy="4338351"/>
          </a:xfrm>
        </p:spPr>
        <p:txBody>
          <a:bodyPr>
            <a:normAutofit/>
          </a:bodyPr>
          <a:lstStyle/>
          <a:p>
            <a:endParaRPr lang="nb-NO" sz="2400" dirty="0" smtClean="0"/>
          </a:p>
          <a:p>
            <a:r>
              <a:rPr lang="nb-NO" sz="2400" dirty="0" smtClean="0"/>
              <a:t>Styringsdokumentene er grunnlaget for en leders virke gjennom året</a:t>
            </a:r>
            <a:endParaRPr lang="nb-NO" sz="2400" dirty="0"/>
          </a:p>
          <a:p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148371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Ambisjon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5068" y="2265607"/>
            <a:ext cx="8070657" cy="2907756"/>
          </a:xfrm>
        </p:spPr>
        <p:txBody>
          <a:bodyPr/>
          <a:lstStyle/>
          <a:p>
            <a:pPr marL="0" indent="0">
              <a:buNone/>
            </a:pPr>
            <a:r>
              <a:rPr lang="nb-NO" sz="2400" dirty="0" smtClean="0"/>
              <a:t>Telemark fylkeskommune har ambisjon om å etablere et helhetlig digitalt ledelsesverktøy for kvalitets- og internkontroll, personalledelse og målstyring.</a:t>
            </a:r>
          </a:p>
          <a:p>
            <a:pPr marL="0" indent="0">
              <a:buNone/>
            </a:pPr>
            <a:endParaRPr lang="nb-NO" sz="2400" dirty="0"/>
          </a:p>
          <a:p>
            <a:pPr>
              <a:buFontTx/>
              <a:buChar char="-"/>
            </a:pPr>
            <a:r>
              <a:rPr lang="nb-NO" sz="2400" dirty="0" smtClean="0"/>
              <a:t>Ønsker innspill </a:t>
            </a:r>
            <a:r>
              <a:rPr lang="nb-NO" sz="2400" smtClean="0"/>
              <a:t>på utfylle </a:t>
            </a:r>
            <a:r>
              <a:rPr lang="nb-NO" sz="2400" dirty="0" smtClean="0"/>
              <a:t>behovsbildet</a:t>
            </a:r>
          </a:p>
          <a:p>
            <a:pPr>
              <a:buFontTx/>
              <a:buChar char="-"/>
            </a:pPr>
            <a:r>
              <a:rPr lang="nb-NO" sz="2400" dirty="0" smtClean="0"/>
              <a:t>Hvordan tenke løsninger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0364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2295924"/>
            <a:ext cx="7886700" cy="28387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/>
              <a:t>Innovative løsninger vil være viktig for at </a:t>
            </a:r>
            <a:r>
              <a:rPr lang="nb-NO" sz="2400" dirty="0" smtClean="0"/>
              <a:t>fylkeskommunen og kommunesektoren for øvrig, framover </a:t>
            </a:r>
            <a:r>
              <a:rPr lang="nb-NO" sz="2400" dirty="0"/>
              <a:t>skal kunne opprettholde god kvalitet på sine tjenester og styrke sin rolle som samfunnsutvikler. </a:t>
            </a: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Telemark fylkeskommune ønsker dialog om hvordan vi best kan løse behovet for et helhetlig digitalt ledelsesverktøy.</a:t>
            </a:r>
            <a:endParaRPr lang="nb-NO" sz="24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Hvorfor dialogkonferanse og 1:1 dialog 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936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Overordnet behov</a:t>
            </a:r>
            <a:br>
              <a:rPr lang="nb-NO" dirty="0" smtClean="0"/>
            </a:br>
            <a:r>
              <a:rPr lang="nb-NO" dirty="0" smtClean="0"/>
              <a:t>Sammenhengene styringsdokumenter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88" y="1405450"/>
            <a:ext cx="5996936" cy="486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5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3393" y="601362"/>
            <a:ext cx="6031573" cy="887134"/>
          </a:xfrm>
        </p:spPr>
        <p:txBody>
          <a:bodyPr/>
          <a:lstStyle/>
          <a:p>
            <a:r>
              <a:rPr lang="nb-NO" dirty="0" smtClean="0"/>
              <a:t>Forutsetninger 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61761" y="1590104"/>
            <a:ext cx="6448856" cy="4338351"/>
          </a:xfrm>
        </p:spPr>
        <p:txBody>
          <a:bodyPr>
            <a:normAutofit/>
          </a:bodyPr>
          <a:lstStyle/>
          <a:p>
            <a:endParaRPr lang="nb-NO" sz="2400" dirty="0" smtClean="0"/>
          </a:p>
          <a:p>
            <a:endParaRPr lang="nb-NO" sz="2400" dirty="0" smtClean="0"/>
          </a:p>
          <a:p>
            <a:endParaRPr lang="nb-NO" sz="2400" dirty="0" smtClean="0"/>
          </a:p>
          <a:p>
            <a:pPr marL="444500" lvl="1" indent="-444500"/>
            <a:r>
              <a:rPr lang="nb-NO" sz="2400" dirty="0" smtClean="0"/>
              <a:t>Tilgang til oppdatert styringsinformasjon</a:t>
            </a:r>
          </a:p>
          <a:p>
            <a:pPr marL="444500" lvl="1" indent="-444500"/>
            <a:r>
              <a:rPr lang="nb-NO" sz="2400" dirty="0" smtClean="0"/>
              <a:t>Rasjonelle arbeidsprosesser</a:t>
            </a:r>
          </a:p>
          <a:p>
            <a:pPr marL="444500" lvl="1" indent="-444500"/>
            <a:r>
              <a:rPr lang="nb-NO" sz="2400" dirty="0" smtClean="0"/>
              <a:t>Dokumentasjon av resultater som grunnlag for læring og korreksjon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11774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Behovskartlegging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Behovet for styringsinformasjon er kartlagt gjennom samtaler med alle avdelingsledere og team-/seksjonsledere (ikke ytre virksomheter) basert på følgende åpne spørsmålsstillinger :</a:t>
            </a:r>
          </a:p>
          <a:p>
            <a:pPr>
              <a:buFontTx/>
              <a:buChar char="-"/>
            </a:pPr>
            <a:r>
              <a:rPr lang="nb-NO" dirty="0" smtClean="0"/>
              <a:t>Hva slags styringsinformasjon har du behov for ?</a:t>
            </a:r>
          </a:p>
          <a:p>
            <a:pPr>
              <a:buFontTx/>
              <a:buChar char="-"/>
            </a:pPr>
            <a:r>
              <a:rPr lang="nb-NO" dirty="0" smtClean="0"/>
              <a:t>Hvor ofte har du behov for slik informasjon ?</a:t>
            </a:r>
          </a:p>
          <a:p>
            <a:pPr>
              <a:buFontTx/>
              <a:buChar char="-"/>
            </a:pPr>
            <a:r>
              <a:rPr lang="nb-NO" dirty="0" smtClean="0"/>
              <a:t>Hvor finner du slik informasjon ?</a:t>
            </a:r>
          </a:p>
          <a:p>
            <a:pPr>
              <a:buFontTx/>
              <a:buChar char="-"/>
            </a:pPr>
            <a:r>
              <a:rPr lang="nb-NO" dirty="0" smtClean="0"/>
              <a:t>Hvordan oppfatter du tilgang til og kvaliteten på slik informasjon ?</a:t>
            </a:r>
          </a:p>
          <a:p>
            <a:pPr>
              <a:buFontTx/>
              <a:buChar char="-"/>
            </a:pPr>
            <a:endParaRPr lang="nb-NO" dirty="0" smtClean="0"/>
          </a:p>
          <a:p>
            <a:pPr>
              <a:buFontTx/>
              <a:buChar char="-"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Det er i tillegg gjennomført en arbeidsprosessanalyse på de mest sentrale styringsdokumentprosessene. </a:t>
            </a:r>
          </a:p>
        </p:txBody>
      </p:sp>
    </p:spTree>
    <p:extLst>
      <p:ext uri="{BB962C8B-B14F-4D97-AF65-F5344CB8AC3E}">
        <p14:creationId xmlns:p14="http://schemas.microsoft.com/office/powerpoint/2010/main" val="41553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783965" y="579852"/>
            <a:ext cx="6031573" cy="1048687"/>
          </a:xfrm>
        </p:spPr>
        <p:txBody>
          <a:bodyPr/>
          <a:lstStyle/>
          <a:p>
            <a:r>
              <a:rPr lang="nb-NO" dirty="0" smtClean="0"/>
              <a:t>Vår forståelse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09825" y="2084374"/>
            <a:ext cx="8070657" cy="4338351"/>
          </a:xfrm>
        </p:spPr>
        <p:txBody>
          <a:bodyPr/>
          <a:lstStyle/>
          <a:p>
            <a:pPr marL="0" indent="0">
              <a:buNone/>
            </a:pPr>
            <a:r>
              <a:rPr lang="nb-NO" sz="2400" dirty="0" smtClean="0"/>
              <a:t>Et helhetlig ledelsesverktøy bør som et utgangspunkt bidra til å forbedre følgende 3 områder:</a:t>
            </a:r>
          </a:p>
          <a:p>
            <a:pPr marL="0" indent="0">
              <a:buNone/>
            </a:pPr>
            <a:endParaRPr lang="nb-NO" sz="2400" dirty="0"/>
          </a:p>
          <a:p>
            <a:pPr>
              <a:buAutoNum type="arabicPeriod"/>
            </a:pPr>
            <a:r>
              <a:rPr lang="nb-NO" sz="2400" dirty="0" smtClean="0"/>
              <a:t>Internkontroll og kvalitetsutvikling</a:t>
            </a:r>
          </a:p>
          <a:p>
            <a:pPr>
              <a:buAutoNum type="arabicPeriod"/>
            </a:pPr>
            <a:r>
              <a:rPr lang="nb-NO" sz="2400" dirty="0" smtClean="0"/>
              <a:t>Personalledelse</a:t>
            </a:r>
          </a:p>
          <a:p>
            <a:pPr>
              <a:buAutoNum type="arabicPeriod"/>
            </a:pPr>
            <a:r>
              <a:rPr lang="nb-NO" sz="2400" dirty="0" smtClean="0"/>
              <a:t>Mål- og resultatstyring</a:t>
            </a:r>
          </a:p>
          <a:p>
            <a:pPr>
              <a:buAutoNum type="arabicPeriod"/>
            </a:pPr>
            <a:endParaRPr lang="nb-NO" sz="2400" dirty="0"/>
          </a:p>
          <a:p>
            <a:pPr>
              <a:buAutoNum type="arabicPeriod"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7270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660397" y="546901"/>
            <a:ext cx="6031573" cy="1048687"/>
          </a:xfrm>
        </p:spPr>
        <p:txBody>
          <a:bodyPr/>
          <a:lstStyle/>
          <a:p>
            <a:r>
              <a:rPr lang="nb-NO" dirty="0" smtClean="0"/>
              <a:t>Internkontroll og kvalitetsutvikling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660397" y="1944331"/>
            <a:ext cx="8070657" cy="3459691"/>
          </a:xfrm>
        </p:spPr>
        <p:txBody>
          <a:bodyPr>
            <a:normAutofit/>
          </a:bodyPr>
          <a:lstStyle/>
          <a:p>
            <a:r>
              <a:rPr lang="nb-NO" dirty="0" smtClean="0"/>
              <a:t>Kravet om internkontroll er hjemlet i kommuneloven og skal sikre målrettet og kostnadseffektiv drift, pålitelig regnskapsrapportering og overholdelse av lover og regler. </a:t>
            </a:r>
          </a:p>
          <a:p>
            <a:r>
              <a:rPr lang="nb-NO" dirty="0" smtClean="0"/>
              <a:t>Internkontroll skal ivareta dokumentasjon (prosedyrer, instrukser, håndbøker etc.), avviksrapportering og håndtering av forebyggende tiltak gjennom bl.a. risikovurderinger. </a:t>
            </a:r>
          </a:p>
          <a:p>
            <a:r>
              <a:rPr lang="nb-NO" dirty="0" smtClean="0"/>
              <a:t>Internkontroll skal bidra til å sikre og forbedre kvaliteten over tjeneste- og produktleveranser og interne forhold i organisasjonen.</a:t>
            </a:r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32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Internkontroll og kvalitetsutvikling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545068" y="2109089"/>
            <a:ext cx="8070657" cy="3402026"/>
          </a:xfrm>
        </p:spPr>
        <p:txBody>
          <a:bodyPr/>
          <a:lstStyle/>
          <a:p>
            <a:pPr marL="0" indent="0">
              <a:buNone/>
            </a:pPr>
            <a:r>
              <a:rPr lang="nb-NO" sz="2400" dirty="0"/>
              <a:t>En av anbefalingene som fremkommer gjennom de siste årenes rapporter er at internkontrollen i større grad bør være integrert i det ordinære styringssystemet.</a:t>
            </a:r>
          </a:p>
          <a:p>
            <a:pPr marL="0" indent="0">
              <a:buNone/>
            </a:pPr>
            <a:r>
              <a:rPr lang="nb-NO" sz="2400" dirty="0"/>
              <a:t>KS anbefaler at kommunen bør ta utgangspunkt i eksisterende virksomhetsstyring når internkontrollen skal styrkes.</a:t>
            </a:r>
          </a:p>
          <a:p>
            <a:pPr marL="0" indent="0">
              <a:buNone/>
            </a:pPr>
            <a:r>
              <a:rPr lang="nb-NO" dirty="0"/>
              <a:t>				</a:t>
            </a:r>
            <a:endParaRPr lang="nb-NO" dirty="0" smtClean="0"/>
          </a:p>
          <a:p>
            <a:pPr marL="0" indent="0">
              <a:buNone/>
            </a:pPr>
            <a:r>
              <a:rPr lang="nb-NO" sz="1600" dirty="0"/>
              <a:t>	</a:t>
            </a:r>
            <a:r>
              <a:rPr lang="nb-NO" sz="1600" dirty="0" smtClean="0"/>
              <a:t>					(</a:t>
            </a:r>
            <a:r>
              <a:rPr lang="nb-NO" sz="1600" dirty="0"/>
              <a:t>Rådmannens internkontroll. Hvordan få orden i eget hus ? KS)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70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Internkontroll og kvalitetsutvikling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513" y="2585391"/>
            <a:ext cx="8070850" cy="274290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544513" y="2253734"/>
            <a:ext cx="230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Mål- / målindikatorer 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1962394"/>
      </p:ext>
    </p:extLst>
  </p:cSld>
  <p:clrMapOvr>
    <a:masterClrMapping/>
  </p:clrMapOvr>
</p:sld>
</file>

<file path=ppt/theme/theme1.xml><?xml version="1.0" encoding="utf-8"?>
<a:theme xmlns:a="http://schemas.openxmlformats.org/drawingml/2006/main" name="Tfk_Powerpointmal">
  <a:themeElements>
    <a:clrScheme name="Tfk">
      <a:dk1>
        <a:sysClr val="windowText" lastClr="000000"/>
      </a:dk1>
      <a:lt1>
        <a:sysClr val="window" lastClr="FFFFFF"/>
      </a:lt1>
      <a:dk2>
        <a:srgbClr val="000000"/>
      </a:dk2>
      <a:lt2>
        <a:srgbClr val="E9E9E9"/>
      </a:lt2>
      <a:accent1>
        <a:srgbClr val="FDCD25"/>
      </a:accent1>
      <a:accent2>
        <a:srgbClr val="000000"/>
      </a:accent2>
      <a:accent3>
        <a:srgbClr val="1C95B4"/>
      </a:accent3>
      <a:accent4>
        <a:srgbClr val="87CADB"/>
      </a:accent4>
      <a:accent5>
        <a:srgbClr val="63B69D"/>
      </a:accent5>
      <a:accent6>
        <a:srgbClr val="97CCBA"/>
      </a:accent6>
      <a:hlink>
        <a:srgbClr val="1C95B4"/>
      </a:hlink>
      <a:folHlink>
        <a:srgbClr val="1C95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0056279BE69A468D423FB9ED38D9CC" ma:contentTypeVersion="8" ma:contentTypeDescription="Opprett et nytt dokument." ma:contentTypeScope="" ma:versionID="762cf72bb59666a7ca68a549d4f88a57">
  <xsd:schema xmlns:xsd="http://www.w3.org/2001/XMLSchema" xmlns:xs="http://www.w3.org/2001/XMLSchema" xmlns:p="http://schemas.microsoft.com/office/2006/metadata/properties" xmlns:ns2="9574e016-2d0b-41e2-91bf-b961c8110043" xmlns:ns3="bd3b2477-909e-4f43-8683-a5760b10f11c" xmlns:ns4="9092cff8-8f17-469c-b203-1eb3caf34edd" targetNamespace="http://schemas.microsoft.com/office/2006/metadata/properties" ma:root="true" ma:fieldsID="8efecbf59e26227a19cac94b7a7ebe91" ns2:_="" ns3:_="" ns4:_="">
    <xsd:import namespace="9574e016-2d0b-41e2-91bf-b961c8110043"/>
    <xsd:import namespace="bd3b2477-909e-4f43-8683-a5760b10f11c"/>
    <xsd:import namespace="9092cff8-8f17-469c-b203-1eb3caf34edd"/>
    <xsd:element name="properties">
      <xsd:complexType>
        <xsd:sequence>
          <xsd:element name="documentManagement">
            <xsd:complexType>
              <xsd:all>
                <xsd:element ref="ns2:Virksomhet" minOccurs="0"/>
                <xsd:element ref="ns2:Prosess" minOccurs="0"/>
                <xsd:element ref="ns3:SharedWithUsers" minOccurs="0"/>
                <xsd:element ref="ns3:SharedWithDetails" minOccurs="0"/>
                <xsd:element ref="ns2:Innovasjonsløft" minOccurs="0"/>
                <xsd:element ref="ns4:Virk" minOccurs="0"/>
                <xsd:element ref="ns4:Pro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74e016-2d0b-41e2-91bf-b961c8110043" elementFormDefault="qualified">
    <xsd:import namespace="http://schemas.microsoft.com/office/2006/documentManagement/types"/>
    <xsd:import namespace="http://schemas.microsoft.com/office/infopath/2007/PartnerControls"/>
    <xsd:element name="Virksomhet" ma:index="8" nillable="true" ma:displayName="Virksomhet" ma:list="{346d39b3-1245-44a5-9aa0-617028be86d7}" ma:internalName="Virksomhet" ma:showField="Title" ma:web="9574e016-2d0b-41e2-91bf-b961c8110043">
      <xsd:simpleType>
        <xsd:restriction base="dms:Lookup"/>
      </xsd:simpleType>
    </xsd:element>
    <xsd:element name="Prosess" ma:index="9" nillable="true" ma:displayName="Prosess" ma:list="{f1e35de8-defe-42cb-8720-1222fb766ca8}" ma:internalName="Prosess" ma:showField="Title" ma:web="9574e016-2d0b-41e2-91bf-b961c8110043">
      <xsd:simpleType>
        <xsd:restriction base="dms:Lookup"/>
      </xsd:simpleType>
    </xsd:element>
    <xsd:element name="Innovasjonsløft" ma:index="12" nillable="true" ma:displayName="Innovasjonsløft" ma:list="{03b8278d-d217-4516-9525-b88b644a0010}" ma:internalName="Innovasjonsl_x00f8_ft" ma:showField="Title" ma:web="9574e016-2d0b-41e2-91bf-b961c8110043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b2477-909e-4f43-8683-a5760b10f11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5" nillable="true" ma:displayName="Sist delt etter bru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6" nillable="true" ma:displayName="Sist delt etter klokkeslett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2cff8-8f17-469c-b203-1eb3caf34edd" elementFormDefault="qualified">
    <xsd:import namespace="http://schemas.microsoft.com/office/2006/documentManagement/types"/>
    <xsd:import namespace="http://schemas.microsoft.com/office/infopath/2007/PartnerControls"/>
    <xsd:element name="Virk" ma:index="13" nillable="true" ma:displayName="Virk" ma:internalName="Virk">
      <xsd:simpleType>
        <xsd:restriction base="dms:Text">
          <xsd:maxLength value="255"/>
        </xsd:restriction>
      </xsd:simpleType>
    </xsd:element>
    <xsd:element name="Pros" ma:index="14" nillable="true" ma:displayName="Pros" ma:internalName="Pro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s xmlns="9092cff8-8f17-469c-b203-1eb3caf34edd" xsi:nil="true"/>
    <Virksomhet xmlns="9574e016-2d0b-41e2-91bf-b961c8110043">309</Virksomhet>
    <Virk xmlns="9092cff8-8f17-469c-b203-1eb3caf34edd" xsi:nil="true"/>
    <Innovasjonsløft xmlns="9574e016-2d0b-41e2-91bf-b961c8110043" xsi:nil="true"/>
    <Prosess xmlns="9574e016-2d0b-41e2-91bf-b961c8110043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cbd9e53e-6585-4f50-95a9-cc115a295e47" ContentTypeId="0x0101002703D2AF657F4CC69F3B5766777647D700D06115F784074B5E809F7B2D63EA2F2B007CC8D3DE76A54263AD44A5AABF561F5E" PreviousValue="true"/>
</file>

<file path=customXml/item6.xml><?xml version="1.0" encoding="utf-8"?>
<?mso-contentType ?>
<SharedContentType xmlns="Microsoft.SharePoint.Taxonomy.ContentTypeSync" SourceId="9119b49b-2cc3-444e-b755-8692f4554da6" ContentTypeId="0x0101" PreviousValue="false"/>
</file>

<file path=customXml/itemProps1.xml><?xml version="1.0" encoding="utf-8"?>
<ds:datastoreItem xmlns:ds="http://schemas.openxmlformats.org/officeDocument/2006/customXml" ds:itemID="{099E8FF6-CA74-4F3E-BE8E-BF9F51D3E131}"/>
</file>

<file path=customXml/itemProps2.xml><?xml version="1.0" encoding="utf-8"?>
<ds:datastoreItem xmlns:ds="http://schemas.openxmlformats.org/officeDocument/2006/customXml" ds:itemID="{9D14E579-DD80-42E8-A610-122AB071D88B}"/>
</file>

<file path=customXml/itemProps3.xml><?xml version="1.0" encoding="utf-8"?>
<ds:datastoreItem xmlns:ds="http://schemas.openxmlformats.org/officeDocument/2006/customXml" ds:itemID="{6DCD63FD-456B-4143-913B-212DF361CC34}"/>
</file>

<file path=customXml/itemProps4.xml><?xml version="1.0" encoding="utf-8"?>
<ds:datastoreItem xmlns:ds="http://schemas.openxmlformats.org/officeDocument/2006/customXml" ds:itemID="{CC5E2A71-D988-4693-A016-046C337A870F}"/>
</file>

<file path=customXml/itemProps5.xml><?xml version="1.0" encoding="utf-8"?>
<ds:datastoreItem xmlns:ds="http://schemas.openxmlformats.org/officeDocument/2006/customXml" ds:itemID="{2971DC7B-3CBD-4333-850D-3D8036D9315D}"/>
</file>

<file path=customXml/itemProps6.xml><?xml version="1.0" encoding="utf-8"?>
<ds:datastoreItem xmlns:ds="http://schemas.openxmlformats.org/officeDocument/2006/customXml" ds:itemID="{D1FA56A5-C5E8-49E0-A5A8-F05CBCA78DB9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2047</TotalTime>
  <Words>622</Words>
  <Application>Microsoft Office PowerPoint</Application>
  <PresentationFormat>Skjermfremvisning (4:3)</PresentationFormat>
  <Paragraphs>118</Paragraphs>
  <Slides>21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Gill Sans MT</vt:lpstr>
      <vt:lpstr>Times New Roman</vt:lpstr>
      <vt:lpstr>Tfk_Powerpointmal</vt:lpstr>
      <vt:lpstr>Dialogkonferanse  Behovene  </vt:lpstr>
      <vt:lpstr>Årshjulet  </vt:lpstr>
      <vt:lpstr>Overordnet behov Sammenhengene styringsdokumenter</vt:lpstr>
      <vt:lpstr>Forutsetninger  </vt:lpstr>
      <vt:lpstr>Behovskartlegging</vt:lpstr>
      <vt:lpstr>Vår forståelse</vt:lpstr>
      <vt:lpstr>Internkontroll og kvalitetsutvikling</vt:lpstr>
      <vt:lpstr>Internkontroll og kvalitetsutvikling</vt:lpstr>
      <vt:lpstr>Internkontroll og kvalitetsutvikling</vt:lpstr>
      <vt:lpstr>Internkontroll og kvalitetsutvikling</vt:lpstr>
      <vt:lpstr>Personalledelse</vt:lpstr>
      <vt:lpstr>Personalledelse</vt:lpstr>
      <vt:lpstr>Personalledelse</vt:lpstr>
      <vt:lpstr>Mål- og resultatstyring</vt:lpstr>
      <vt:lpstr>Mål- og resultatstyring</vt:lpstr>
      <vt:lpstr>Mål- og resultatstyring</vt:lpstr>
      <vt:lpstr>Effektive arbeidsprosesser</vt:lpstr>
      <vt:lpstr>Effektive arbeidsprosesser</vt:lpstr>
      <vt:lpstr>Veien videre</vt:lpstr>
      <vt:lpstr>Ambisjon</vt:lpstr>
      <vt:lpstr>Hvorfor dialogkonferanse og 1:1 dialog ?</vt:lpstr>
    </vt:vector>
  </TitlesOfParts>
  <Company>Telemark fylkeskommune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på prosjektene</dc:title>
  <dc:creator>Jon Skriubakken</dc:creator>
  <cp:lastModifiedBy>Jon Skriubakken</cp:lastModifiedBy>
  <cp:revision>183</cp:revision>
  <cp:lastPrinted>2016-04-18T07:35:23Z</cp:lastPrinted>
  <dcterms:created xsi:type="dcterms:W3CDTF">2015-11-02T12:18:41Z</dcterms:created>
  <dcterms:modified xsi:type="dcterms:W3CDTF">2016-06-13T13:41:08Z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0x0101008E0056279BE69A468D423FB9ED38D9CC</vt:lpwstr>
  </property>
  <property fmtid="{D5CDD505-2E9C-101B-9397-08002B2CF9AE}" pid="3" name="GtProjectPhase">
    <vt:lpwstr>6;#Gjennomføre|99d7765a-c786-4792-a1a1-866ef0f982b9</vt:lpwstr>
  </property>
  <property fmtid="{D5CDD505-2E9C-101B-9397-08002B2CF9AE}" pid="4" name="NHO_OrganisationUnit">
    <vt:lpwstr>645;#Område næringspolitikk|0f157459-07e9-49d6-927c-4949bdc8313c</vt:lpwstr>
  </property>
  <property fmtid="{D5CDD505-2E9C-101B-9397-08002B2CF9AE}" pid="5" name="_dlc_DocIdItemGuid">
    <vt:lpwstr>ed17184a-1951-4a5b-9116-679c0eaeb44c</vt:lpwstr>
  </property>
  <property fmtid="{D5CDD505-2E9C-101B-9397-08002B2CF9AE}" pid="6" name="NhoMmdCaseWorker">
    <vt:lpwstr>488;#Cecilie Møller Endresen|3f616b7b-f5a7-4dd5-88c2-f12a5a35e8ba</vt:lpwstr>
  </property>
  <property fmtid="{D5CDD505-2E9C-101B-9397-08002B2CF9AE}" pid="7" name="TaxKeyword">
    <vt:lpwstr/>
  </property>
  <property fmtid="{D5CDD505-2E9C-101B-9397-08002B2CF9AE}" pid="8" name="Generer metadata for dokument">
    <vt:lpwstr>https://nhosp.sharepoint.com/leverandorutvikling/_layouts/15/wrkstat.aspx?List=9092cff8-8f17-469c-b203-1eb3caf34edd&amp;WorkflowInstanceName=f536e50a-1cad-4a17-be35-40e55a354424, Oppdater prosess</vt:lpwstr>
  </property>
</Properties>
</file>