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5" r:id="rId3"/>
    <p:sldId id="290" r:id="rId4"/>
    <p:sldId id="280" r:id="rId5"/>
    <p:sldId id="281" r:id="rId6"/>
    <p:sldId id="293" r:id="rId7"/>
    <p:sldId id="292" r:id="rId8"/>
    <p:sldId id="283" r:id="rId9"/>
    <p:sldId id="284" r:id="rId10"/>
    <p:sldId id="285" r:id="rId11"/>
    <p:sldId id="294" r:id="rId12"/>
    <p:sldId id="289" r:id="rId1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9AF"/>
    <a:srgbClr val="018A92"/>
    <a:srgbClr val="CDC900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9" autoAdjust="0"/>
    <p:restoredTop sz="94641" autoAdjust="0"/>
  </p:normalViewPr>
  <p:slideViewPr>
    <p:cSldViewPr snapToGrid="0" snapToObjects="1">
      <p:cViewPr varScale="1">
        <p:scale>
          <a:sx n="108" d="100"/>
          <a:sy n="108" d="100"/>
        </p:scale>
        <p:origin x="9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Beige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DC26B-9C27-4B58-A602-3FA2999BDEB4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A3E6-1CE2-459A-9F0E-EE1B53F8A1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4530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Beige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CD35-9250-4208-BAF3-1C8F06269635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496A9-4A6F-49DB-A615-2DAF7D9967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1415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0200"/>
            <a:ext cx="12192000" cy="5307800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Hovedlogo_liggen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1" y="304590"/>
            <a:ext cx="3245503" cy="949105"/>
          </a:xfrm>
          <a:prstGeom prst="rect">
            <a:avLst/>
          </a:prstGeom>
        </p:spPr>
      </p:pic>
      <p:pic>
        <p:nvPicPr>
          <p:cNvPr id="9" name="Picture 8" descr="designelement_kart_gul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065" y="304590"/>
            <a:ext cx="1221911" cy="91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52681"/>
            <a:ext cx="10363200" cy="937174"/>
          </a:xfrm>
        </p:spPr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04745"/>
            <a:ext cx="8534400" cy="85221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EC57-D791-2846-A976-8BF38C2892A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5F8-22E9-5A4F-8AF3-50BF639E0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9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image &amp; desig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885" y="1118478"/>
            <a:ext cx="60555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498657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90" y="538764"/>
            <a:ext cx="361479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3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vedlogo_ståen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7" y="1946973"/>
            <a:ext cx="3877733" cy="26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ma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046717"/>
            <a:ext cx="10871200" cy="566738"/>
          </a:xfrm>
        </p:spPr>
        <p:txBody>
          <a:bodyPr anchor="b">
            <a:normAutofit/>
          </a:bodyPr>
          <a:lstStyle>
            <a:lvl1pPr algn="ctr">
              <a:defRPr sz="2800" b="1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5751021"/>
            <a:ext cx="10871200" cy="614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61782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EC57-D791-2846-A976-8BF38C2892A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5F8-22E9-5A4F-8AF3-50BF639E0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24418"/>
            <a:ext cx="10716684" cy="15139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661103"/>
            <a:ext cx="5580628" cy="6494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EC57-D791-2846-A976-8BF38C2892A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5F8-22E9-5A4F-8AF3-50BF639E09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35209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2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EC57-D791-2846-A976-8BF38C2892A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5F8-22E9-5A4F-8AF3-50BF639E0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5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EC57-D791-2846-A976-8BF38C2892A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5F8-22E9-5A4F-8AF3-50BF639E0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EC57-D791-2846-A976-8BF38C2892A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5F8-22E9-5A4F-8AF3-50BF639E0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EC57-D791-2846-A976-8BF38C2892A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5F8-22E9-5A4F-8AF3-50BF639E0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&amp; desig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196781" y="0"/>
            <a:ext cx="699521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01" y="1435100"/>
            <a:ext cx="5564643" cy="4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C8E6EC57-D791-2846-A976-8BF38C2892A3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739D05F8-22E9-5A4F-8AF3-50BF639E09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9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95" y="393125"/>
            <a:ext cx="548639" cy="6123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50200"/>
            <a:ext cx="12192000" cy="5307800"/>
          </a:xfrm>
          <a:prstGeom prst="rect">
            <a:avLst/>
          </a:prstGeom>
          <a:solidFill>
            <a:srgbClr val="CDC9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Hovedlogo_liggen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6" y="304590"/>
            <a:ext cx="2434127" cy="94910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730499" y="2075621"/>
            <a:ext cx="7685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/>
              <a:t>Trøndelag fylkeskommune</a:t>
            </a:r>
          </a:p>
          <a:p>
            <a:pPr algn="ctr"/>
            <a:r>
              <a:rPr lang="nb-NO" sz="4400" dirty="0"/>
              <a:t>Anskaffelsesstrategi</a:t>
            </a:r>
            <a:br>
              <a:rPr lang="nb-NO" sz="4400" dirty="0"/>
            </a:br>
            <a:r>
              <a:rPr lang="nb-NO" sz="4400" dirty="0"/>
              <a:t>Grensesnitt mot kommunene</a:t>
            </a:r>
          </a:p>
          <a:p>
            <a:pPr algn="ctr"/>
            <a:endParaRPr lang="nb-NO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2800" dirty="0"/>
          </a:p>
          <a:p>
            <a:r>
              <a:rPr lang="nb-NO" sz="2800" dirty="0"/>
              <a:t>Tove Jebens</a:t>
            </a:r>
          </a:p>
          <a:p>
            <a:r>
              <a:rPr lang="nb-NO" sz="2800" dirty="0"/>
              <a:t>Leder seksjon jus og anskaffelser, TRFK</a:t>
            </a:r>
          </a:p>
          <a:p>
            <a:pPr algn="ctr"/>
            <a:endParaRPr lang="nb-N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2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70112" y="1322981"/>
            <a:ext cx="865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Utfordringer </a:t>
            </a:r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91565" y="2095500"/>
            <a:ext cx="8807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Er fylkeskommunens satsninger samsvarende med kommunenes behov / ønsker / satsninger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Kommunenes påvirkning av vare-/tjenestespekteret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Betydelig utvidelse av antall leveringspunkter – fordyrende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Betydelig merarbeid for TRFK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Overholdelse av strategi, fylkeskommunen – kommunene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Lojaitet</a:t>
            </a:r>
            <a:r>
              <a:rPr lang="nb-NO" sz="2400" dirty="0"/>
              <a:t> til avtalene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r>
              <a:rPr lang="nb-NO" sz="2400" dirty="0" err="1"/>
              <a:t>TRFKs</a:t>
            </a:r>
            <a:r>
              <a:rPr lang="nb-NO" sz="2400" dirty="0"/>
              <a:t> rolle som samfunnsutvikler – bistand til kommunene</a:t>
            </a:r>
          </a:p>
        </p:txBody>
      </p:sp>
      <p:pic>
        <p:nvPicPr>
          <p:cNvPr id="4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539957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70112" y="1202084"/>
            <a:ext cx="865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Alternative løsninger:</a:t>
            </a:r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070113" y="1909970"/>
            <a:ext cx="880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Fellesavtaler – på hva?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TRFK gjennomfører anskaffelser for kommunene?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Fylkeskommunen som kompetansepartner for kommunene i enkelte anbudskonkurranser, hvilke?? – innovative? Andre?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Hvordan bør «samarbeidet» være?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Digitalisering, KGV, E-handel – felles support?</a:t>
            </a:r>
          </a:p>
        </p:txBody>
      </p:sp>
      <p:pic>
        <p:nvPicPr>
          <p:cNvPr id="4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5" y="384538"/>
            <a:ext cx="1423125" cy="554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126" y="327076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70112" y="1202084"/>
            <a:ext cx="8650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4000" dirty="0"/>
          </a:p>
          <a:p>
            <a:r>
              <a:rPr lang="nb-NO" sz="4000" dirty="0"/>
              <a:t>Forslag sendes:</a:t>
            </a:r>
          </a:p>
          <a:p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b-NO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tove.jebens@stfk.no</a:t>
            </a:r>
          </a:p>
        </p:txBody>
      </p:sp>
      <p:pic>
        <p:nvPicPr>
          <p:cNvPr id="4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5" y="384538"/>
            <a:ext cx="1423125" cy="554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126" y="327076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104900" y="1657351"/>
            <a:ext cx="639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Agenda</a:t>
            </a:r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070113" y="2390468"/>
            <a:ext cx="8807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Litt om </a:t>
            </a:r>
            <a:r>
              <a:rPr lang="nb-NO" sz="2400" dirty="0" err="1"/>
              <a:t>TRFKs</a:t>
            </a:r>
            <a:r>
              <a:rPr lang="nb-NO" sz="2400" dirty="0"/>
              <a:t> anskaffelsesstrategi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Samarbeidet med kommunene i dag</a:t>
            </a:r>
          </a:p>
          <a:p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Fremtid - TRFK som samfunnsutvikler og kommunenes behov for anskaffelsesbistand  - dialog med dere</a:t>
            </a:r>
          </a:p>
        </p:txBody>
      </p:sp>
      <p:pic>
        <p:nvPicPr>
          <p:cNvPr id="7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539957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104900" y="1657351"/>
            <a:ext cx="639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Arbeid med strategien</a:t>
            </a:r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070113" y="2400300"/>
            <a:ext cx="8807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Mandat fra fylkesrådmannen</a:t>
            </a:r>
          </a:p>
          <a:p>
            <a:endParaRPr lang="nb-NO" sz="2400" dirty="0"/>
          </a:p>
          <a:p>
            <a:r>
              <a:rPr lang="nb-NO" sz="2400" dirty="0"/>
              <a:t>Prosjektgruppe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Samferdsel, eiendom, </a:t>
            </a:r>
            <a:r>
              <a:rPr lang="nb-NO" sz="2400" dirty="0" err="1"/>
              <a:t>vg.skoler</a:t>
            </a:r>
            <a:r>
              <a:rPr lang="nb-NO" sz="2400" dirty="0"/>
              <a:t>, økonomi, jus og anskaffelser</a:t>
            </a:r>
          </a:p>
          <a:p>
            <a:endParaRPr lang="nb-NO" sz="2400" dirty="0"/>
          </a:p>
          <a:p>
            <a:r>
              <a:rPr lang="nb-NO" sz="2400" dirty="0"/>
              <a:t>Høringsgruppe: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Avdelingsledere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r>
              <a:rPr lang="nb-NO" sz="2400" dirty="0"/>
              <a:t>Strategien skal gjelde for hele TRFK, herunder anskaffelser som skjer gjennom andre.</a:t>
            </a:r>
          </a:p>
        </p:txBody>
      </p:sp>
      <p:pic>
        <p:nvPicPr>
          <p:cNvPr id="5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539957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70113" y="1152318"/>
            <a:ext cx="1002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Inndelinger i strategien og hvem vedtar hva: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070113" y="2400300"/>
            <a:ext cx="8807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Politisk behandling: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Visjon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Hovedmål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Delmål med ønsket effekt</a:t>
            </a:r>
          </a:p>
          <a:p>
            <a:endParaRPr lang="nb-NO" sz="2400" dirty="0"/>
          </a:p>
          <a:p>
            <a:r>
              <a:rPr lang="nb-NO" sz="2400" dirty="0"/>
              <a:t>Administrativ behandling: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Tiltak til de enkelte delmål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Fordeling av rammer og ansvar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Kritiske suksessfaktorer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Implementering</a:t>
            </a:r>
          </a:p>
          <a:p>
            <a:r>
              <a:rPr lang="nb-NO" sz="2400" dirty="0"/>
              <a:t>Handlingsplan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4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539957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1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70113" y="1372429"/>
            <a:ext cx="854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Momenter i strategien</a:t>
            </a:r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070113" y="2400300"/>
            <a:ext cx="8807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Strategien skal gi klare føringer for anskaffelsene i strategiperioden: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Sikre god behovsdekning og fremtidsrettede løsninger, anskaffelser som strategisk verktøy.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Bidra til effektiv tjeneste ved god ressursutnyttelse – sammenheng med total ressursbruk.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Effektive og digitale anskaffelsesprosesser, rollefordeling, digitalisering.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Samfunnsutviklerrollen, kommunene, innovasjon.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Samfunnsansvar – lærlingeordning, miljø, økonomisk kriminalitet, respekt for grunnleggende menneskerettigheter, omdømme osv.</a:t>
            </a:r>
          </a:p>
        </p:txBody>
      </p:sp>
      <p:pic>
        <p:nvPicPr>
          <p:cNvPr id="4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539957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1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70113" y="1372429"/>
            <a:ext cx="854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Momenter i forhold til kommunene</a:t>
            </a:r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070113" y="2141883"/>
            <a:ext cx="8807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dirty="0"/>
              <a:t>Strategien skal gi klare føringer for anskaffelsene i strategiperioden: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/>
              <a:t>Sikre god behovsdekning og fremtidsrettede løsninger, anskaffelser som strategisk verktøy.  </a:t>
            </a:r>
            <a:r>
              <a:rPr lang="nb-NO" sz="2600" dirty="0">
                <a:solidFill>
                  <a:srgbClr val="C00000"/>
                </a:solidFill>
              </a:rPr>
              <a:t>Tilpasses </a:t>
            </a:r>
            <a:r>
              <a:rPr lang="nb-NO" sz="2600" dirty="0" err="1">
                <a:solidFill>
                  <a:srgbClr val="C00000"/>
                </a:solidFill>
              </a:rPr>
              <a:t>f.o.f</a:t>
            </a:r>
            <a:r>
              <a:rPr lang="nb-NO" sz="2600" dirty="0">
                <a:solidFill>
                  <a:srgbClr val="C00000"/>
                </a:solidFill>
              </a:rPr>
              <a:t> etter </a:t>
            </a:r>
            <a:r>
              <a:rPr lang="nb-NO" sz="2600" dirty="0" err="1">
                <a:solidFill>
                  <a:srgbClr val="C00000"/>
                </a:solidFill>
              </a:rPr>
              <a:t>TRFKs</a:t>
            </a:r>
            <a:r>
              <a:rPr lang="nb-NO" sz="2600" dirty="0">
                <a:solidFill>
                  <a:srgbClr val="C00000"/>
                </a:solidFill>
              </a:rPr>
              <a:t> behov</a:t>
            </a:r>
            <a:endParaRPr lang="nb-NO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/>
              <a:t>Bidra til effektiv tjeneste ved god ressursutnyttelse – sammenheng med total ressursbruk. </a:t>
            </a:r>
            <a:r>
              <a:rPr lang="nb-NO" sz="2600" dirty="0">
                <a:solidFill>
                  <a:srgbClr val="C00000"/>
                </a:solidFill>
              </a:rPr>
              <a:t>Tilpasses </a:t>
            </a:r>
            <a:r>
              <a:rPr lang="nb-NO" sz="2600" dirty="0" err="1">
                <a:solidFill>
                  <a:srgbClr val="C00000"/>
                </a:solidFill>
              </a:rPr>
              <a:t>f.o.f</a:t>
            </a:r>
            <a:r>
              <a:rPr lang="nb-NO" sz="2600" dirty="0">
                <a:solidFill>
                  <a:srgbClr val="C00000"/>
                </a:solidFill>
              </a:rPr>
              <a:t> etter </a:t>
            </a:r>
            <a:r>
              <a:rPr lang="nb-NO" sz="2600" dirty="0" err="1">
                <a:solidFill>
                  <a:srgbClr val="C00000"/>
                </a:solidFill>
              </a:rPr>
              <a:t>TRFKs</a:t>
            </a:r>
            <a:r>
              <a:rPr lang="nb-NO" sz="2600" dirty="0">
                <a:solidFill>
                  <a:srgbClr val="C00000"/>
                </a:solidFill>
              </a:rPr>
              <a:t> behov</a:t>
            </a:r>
            <a:endParaRPr lang="nb-NO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/>
              <a:t>Effektive og digitale anskaffelsesprosesser, rollefordeling, digitalisering. </a:t>
            </a:r>
            <a:r>
              <a:rPr lang="nb-NO" sz="2600" dirty="0">
                <a:solidFill>
                  <a:srgbClr val="C00000"/>
                </a:solidFill>
              </a:rPr>
              <a:t>Tilpasses </a:t>
            </a:r>
            <a:r>
              <a:rPr lang="nb-NO" sz="2600" dirty="0" err="1">
                <a:solidFill>
                  <a:srgbClr val="C00000"/>
                </a:solidFill>
              </a:rPr>
              <a:t>f.o.f</a:t>
            </a:r>
            <a:r>
              <a:rPr lang="nb-NO" sz="2600" dirty="0">
                <a:solidFill>
                  <a:srgbClr val="C00000"/>
                </a:solidFill>
              </a:rPr>
              <a:t> etter </a:t>
            </a:r>
            <a:r>
              <a:rPr lang="nb-NO" sz="2600" dirty="0" err="1">
                <a:solidFill>
                  <a:srgbClr val="C00000"/>
                </a:solidFill>
              </a:rPr>
              <a:t>TRFKs</a:t>
            </a:r>
            <a:r>
              <a:rPr lang="nb-NO" sz="2600" dirty="0">
                <a:solidFill>
                  <a:srgbClr val="C00000"/>
                </a:solidFill>
              </a:rPr>
              <a:t> behov</a:t>
            </a:r>
            <a:endParaRPr lang="nb-NO" sz="2600" dirty="0"/>
          </a:p>
        </p:txBody>
      </p:sp>
      <p:pic>
        <p:nvPicPr>
          <p:cNvPr id="4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539957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6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104899" y="1657351"/>
            <a:ext cx="854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Momenter i forhold til kommunene</a:t>
            </a:r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104899" y="2473187"/>
            <a:ext cx="88074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/>
              <a:t>Samfunnsutviklerrollen - kommunene, innovasjon.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/>
              <a:t>Samfunnsansvar – lærlingeordning, miljø, økonomisk kriminalitet, respekt for grunnleggende menneskerettigheter, omdømme osv.</a:t>
            </a:r>
          </a:p>
        </p:txBody>
      </p:sp>
      <p:pic>
        <p:nvPicPr>
          <p:cNvPr id="4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539957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8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70113" y="1303408"/>
            <a:ext cx="8913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Dagens samarbeid med kommunene</a:t>
            </a:r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070113" y="2128630"/>
            <a:ext cx="8807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Ulike tilnærminger i nord og i sør</a:t>
            </a:r>
          </a:p>
          <a:p>
            <a:pPr lvl="1"/>
            <a:r>
              <a:rPr lang="nb-NO" sz="2400" dirty="0"/>
              <a:t>Nord: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Kommunene nord for Steinkjer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Kommunene velger hvilke avtaler de vil være med på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Forespørres ved hver konkurranse – forpliktelseserklæring/fullmakt ved hver konkurranse</a:t>
            </a:r>
          </a:p>
          <a:p>
            <a:pPr lvl="1"/>
            <a:r>
              <a:rPr lang="nb-NO" sz="2400" dirty="0"/>
              <a:t>Sør: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Alle kommuner kan være med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Må være med på alle aktuelle rammeavtaler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Avtale som regulerer forholdet med hver enkelt kommune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Avtalene forplikter kommunene til å være med på  rammeavtaler inngått ved jus og innkjøp, noen unntak.</a:t>
            </a:r>
          </a:p>
        </p:txBody>
      </p:sp>
      <p:pic>
        <p:nvPicPr>
          <p:cNvPr id="4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539957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9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104899" y="1657351"/>
            <a:ext cx="9337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Kommunenes behov etter 1.1.2018?</a:t>
            </a:r>
            <a:endParaRPr lang="nb-NO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070113" y="2400300"/>
            <a:ext cx="8807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Hvilke utfordringer har de forskjellige kommuner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Hvilke behov har                         «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Endrede forutsetninger / krav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Større kommuner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Krav til digitale prosesser – 1.7.2018 kommunene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Utvidede terskelverdier – små kommuner, kunngjøringsplikt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Kommunenes kompetanse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4" name="Picture 3" descr="Hovedlogo_ligge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1" y="539957"/>
            <a:ext cx="548639" cy="6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05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DD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491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Verdana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PRESENTASJON</dc:title>
  <dc:creator>Mona Wisth</dc:creator>
  <cp:lastModifiedBy>Hilde Sætertrø</cp:lastModifiedBy>
  <cp:revision>70</cp:revision>
  <cp:lastPrinted>2017-10-25T13:55:48Z</cp:lastPrinted>
  <dcterms:created xsi:type="dcterms:W3CDTF">2017-08-09T12:16:31Z</dcterms:created>
  <dcterms:modified xsi:type="dcterms:W3CDTF">2017-10-26T06:48:56Z</dcterms:modified>
</cp:coreProperties>
</file>