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24" r:id="rId3"/>
    <p:sldId id="326" r:id="rId4"/>
    <p:sldId id="335" r:id="rId5"/>
    <p:sldId id="327" r:id="rId6"/>
    <p:sldId id="328" r:id="rId7"/>
    <p:sldId id="329" r:id="rId8"/>
    <p:sldId id="330" r:id="rId9"/>
    <p:sldId id="331" r:id="rId10"/>
    <p:sldId id="336" r:id="rId11"/>
  </p:sldIdLst>
  <p:sldSz cx="9144000" cy="6858000" type="screen4x3"/>
  <p:notesSz cx="6805613" cy="99441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8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4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61E13-E9F5-43E1-8B1E-AA2D2EC133AE}" type="datetimeFigureOut">
              <a:rPr lang="nb-NO" smtClean="0"/>
              <a:t>26.10.2017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CC6BB-8401-4219-BAB9-2B73018186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3065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329F3-7D57-4B4F-9D62-9AC3C99AC5A3}" type="datetimeFigureOut">
              <a:rPr lang="nb-NO" smtClean="0"/>
              <a:t>26.10.2017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CFEBF-3E15-47C5-9CA2-E2094943CD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5554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CFEBF-3E15-47C5-9CA2-E2094943CD5A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3870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677415"/>
            <a:ext cx="7772400" cy="901094"/>
          </a:xfr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3645154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3073400"/>
            <a:ext cx="647700" cy="6985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3073400"/>
            <a:ext cx="647700" cy="698500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0" y="6421247"/>
            <a:ext cx="342081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4" name="Bilde 3" descr="sirkler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51125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eboer@iot.ntnu.no" TargetMode="External"/><Relationship Id="rId2" Type="http://schemas.openxmlformats.org/officeDocument/2006/relationships/hyperlink" Target="mailto:holmen@iot.ntnu.no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11017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J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6" y="2505216"/>
            <a:ext cx="7772400" cy="1848836"/>
          </a:xfrm>
        </p:spPr>
        <p:txBody>
          <a:bodyPr>
            <a:normAutofit fontScale="90000"/>
          </a:bodyPr>
          <a:lstStyle/>
          <a:p>
            <a:r>
              <a:rPr lang="nb-NO" dirty="0"/>
              <a:t>Hva er en strategi, og hvorfor lager vi strategier?</a:t>
            </a:r>
            <a:br>
              <a:rPr lang="nb-NO" dirty="0"/>
            </a:br>
            <a:br>
              <a:rPr lang="nb-NO" dirty="0"/>
            </a:br>
            <a:r>
              <a:rPr lang="nb-NO" sz="2700" dirty="0"/>
              <a:t>Hva betyr dette for innkjøpsstrategier?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17125" y="4331375"/>
            <a:ext cx="8155357" cy="2212643"/>
          </a:xfrm>
        </p:spPr>
        <p:txBody>
          <a:bodyPr>
            <a:normAutofit fontScale="70000" lnSpcReduction="20000"/>
          </a:bodyPr>
          <a:lstStyle/>
          <a:p>
            <a:endParaRPr lang="nb-NO" sz="3300" dirty="0">
              <a:solidFill>
                <a:schemeClr val="tx1"/>
              </a:solidFill>
            </a:endParaRPr>
          </a:p>
          <a:p>
            <a:r>
              <a:rPr lang="nb-NO" dirty="0">
                <a:solidFill>
                  <a:schemeClr val="tx1"/>
                </a:solidFill>
              </a:rPr>
              <a:t>26.10.2017</a:t>
            </a:r>
            <a:endParaRPr lang="nb-NO" sz="2400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r>
              <a:rPr lang="nb-NO" sz="2400" dirty="0">
                <a:solidFill>
                  <a:schemeClr val="tx1"/>
                </a:solidFill>
              </a:rPr>
              <a:t>Elsebeth Holmen </a:t>
            </a:r>
            <a:r>
              <a:rPr lang="nb-NO" dirty="0">
                <a:solidFill>
                  <a:schemeClr val="tx1"/>
                </a:solidFill>
              </a:rPr>
              <a:t>og </a:t>
            </a:r>
            <a:r>
              <a:rPr lang="nb-NO" sz="2400" dirty="0">
                <a:solidFill>
                  <a:schemeClr val="tx1"/>
                </a:solidFill>
              </a:rPr>
              <a:t>Luitzen de Boer</a:t>
            </a:r>
          </a:p>
          <a:p>
            <a:endParaRPr lang="nb-NO" sz="2400" dirty="0">
              <a:solidFill>
                <a:schemeClr val="tx1"/>
              </a:solidFill>
            </a:endParaRPr>
          </a:p>
          <a:p>
            <a:r>
              <a:rPr lang="nb-NO" dirty="0">
                <a:solidFill>
                  <a:schemeClr val="tx1"/>
                </a:solidFill>
              </a:rPr>
              <a:t>Industrial </a:t>
            </a:r>
            <a:r>
              <a:rPr lang="nb-NO" dirty="0" err="1">
                <a:solidFill>
                  <a:schemeClr val="tx1"/>
                </a:solidFill>
              </a:rPr>
              <a:t>Economics</a:t>
            </a:r>
            <a:r>
              <a:rPr lang="nb-NO" dirty="0">
                <a:solidFill>
                  <a:schemeClr val="tx1"/>
                </a:solidFill>
              </a:rPr>
              <a:t> and Technology Management (IØT)</a:t>
            </a:r>
          </a:p>
          <a:p>
            <a:r>
              <a:rPr lang="nb-NO" dirty="0" err="1">
                <a:solidFill>
                  <a:schemeClr val="tx1"/>
                </a:solidFill>
              </a:rPr>
              <a:t>Faculty</a:t>
            </a:r>
            <a:r>
              <a:rPr lang="nb-NO" dirty="0">
                <a:solidFill>
                  <a:schemeClr val="tx1"/>
                </a:solidFill>
              </a:rPr>
              <a:t> of </a:t>
            </a:r>
            <a:r>
              <a:rPr lang="nb-NO" dirty="0" err="1">
                <a:solidFill>
                  <a:schemeClr val="tx1"/>
                </a:solidFill>
              </a:rPr>
              <a:t>Economics</a:t>
            </a:r>
            <a:r>
              <a:rPr lang="nb-NO" dirty="0">
                <a:solidFill>
                  <a:schemeClr val="tx1"/>
                </a:solidFill>
              </a:rPr>
              <a:t> and Management</a:t>
            </a:r>
            <a:endParaRPr lang="nb-NO" sz="2400" dirty="0">
              <a:solidFill>
                <a:schemeClr val="tx1"/>
              </a:solidFill>
            </a:endParaRPr>
          </a:p>
          <a:p>
            <a:r>
              <a:rPr lang="nb-NO" dirty="0">
                <a:solidFill>
                  <a:schemeClr val="tx1"/>
                </a:solidFill>
                <a:hlinkClick r:id="rId2"/>
              </a:rPr>
              <a:t>holmen@iot.ntnu.no</a:t>
            </a:r>
            <a:r>
              <a:rPr lang="nb-NO" dirty="0">
                <a:solidFill>
                  <a:schemeClr val="tx1"/>
                </a:solidFill>
              </a:rPr>
              <a:t>, </a:t>
            </a:r>
            <a:r>
              <a:rPr lang="nb-NO" dirty="0">
                <a:solidFill>
                  <a:schemeClr val="tx1"/>
                </a:solidFill>
                <a:hlinkClick r:id="rId3"/>
              </a:rPr>
              <a:t>deboer@iot.ntnu.no</a:t>
            </a:r>
            <a:r>
              <a:rPr lang="nb-NO" dirty="0">
                <a:solidFill>
                  <a:schemeClr val="tx1"/>
                </a:solidFill>
              </a:rPr>
              <a:t> </a:t>
            </a:r>
            <a:endParaRPr lang="nb-NO" sz="2400" dirty="0">
              <a:solidFill>
                <a:schemeClr val="tx1"/>
              </a:solidFill>
            </a:endParaRPr>
          </a:p>
        </p:txBody>
      </p:sp>
      <p:pic>
        <p:nvPicPr>
          <p:cNvPr id="4" name="Bilde 3" descr="eng_logo_n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21" y="615707"/>
            <a:ext cx="3240024" cy="710184"/>
          </a:xfrm>
          <a:prstGeom prst="rect">
            <a:avLst/>
          </a:prstGeom>
        </p:spPr>
      </p:pic>
      <p:grpSp>
        <p:nvGrpSpPr>
          <p:cNvPr id="13" name="Gruppe 12"/>
          <p:cNvGrpSpPr/>
          <p:nvPr/>
        </p:nvGrpSpPr>
        <p:grpSpPr>
          <a:xfrm>
            <a:off x="6517094" y="359678"/>
            <a:ext cx="2155389" cy="1751325"/>
            <a:chOff x="6429510" y="337780"/>
            <a:chExt cx="2155389" cy="1751325"/>
          </a:xfrm>
        </p:grpSpPr>
        <p:sp>
          <p:nvSpPr>
            <p:cNvPr id="16" name="Ellipse 15"/>
            <p:cNvSpPr/>
            <p:nvPr/>
          </p:nvSpPr>
          <p:spPr>
            <a:xfrm>
              <a:off x="7596009" y="337780"/>
              <a:ext cx="988890" cy="988890"/>
            </a:xfrm>
            <a:prstGeom prst="ellipse">
              <a:avLst/>
            </a:prstGeom>
            <a:solidFill>
              <a:srgbClr val="0D3475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Ellipse 16"/>
            <p:cNvSpPr/>
            <p:nvPr/>
          </p:nvSpPr>
          <p:spPr>
            <a:xfrm>
              <a:off x="6815720" y="641606"/>
              <a:ext cx="475240" cy="475240"/>
            </a:xfrm>
            <a:prstGeom prst="ellipse">
              <a:avLst/>
            </a:prstGeom>
            <a:solidFill>
              <a:srgbClr val="0D34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Ellipse 17"/>
            <p:cNvSpPr/>
            <p:nvPr/>
          </p:nvSpPr>
          <p:spPr>
            <a:xfrm>
              <a:off x="6995176" y="1326670"/>
              <a:ext cx="762435" cy="762435"/>
            </a:xfrm>
            <a:prstGeom prst="ellipse">
              <a:avLst/>
            </a:prstGeom>
            <a:solidFill>
              <a:srgbClr val="BBAC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Ellipse 18"/>
            <p:cNvSpPr/>
            <p:nvPr/>
          </p:nvSpPr>
          <p:spPr>
            <a:xfrm>
              <a:off x="6429510" y="1339986"/>
              <a:ext cx="218266" cy="218266"/>
            </a:xfrm>
            <a:prstGeom prst="ellipse">
              <a:avLst/>
            </a:prstGeom>
            <a:solidFill>
              <a:srgbClr val="BBAC7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6560B9-E3F6-4461-B0BB-A4589C66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Hvordan står det til med vår strategi?</a:t>
            </a:r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9BC246E7-B77F-4A9C-8217-41706B6DE47E}"/>
              </a:ext>
            </a:extLst>
          </p:cNvPr>
          <p:cNvSpPr/>
          <p:nvPr/>
        </p:nvSpPr>
        <p:spPr>
          <a:xfrm>
            <a:off x="3149600" y="3382680"/>
            <a:ext cx="2212622" cy="11514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Innkjøpsstrategi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4977F9C-CE13-4285-8182-BD27CD2EF871}"/>
              </a:ext>
            </a:extLst>
          </p:cNvPr>
          <p:cNvSpPr txBox="1"/>
          <p:nvPr/>
        </p:nvSpPr>
        <p:spPr>
          <a:xfrm>
            <a:off x="666044" y="3758358"/>
            <a:ext cx="1794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Er det planer?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3E08BBF-29F8-49FC-844F-F3B78B87F324}"/>
              </a:ext>
            </a:extLst>
          </p:cNvPr>
          <p:cNvSpPr txBox="1"/>
          <p:nvPr/>
        </p:nvSpPr>
        <p:spPr>
          <a:xfrm>
            <a:off x="2766559" y="5378313"/>
            <a:ext cx="2978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Sier vi noe om posisjon?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20D7C27-E9C5-4596-BC78-00904E4BE09E}"/>
              </a:ext>
            </a:extLst>
          </p:cNvPr>
          <p:cNvSpPr txBox="1"/>
          <p:nvPr/>
        </p:nvSpPr>
        <p:spPr>
          <a:xfrm>
            <a:off x="5745260" y="3450581"/>
            <a:ext cx="2768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Legger vi til rette for læring? </a:t>
            </a:r>
          </a:p>
          <a:p>
            <a:pPr algn="ctr"/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(ser vi et mønster)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30BD7960-11D4-440F-97EB-0C51A4809E30}"/>
              </a:ext>
            </a:extLst>
          </p:cNvPr>
          <p:cNvSpPr txBox="1"/>
          <p:nvPr/>
        </p:nvSpPr>
        <p:spPr>
          <a:xfrm>
            <a:off x="2839497" y="1991007"/>
            <a:ext cx="2832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Kan vi forklare </a:t>
            </a:r>
            <a:r>
              <a:rPr lang="nb-NO" sz="2000" i="1" dirty="0"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(perspektiv)</a:t>
            </a:r>
          </a:p>
        </p:txBody>
      </p: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A9626D46-643A-4A92-85F5-A256AA65204C}"/>
              </a:ext>
            </a:extLst>
          </p:cNvPr>
          <p:cNvCxnSpPr>
            <a:stCxn id="8" idx="2"/>
            <a:endCxn id="4" idx="0"/>
          </p:cNvCxnSpPr>
          <p:nvPr/>
        </p:nvCxnSpPr>
        <p:spPr>
          <a:xfrm>
            <a:off x="4255911" y="2698893"/>
            <a:ext cx="0" cy="683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DBBB8C10-0549-4CA5-8ADB-D9F3EEF698E1}"/>
              </a:ext>
            </a:extLst>
          </p:cNvPr>
          <p:cNvCxnSpPr>
            <a:cxnSpLocks/>
            <a:stCxn id="5" idx="3"/>
            <a:endCxn id="4" idx="1"/>
          </p:cNvCxnSpPr>
          <p:nvPr/>
        </p:nvCxnSpPr>
        <p:spPr>
          <a:xfrm>
            <a:off x="2460125" y="3958413"/>
            <a:ext cx="689475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tt pilkobling 15">
            <a:extLst>
              <a:ext uri="{FF2B5EF4-FFF2-40B4-BE49-F238E27FC236}">
                <a16:creationId xmlns:a16="http://schemas.microsoft.com/office/drawing/2014/main" id="{E6764FE1-720C-4C8E-9A53-9511315D668C}"/>
              </a:ext>
            </a:extLst>
          </p:cNvPr>
          <p:cNvCxnSpPr>
            <a:cxnSpLocks/>
            <a:endCxn id="4" idx="3"/>
          </p:cNvCxnSpPr>
          <p:nvPr/>
        </p:nvCxnSpPr>
        <p:spPr>
          <a:xfrm flipH="1">
            <a:off x="5362222" y="3958412"/>
            <a:ext cx="530578" cy="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ett pilkobling 18">
            <a:extLst>
              <a:ext uri="{FF2B5EF4-FFF2-40B4-BE49-F238E27FC236}">
                <a16:creationId xmlns:a16="http://schemas.microsoft.com/office/drawing/2014/main" id="{E130030A-3366-47A3-A6AD-6D60A6A0AC30}"/>
              </a:ext>
            </a:extLst>
          </p:cNvPr>
          <p:cNvCxnSpPr>
            <a:cxnSpLocks/>
            <a:stCxn id="6" idx="0"/>
            <a:endCxn id="4" idx="2"/>
          </p:cNvCxnSpPr>
          <p:nvPr/>
        </p:nvCxnSpPr>
        <p:spPr>
          <a:xfrm flipV="1">
            <a:off x="4255910" y="4534147"/>
            <a:ext cx="1" cy="8441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676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Hvor mange av oss har vedtatt en innkjøpsstrategi?</a:t>
            </a:r>
          </a:p>
          <a:p>
            <a:r>
              <a:rPr lang="nb-NO" dirty="0"/>
              <a:t>Innkjøpsstrategi – ulike nivåer</a:t>
            </a:r>
          </a:p>
          <a:p>
            <a:r>
              <a:rPr lang="nb-NO" dirty="0"/>
              <a:t>Hva er egentlig strategi?</a:t>
            </a:r>
          </a:p>
          <a:p>
            <a:r>
              <a:rPr lang="nb-NO" dirty="0"/>
              <a:t>Hvorfor lager vi strategier?</a:t>
            </a:r>
          </a:p>
          <a:p>
            <a:r>
              <a:rPr lang="nb-NO" dirty="0"/>
              <a:t>Hvordan står det til med vår strategi?</a:t>
            </a:r>
          </a:p>
          <a:p>
            <a:endParaRPr lang="nb-NO" dirty="0"/>
          </a:p>
          <a:p>
            <a:pPr marL="914400" lvl="2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3054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0" y="1684829"/>
            <a:ext cx="8634452" cy="191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178" y="3465096"/>
            <a:ext cx="2154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(De Boer &amp; Michelsen, 2010)</a:t>
            </a:r>
          </a:p>
        </p:txBody>
      </p:sp>
      <p:sp>
        <p:nvSpPr>
          <p:cNvPr id="5" name="Oval 4"/>
          <p:cNvSpPr/>
          <p:nvPr/>
        </p:nvSpPr>
        <p:spPr>
          <a:xfrm>
            <a:off x="4864586" y="2332902"/>
            <a:ext cx="792088" cy="3113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722805"/>
              </p:ext>
            </p:extLst>
          </p:nvPr>
        </p:nvGraphicFramePr>
        <p:xfrm>
          <a:off x="611560" y="4365104"/>
          <a:ext cx="7269480" cy="147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9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av utvalgte kommuner som har publisert dokumenter som betrakter innkjøp, strategi og miljø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78% (N=50)</a:t>
                      </a:r>
                      <a:endParaRPr lang="nb-NO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av utvalgte kommuner som har utarbeidet og publisert egne dokumenter om innkjøpsstrategi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 (N=50)</a:t>
                      </a:r>
                      <a:endParaRPr lang="nb-NO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559" y="5877272"/>
            <a:ext cx="1368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Torsetnes</a:t>
            </a: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, 2011)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2178" y="523770"/>
            <a:ext cx="7119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Litt strategi-statistikk om norske kommuner </a:t>
            </a:r>
          </a:p>
        </p:txBody>
      </p:sp>
    </p:spTree>
    <p:extLst>
      <p:ext uri="{BB962C8B-B14F-4D97-AF65-F5344CB8AC3E}">
        <p14:creationId xmlns:p14="http://schemas.microsoft.com/office/powerpoint/2010/main" val="3459847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Innkjøpsstrategi – flere nivåer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Overordnet nivå – innkjøp som organisatorisk funksjon</a:t>
            </a:r>
          </a:p>
          <a:p>
            <a:r>
              <a:rPr lang="nb-NO" dirty="0"/>
              <a:t>Strategien for innkjøpsenheten</a:t>
            </a:r>
          </a:p>
          <a:p>
            <a:r>
              <a:rPr lang="nb-NO" dirty="0"/>
              <a:t>Strategier for kategorier av produkter og tjenester</a:t>
            </a:r>
          </a:p>
          <a:p>
            <a:pPr lvl="1"/>
            <a:r>
              <a:rPr lang="nb-NO" dirty="0"/>
              <a:t>Porteføljemodeller</a:t>
            </a:r>
          </a:p>
          <a:p>
            <a:r>
              <a:rPr lang="nb-NO" dirty="0"/>
              <a:t>Strategi for en konkret anskaffelse</a:t>
            </a:r>
          </a:p>
        </p:txBody>
      </p:sp>
    </p:spTree>
    <p:extLst>
      <p:ext uri="{BB962C8B-B14F-4D97-AF65-F5344CB8AC3E}">
        <p14:creationId xmlns:p14="http://schemas.microsoft.com/office/powerpoint/2010/main" val="2520718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strategi?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57200" y="1601746"/>
            <a:ext cx="8229599" cy="837568"/>
            <a:chOff x="457200" y="1601746"/>
            <a:chExt cx="8229599" cy="837568"/>
          </a:xfrm>
        </p:grpSpPr>
        <p:sp>
          <p:nvSpPr>
            <p:cNvPr id="5" name="Freeform 4"/>
            <p:cNvSpPr/>
            <p:nvPr/>
          </p:nvSpPr>
          <p:spPr>
            <a:xfrm>
              <a:off x="3749039" y="1601746"/>
              <a:ext cx="4937760" cy="837568"/>
            </a:xfrm>
            <a:custGeom>
              <a:avLst/>
              <a:gdLst>
                <a:gd name="connsiteX0" fmla="*/ 0 w 4937760"/>
                <a:gd name="connsiteY0" fmla="*/ 104696 h 837568"/>
                <a:gd name="connsiteX1" fmla="*/ 4518976 w 4937760"/>
                <a:gd name="connsiteY1" fmla="*/ 104696 h 837568"/>
                <a:gd name="connsiteX2" fmla="*/ 4518976 w 4937760"/>
                <a:gd name="connsiteY2" fmla="*/ 0 h 837568"/>
                <a:gd name="connsiteX3" fmla="*/ 4937760 w 4937760"/>
                <a:gd name="connsiteY3" fmla="*/ 418784 h 837568"/>
                <a:gd name="connsiteX4" fmla="*/ 4518976 w 4937760"/>
                <a:gd name="connsiteY4" fmla="*/ 837568 h 837568"/>
                <a:gd name="connsiteX5" fmla="*/ 4518976 w 4937760"/>
                <a:gd name="connsiteY5" fmla="*/ 732872 h 837568"/>
                <a:gd name="connsiteX6" fmla="*/ 0 w 4937760"/>
                <a:gd name="connsiteY6" fmla="*/ 732872 h 837568"/>
                <a:gd name="connsiteX7" fmla="*/ 0 w 4937760"/>
                <a:gd name="connsiteY7" fmla="*/ 104696 h 83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37760" h="837568">
                  <a:moveTo>
                    <a:pt x="0" y="104696"/>
                  </a:moveTo>
                  <a:lnTo>
                    <a:pt x="4518976" y="104696"/>
                  </a:lnTo>
                  <a:lnTo>
                    <a:pt x="4518976" y="0"/>
                  </a:lnTo>
                  <a:lnTo>
                    <a:pt x="4937760" y="418784"/>
                  </a:lnTo>
                  <a:lnTo>
                    <a:pt x="4518976" y="837568"/>
                  </a:lnTo>
                  <a:lnTo>
                    <a:pt x="4518976" y="732872"/>
                  </a:lnTo>
                  <a:lnTo>
                    <a:pt x="0" y="732872"/>
                  </a:lnTo>
                  <a:lnTo>
                    <a:pt x="0" y="104696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14856" rIns="324248" bIns="114856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nb-NO" sz="1600" kern="1200" dirty="0"/>
                <a:t>Hva vil vi gjøre?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nb-NO" sz="1600" kern="1200" dirty="0"/>
                <a:t>Rekker av handlinger og valg for å nå fremtidige mål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457200" y="1601746"/>
              <a:ext cx="3291840" cy="837568"/>
            </a:xfrm>
            <a:custGeom>
              <a:avLst/>
              <a:gdLst>
                <a:gd name="connsiteX0" fmla="*/ 0 w 3291840"/>
                <a:gd name="connsiteY0" fmla="*/ 139597 h 837568"/>
                <a:gd name="connsiteX1" fmla="*/ 139597 w 3291840"/>
                <a:gd name="connsiteY1" fmla="*/ 0 h 837568"/>
                <a:gd name="connsiteX2" fmla="*/ 3152243 w 3291840"/>
                <a:gd name="connsiteY2" fmla="*/ 0 h 837568"/>
                <a:gd name="connsiteX3" fmla="*/ 3291840 w 3291840"/>
                <a:gd name="connsiteY3" fmla="*/ 139597 h 837568"/>
                <a:gd name="connsiteX4" fmla="*/ 3291840 w 3291840"/>
                <a:gd name="connsiteY4" fmla="*/ 697971 h 837568"/>
                <a:gd name="connsiteX5" fmla="*/ 3152243 w 3291840"/>
                <a:gd name="connsiteY5" fmla="*/ 837568 h 837568"/>
                <a:gd name="connsiteX6" fmla="*/ 139597 w 3291840"/>
                <a:gd name="connsiteY6" fmla="*/ 837568 h 837568"/>
                <a:gd name="connsiteX7" fmla="*/ 0 w 3291840"/>
                <a:gd name="connsiteY7" fmla="*/ 697971 h 837568"/>
                <a:gd name="connsiteX8" fmla="*/ 0 w 3291840"/>
                <a:gd name="connsiteY8" fmla="*/ 139597 h 83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1840" h="837568">
                  <a:moveTo>
                    <a:pt x="0" y="139597"/>
                  </a:moveTo>
                  <a:cubicBezTo>
                    <a:pt x="0" y="62500"/>
                    <a:pt x="62500" y="0"/>
                    <a:pt x="139597" y="0"/>
                  </a:cubicBezTo>
                  <a:lnTo>
                    <a:pt x="3152243" y="0"/>
                  </a:lnTo>
                  <a:cubicBezTo>
                    <a:pt x="3229340" y="0"/>
                    <a:pt x="3291840" y="62500"/>
                    <a:pt x="3291840" y="139597"/>
                  </a:cubicBezTo>
                  <a:lnTo>
                    <a:pt x="3291840" y="697971"/>
                  </a:lnTo>
                  <a:cubicBezTo>
                    <a:pt x="3291840" y="775068"/>
                    <a:pt x="3229340" y="837568"/>
                    <a:pt x="3152243" y="837568"/>
                  </a:cubicBezTo>
                  <a:lnTo>
                    <a:pt x="139597" y="837568"/>
                  </a:lnTo>
                  <a:cubicBezTo>
                    <a:pt x="62500" y="837568"/>
                    <a:pt x="0" y="775068"/>
                    <a:pt x="0" y="697971"/>
                  </a:cubicBezTo>
                  <a:lnTo>
                    <a:pt x="0" y="139597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00907" tIns="120897" rIns="200907" bIns="120897" numCol="1" spcCol="1270" anchor="ctr" anchorCtr="0">
              <a:noAutofit/>
            </a:bodyPr>
            <a:lstStyle/>
            <a:p>
              <a:pPr lvl="0" algn="ctr" defTabSz="1866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4200" kern="1200" dirty="0"/>
                <a:t>Plan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7200" y="2523072"/>
            <a:ext cx="8229599" cy="837568"/>
            <a:chOff x="457200" y="2523072"/>
            <a:chExt cx="8229599" cy="837568"/>
          </a:xfrm>
        </p:grpSpPr>
        <p:sp>
          <p:nvSpPr>
            <p:cNvPr id="7" name="Freeform 6"/>
            <p:cNvSpPr/>
            <p:nvPr/>
          </p:nvSpPr>
          <p:spPr>
            <a:xfrm>
              <a:off x="3749039" y="2523072"/>
              <a:ext cx="4937760" cy="837568"/>
            </a:xfrm>
            <a:custGeom>
              <a:avLst/>
              <a:gdLst>
                <a:gd name="connsiteX0" fmla="*/ 0 w 4937760"/>
                <a:gd name="connsiteY0" fmla="*/ 104696 h 837568"/>
                <a:gd name="connsiteX1" fmla="*/ 4518976 w 4937760"/>
                <a:gd name="connsiteY1" fmla="*/ 104696 h 837568"/>
                <a:gd name="connsiteX2" fmla="*/ 4518976 w 4937760"/>
                <a:gd name="connsiteY2" fmla="*/ 0 h 837568"/>
                <a:gd name="connsiteX3" fmla="*/ 4937760 w 4937760"/>
                <a:gd name="connsiteY3" fmla="*/ 418784 h 837568"/>
                <a:gd name="connsiteX4" fmla="*/ 4518976 w 4937760"/>
                <a:gd name="connsiteY4" fmla="*/ 837568 h 837568"/>
                <a:gd name="connsiteX5" fmla="*/ 4518976 w 4937760"/>
                <a:gd name="connsiteY5" fmla="*/ 732872 h 837568"/>
                <a:gd name="connsiteX6" fmla="*/ 0 w 4937760"/>
                <a:gd name="connsiteY6" fmla="*/ 732872 h 837568"/>
                <a:gd name="connsiteX7" fmla="*/ 0 w 4937760"/>
                <a:gd name="connsiteY7" fmla="*/ 104696 h 83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37760" h="837568">
                  <a:moveTo>
                    <a:pt x="0" y="104696"/>
                  </a:moveTo>
                  <a:lnTo>
                    <a:pt x="4518976" y="104696"/>
                  </a:lnTo>
                  <a:lnTo>
                    <a:pt x="4518976" y="0"/>
                  </a:lnTo>
                  <a:lnTo>
                    <a:pt x="4937760" y="418784"/>
                  </a:lnTo>
                  <a:lnTo>
                    <a:pt x="4518976" y="837568"/>
                  </a:lnTo>
                  <a:lnTo>
                    <a:pt x="4518976" y="732872"/>
                  </a:lnTo>
                  <a:lnTo>
                    <a:pt x="0" y="732872"/>
                  </a:lnTo>
                  <a:lnTo>
                    <a:pt x="0" y="104696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14856" rIns="324248" bIns="114856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nb-NO" sz="1600" kern="1200" dirty="0"/>
                <a:t>Hva har vi gjort inntil nå?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nb-NO" sz="1600" kern="1200" dirty="0"/>
                <a:t>Rekker av handlinger og valg, som vi har gjort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457200" y="2523072"/>
              <a:ext cx="3291840" cy="837568"/>
            </a:xfrm>
            <a:custGeom>
              <a:avLst/>
              <a:gdLst>
                <a:gd name="connsiteX0" fmla="*/ 0 w 3291840"/>
                <a:gd name="connsiteY0" fmla="*/ 139597 h 837568"/>
                <a:gd name="connsiteX1" fmla="*/ 139597 w 3291840"/>
                <a:gd name="connsiteY1" fmla="*/ 0 h 837568"/>
                <a:gd name="connsiteX2" fmla="*/ 3152243 w 3291840"/>
                <a:gd name="connsiteY2" fmla="*/ 0 h 837568"/>
                <a:gd name="connsiteX3" fmla="*/ 3291840 w 3291840"/>
                <a:gd name="connsiteY3" fmla="*/ 139597 h 837568"/>
                <a:gd name="connsiteX4" fmla="*/ 3291840 w 3291840"/>
                <a:gd name="connsiteY4" fmla="*/ 697971 h 837568"/>
                <a:gd name="connsiteX5" fmla="*/ 3152243 w 3291840"/>
                <a:gd name="connsiteY5" fmla="*/ 837568 h 837568"/>
                <a:gd name="connsiteX6" fmla="*/ 139597 w 3291840"/>
                <a:gd name="connsiteY6" fmla="*/ 837568 h 837568"/>
                <a:gd name="connsiteX7" fmla="*/ 0 w 3291840"/>
                <a:gd name="connsiteY7" fmla="*/ 697971 h 837568"/>
                <a:gd name="connsiteX8" fmla="*/ 0 w 3291840"/>
                <a:gd name="connsiteY8" fmla="*/ 139597 h 83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1840" h="837568">
                  <a:moveTo>
                    <a:pt x="0" y="139597"/>
                  </a:moveTo>
                  <a:cubicBezTo>
                    <a:pt x="0" y="62500"/>
                    <a:pt x="62500" y="0"/>
                    <a:pt x="139597" y="0"/>
                  </a:cubicBezTo>
                  <a:lnTo>
                    <a:pt x="3152243" y="0"/>
                  </a:lnTo>
                  <a:cubicBezTo>
                    <a:pt x="3229340" y="0"/>
                    <a:pt x="3291840" y="62500"/>
                    <a:pt x="3291840" y="139597"/>
                  </a:cubicBezTo>
                  <a:lnTo>
                    <a:pt x="3291840" y="697971"/>
                  </a:lnTo>
                  <a:cubicBezTo>
                    <a:pt x="3291840" y="775068"/>
                    <a:pt x="3229340" y="837568"/>
                    <a:pt x="3152243" y="837568"/>
                  </a:cubicBezTo>
                  <a:lnTo>
                    <a:pt x="139597" y="837568"/>
                  </a:lnTo>
                  <a:cubicBezTo>
                    <a:pt x="62500" y="837568"/>
                    <a:pt x="0" y="775068"/>
                    <a:pt x="0" y="697971"/>
                  </a:cubicBezTo>
                  <a:lnTo>
                    <a:pt x="0" y="139597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00907" tIns="120897" rIns="200907" bIns="120897" numCol="1" spcCol="1270" anchor="ctr" anchorCtr="0">
              <a:noAutofit/>
            </a:bodyPr>
            <a:lstStyle/>
            <a:p>
              <a:pPr lvl="0" algn="ctr" defTabSz="1866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4200" kern="1200" dirty="0" err="1"/>
                <a:t>Pattern</a:t>
              </a:r>
              <a:endParaRPr lang="nb-NO" sz="4200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7200" y="3444397"/>
            <a:ext cx="8229599" cy="837568"/>
            <a:chOff x="457200" y="3444397"/>
            <a:chExt cx="8229599" cy="837568"/>
          </a:xfrm>
        </p:grpSpPr>
        <p:sp>
          <p:nvSpPr>
            <p:cNvPr id="9" name="Freeform 8"/>
            <p:cNvSpPr/>
            <p:nvPr/>
          </p:nvSpPr>
          <p:spPr>
            <a:xfrm>
              <a:off x="3749039" y="3444397"/>
              <a:ext cx="4937760" cy="837568"/>
            </a:xfrm>
            <a:custGeom>
              <a:avLst/>
              <a:gdLst>
                <a:gd name="connsiteX0" fmla="*/ 0 w 4937760"/>
                <a:gd name="connsiteY0" fmla="*/ 104696 h 837568"/>
                <a:gd name="connsiteX1" fmla="*/ 4518976 w 4937760"/>
                <a:gd name="connsiteY1" fmla="*/ 104696 h 837568"/>
                <a:gd name="connsiteX2" fmla="*/ 4518976 w 4937760"/>
                <a:gd name="connsiteY2" fmla="*/ 0 h 837568"/>
                <a:gd name="connsiteX3" fmla="*/ 4937760 w 4937760"/>
                <a:gd name="connsiteY3" fmla="*/ 418784 h 837568"/>
                <a:gd name="connsiteX4" fmla="*/ 4518976 w 4937760"/>
                <a:gd name="connsiteY4" fmla="*/ 837568 h 837568"/>
                <a:gd name="connsiteX5" fmla="*/ 4518976 w 4937760"/>
                <a:gd name="connsiteY5" fmla="*/ 732872 h 837568"/>
                <a:gd name="connsiteX6" fmla="*/ 0 w 4937760"/>
                <a:gd name="connsiteY6" fmla="*/ 732872 h 837568"/>
                <a:gd name="connsiteX7" fmla="*/ 0 w 4937760"/>
                <a:gd name="connsiteY7" fmla="*/ 104696 h 83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37760" h="837568">
                  <a:moveTo>
                    <a:pt x="0" y="104696"/>
                  </a:moveTo>
                  <a:lnTo>
                    <a:pt x="4518976" y="104696"/>
                  </a:lnTo>
                  <a:lnTo>
                    <a:pt x="4518976" y="0"/>
                  </a:lnTo>
                  <a:lnTo>
                    <a:pt x="4937760" y="418784"/>
                  </a:lnTo>
                  <a:lnTo>
                    <a:pt x="4518976" y="837568"/>
                  </a:lnTo>
                  <a:lnTo>
                    <a:pt x="4518976" y="732872"/>
                  </a:lnTo>
                  <a:lnTo>
                    <a:pt x="0" y="732872"/>
                  </a:lnTo>
                  <a:lnTo>
                    <a:pt x="0" y="104696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14856" rIns="324248" bIns="114856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nb-NO" sz="1600" kern="1200" dirty="0"/>
                <a:t>Hva vil vi tilby?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nb-NO" sz="1600" kern="1200" dirty="0"/>
                <a:t>Hvordan andre oppfatter oss og vårt bidrag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457200" y="3444397"/>
              <a:ext cx="3291840" cy="837568"/>
            </a:xfrm>
            <a:custGeom>
              <a:avLst/>
              <a:gdLst>
                <a:gd name="connsiteX0" fmla="*/ 0 w 3291840"/>
                <a:gd name="connsiteY0" fmla="*/ 139597 h 837568"/>
                <a:gd name="connsiteX1" fmla="*/ 139597 w 3291840"/>
                <a:gd name="connsiteY1" fmla="*/ 0 h 837568"/>
                <a:gd name="connsiteX2" fmla="*/ 3152243 w 3291840"/>
                <a:gd name="connsiteY2" fmla="*/ 0 h 837568"/>
                <a:gd name="connsiteX3" fmla="*/ 3291840 w 3291840"/>
                <a:gd name="connsiteY3" fmla="*/ 139597 h 837568"/>
                <a:gd name="connsiteX4" fmla="*/ 3291840 w 3291840"/>
                <a:gd name="connsiteY4" fmla="*/ 697971 h 837568"/>
                <a:gd name="connsiteX5" fmla="*/ 3152243 w 3291840"/>
                <a:gd name="connsiteY5" fmla="*/ 837568 h 837568"/>
                <a:gd name="connsiteX6" fmla="*/ 139597 w 3291840"/>
                <a:gd name="connsiteY6" fmla="*/ 837568 h 837568"/>
                <a:gd name="connsiteX7" fmla="*/ 0 w 3291840"/>
                <a:gd name="connsiteY7" fmla="*/ 697971 h 837568"/>
                <a:gd name="connsiteX8" fmla="*/ 0 w 3291840"/>
                <a:gd name="connsiteY8" fmla="*/ 139597 h 83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1840" h="837568">
                  <a:moveTo>
                    <a:pt x="0" y="139597"/>
                  </a:moveTo>
                  <a:cubicBezTo>
                    <a:pt x="0" y="62500"/>
                    <a:pt x="62500" y="0"/>
                    <a:pt x="139597" y="0"/>
                  </a:cubicBezTo>
                  <a:lnTo>
                    <a:pt x="3152243" y="0"/>
                  </a:lnTo>
                  <a:cubicBezTo>
                    <a:pt x="3229340" y="0"/>
                    <a:pt x="3291840" y="62500"/>
                    <a:pt x="3291840" y="139597"/>
                  </a:cubicBezTo>
                  <a:lnTo>
                    <a:pt x="3291840" y="697971"/>
                  </a:lnTo>
                  <a:cubicBezTo>
                    <a:pt x="3291840" y="775068"/>
                    <a:pt x="3229340" y="837568"/>
                    <a:pt x="3152243" y="837568"/>
                  </a:cubicBezTo>
                  <a:lnTo>
                    <a:pt x="139597" y="837568"/>
                  </a:lnTo>
                  <a:cubicBezTo>
                    <a:pt x="62500" y="837568"/>
                    <a:pt x="0" y="775068"/>
                    <a:pt x="0" y="697971"/>
                  </a:cubicBezTo>
                  <a:lnTo>
                    <a:pt x="0" y="139597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00907" tIns="120897" rIns="200907" bIns="120897" numCol="1" spcCol="1270" anchor="ctr" anchorCtr="0">
              <a:noAutofit/>
            </a:bodyPr>
            <a:lstStyle/>
            <a:p>
              <a:pPr lvl="0" algn="ctr" defTabSz="1866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4200" kern="1200" dirty="0"/>
                <a:t>Posisjon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7200" y="4365722"/>
            <a:ext cx="8229599" cy="837568"/>
            <a:chOff x="457200" y="4365722"/>
            <a:chExt cx="8229599" cy="837568"/>
          </a:xfrm>
        </p:grpSpPr>
        <p:sp>
          <p:nvSpPr>
            <p:cNvPr id="11" name="Freeform 10"/>
            <p:cNvSpPr/>
            <p:nvPr/>
          </p:nvSpPr>
          <p:spPr>
            <a:xfrm>
              <a:off x="3749039" y="4365722"/>
              <a:ext cx="4937760" cy="837568"/>
            </a:xfrm>
            <a:custGeom>
              <a:avLst/>
              <a:gdLst>
                <a:gd name="connsiteX0" fmla="*/ 0 w 4937760"/>
                <a:gd name="connsiteY0" fmla="*/ 104696 h 837568"/>
                <a:gd name="connsiteX1" fmla="*/ 4518976 w 4937760"/>
                <a:gd name="connsiteY1" fmla="*/ 104696 h 837568"/>
                <a:gd name="connsiteX2" fmla="*/ 4518976 w 4937760"/>
                <a:gd name="connsiteY2" fmla="*/ 0 h 837568"/>
                <a:gd name="connsiteX3" fmla="*/ 4937760 w 4937760"/>
                <a:gd name="connsiteY3" fmla="*/ 418784 h 837568"/>
                <a:gd name="connsiteX4" fmla="*/ 4518976 w 4937760"/>
                <a:gd name="connsiteY4" fmla="*/ 837568 h 837568"/>
                <a:gd name="connsiteX5" fmla="*/ 4518976 w 4937760"/>
                <a:gd name="connsiteY5" fmla="*/ 732872 h 837568"/>
                <a:gd name="connsiteX6" fmla="*/ 0 w 4937760"/>
                <a:gd name="connsiteY6" fmla="*/ 732872 h 837568"/>
                <a:gd name="connsiteX7" fmla="*/ 0 w 4937760"/>
                <a:gd name="connsiteY7" fmla="*/ 104696 h 83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37760" h="837568">
                  <a:moveTo>
                    <a:pt x="0" y="104696"/>
                  </a:moveTo>
                  <a:lnTo>
                    <a:pt x="4518976" y="104696"/>
                  </a:lnTo>
                  <a:lnTo>
                    <a:pt x="4518976" y="0"/>
                  </a:lnTo>
                  <a:lnTo>
                    <a:pt x="4937760" y="418784"/>
                  </a:lnTo>
                  <a:lnTo>
                    <a:pt x="4518976" y="837568"/>
                  </a:lnTo>
                  <a:lnTo>
                    <a:pt x="4518976" y="732872"/>
                  </a:lnTo>
                  <a:lnTo>
                    <a:pt x="0" y="732872"/>
                  </a:lnTo>
                  <a:lnTo>
                    <a:pt x="0" y="104696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14856" rIns="324248" bIns="114856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nb-NO" sz="1600" kern="1200" dirty="0"/>
                <a:t>Hva er viktig for oss, hva driver oss?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nb-NO" sz="1600" kern="1200" dirty="0"/>
                <a:t>Prinsipper, idéer og overordnete tanker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57200" y="4365722"/>
              <a:ext cx="3291840" cy="837568"/>
            </a:xfrm>
            <a:custGeom>
              <a:avLst/>
              <a:gdLst>
                <a:gd name="connsiteX0" fmla="*/ 0 w 3291840"/>
                <a:gd name="connsiteY0" fmla="*/ 139597 h 837568"/>
                <a:gd name="connsiteX1" fmla="*/ 139597 w 3291840"/>
                <a:gd name="connsiteY1" fmla="*/ 0 h 837568"/>
                <a:gd name="connsiteX2" fmla="*/ 3152243 w 3291840"/>
                <a:gd name="connsiteY2" fmla="*/ 0 h 837568"/>
                <a:gd name="connsiteX3" fmla="*/ 3291840 w 3291840"/>
                <a:gd name="connsiteY3" fmla="*/ 139597 h 837568"/>
                <a:gd name="connsiteX4" fmla="*/ 3291840 w 3291840"/>
                <a:gd name="connsiteY4" fmla="*/ 697971 h 837568"/>
                <a:gd name="connsiteX5" fmla="*/ 3152243 w 3291840"/>
                <a:gd name="connsiteY5" fmla="*/ 837568 h 837568"/>
                <a:gd name="connsiteX6" fmla="*/ 139597 w 3291840"/>
                <a:gd name="connsiteY6" fmla="*/ 837568 h 837568"/>
                <a:gd name="connsiteX7" fmla="*/ 0 w 3291840"/>
                <a:gd name="connsiteY7" fmla="*/ 697971 h 837568"/>
                <a:gd name="connsiteX8" fmla="*/ 0 w 3291840"/>
                <a:gd name="connsiteY8" fmla="*/ 139597 h 83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1840" h="837568">
                  <a:moveTo>
                    <a:pt x="0" y="139597"/>
                  </a:moveTo>
                  <a:cubicBezTo>
                    <a:pt x="0" y="62500"/>
                    <a:pt x="62500" y="0"/>
                    <a:pt x="139597" y="0"/>
                  </a:cubicBezTo>
                  <a:lnTo>
                    <a:pt x="3152243" y="0"/>
                  </a:lnTo>
                  <a:cubicBezTo>
                    <a:pt x="3229340" y="0"/>
                    <a:pt x="3291840" y="62500"/>
                    <a:pt x="3291840" y="139597"/>
                  </a:cubicBezTo>
                  <a:lnTo>
                    <a:pt x="3291840" y="697971"/>
                  </a:lnTo>
                  <a:cubicBezTo>
                    <a:pt x="3291840" y="775068"/>
                    <a:pt x="3229340" y="837568"/>
                    <a:pt x="3152243" y="837568"/>
                  </a:cubicBezTo>
                  <a:lnTo>
                    <a:pt x="139597" y="837568"/>
                  </a:lnTo>
                  <a:cubicBezTo>
                    <a:pt x="62500" y="837568"/>
                    <a:pt x="0" y="775068"/>
                    <a:pt x="0" y="697971"/>
                  </a:cubicBezTo>
                  <a:lnTo>
                    <a:pt x="0" y="139597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00907" tIns="120897" rIns="200907" bIns="120897" numCol="1" spcCol="1270" anchor="ctr" anchorCtr="0">
              <a:noAutofit/>
            </a:bodyPr>
            <a:lstStyle/>
            <a:p>
              <a:pPr lvl="0" algn="ctr" defTabSz="1866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4200" kern="1200" dirty="0"/>
                <a:t>Perspektiv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200" y="5287047"/>
            <a:ext cx="8229599" cy="837568"/>
            <a:chOff x="457200" y="5287047"/>
            <a:chExt cx="8229599" cy="837568"/>
          </a:xfrm>
        </p:grpSpPr>
        <p:sp>
          <p:nvSpPr>
            <p:cNvPr id="13" name="Freeform 12"/>
            <p:cNvSpPr/>
            <p:nvPr/>
          </p:nvSpPr>
          <p:spPr>
            <a:xfrm>
              <a:off x="3749039" y="5287047"/>
              <a:ext cx="4937760" cy="837568"/>
            </a:xfrm>
            <a:custGeom>
              <a:avLst/>
              <a:gdLst>
                <a:gd name="connsiteX0" fmla="*/ 0 w 4937760"/>
                <a:gd name="connsiteY0" fmla="*/ 104696 h 837568"/>
                <a:gd name="connsiteX1" fmla="*/ 4518976 w 4937760"/>
                <a:gd name="connsiteY1" fmla="*/ 104696 h 837568"/>
                <a:gd name="connsiteX2" fmla="*/ 4518976 w 4937760"/>
                <a:gd name="connsiteY2" fmla="*/ 0 h 837568"/>
                <a:gd name="connsiteX3" fmla="*/ 4937760 w 4937760"/>
                <a:gd name="connsiteY3" fmla="*/ 418784 h 837568"/>
                <a:gd name="connsiteX4" fmla="*/ 4518976 w 4937760"/>
                <a:gd name="connsiteY4" fmla="*/ 837568 h 837568"/>
                <a:gd name="connsiteX5" fmla="*/ 4518976 w 4937760"/>
                <a:gd name="connsiteY5" fmla="*/ 732872 h 837568"/>
                <a:gd name="connsiteX6" fmla="*/ 0 w 4937760"/>
                <a:gd name="connsiteY6" fmla="*/ 732872 h 837568"/>
                <a:gd name="connsiteX7" fmla="*/ 0 w 4937760"/>
                <a:gd name="connsiteY7" fmla="*/ 104696 h 83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37760" h="837568">
                  <a:moveTo>
                    <a:pt x="0" y="104696"/>
                  </a:moveTo>
                  <a:lnTo>
                    <a:pt x="4518976" y="104696"/>
                  </a:lnTo>
                  <a:lnTo>
                    <a:pt x="4518976" y="0"/>
                  </a:lnTo>
                  <a:lnTo>
                    <a:pt x="4937760" y="418784"/>
                  </a:lnTo>
                  <a:lnTo>
                    <a:pt x="4518976" y="837568"/>
                  </a:lnTo>
                  <a:lnTo>
                    <a:pt x="4518976" y="732872"/>
                  </a:lnTo>
                  <a:lnTo>
                    <a:pt x="0" y="732872"/>
                  </a:lnTo>
                  <a:lnTo>
                    <a:pt x="0" y="104696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14856" rIns="324248" bIns="114856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nb-NO" sz="1600" kern="1200" dirty="0"/>
                <a:t>Grep vi gjør for å gi andre et inntrykk av oss som forvirrer eller </a:t>
              </a:r>
              <a:r>
                <a:rPr lang="nb-NO" sz="1600" dirty="0"/>
                <a:t>for å utløse en reaksjon</a:t>
              </a:r>
              <a:endParaRPr lang="nb-NO" sz="1600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57200" y="5287047"/>
              <a:ext cx="3291840" cy="837568"/>
            </a:xfrm>
            <a:custGeom>
              <a:avLst/>
              <a:gdLst>
                <a:gd name="connsiteX0" fmla="*/ 0 w 3291840"/>
                <a:gd name="connsiteY0" fmla="*/ 139597 h 837568"/>
                <a:gd name="connsiteX1" fmla="*/ 139597 w 3291840"/>
                <a:gd name="connsiteY1" fmla="*/ 0 h 837568"/>
                <a:gd name="connsiteX2" fmla="*/ 3152243 w 3291840"/>
                <a:gd name="connsiteY2" fmla="*/ 0 h 837568"/>
                <a:gd name="connsiteX3" fmla="*/ 3291840 w 3291840"/>
                <a:gd name="connsiteY3" fmla="*/ 139597 h 837568"/>
                <a:gd name="connsiteX4" fmla="*/ 3291840 w 3291840"/>
                <a:gd name="connsiteY4" fmla="*/ 697971 h 837568"/>
                <a:gd name="connsiteX5" fmla="*/ 3152243 w 3291840"/>
                <a:gd name="connsiteY5" fmla="*/ 837568 h 837568"/>
                <a:gd name="connsiteX6" fmla="*/ 139597 w 3291840"/>
                <a:gd name="connsiteY6" fmla="*/ 837568 h 837568"/>
                <a:gd name="connsiteX7" fmla="*/ 0 w 3291840"/>
                <a:gd name="connsiteY7" fmla="*/ 697971 h 837568"/>
                <a:gd name="connsiteX8" fmla="*/ 0 w 3291840"/>
                <a:gd name="connsiteY8" fmla="*/ 139597 h 83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1840" h="837568">
                  <a:moveTo>
                    <a:pt x="0" y="139597"/>
                  </a:moveTo>
                  <a:cubicBezTo>
                    <a:pt x="0" y="62500"/>
                    <a:pt x="62500" y="0"/>
                    <a:pt x="139597" y="0"/>
                  </a:cubicBezTo>
                  <a:lnTo>
                    <a:pt x="3152243" y="0"/>
                  </a:lnTo>
                  <a:cubicBezTo>
                    <a:pt x="3229340" y="0"/>
                    <a:pt x="3291840" y="62500"/>
                    <a:pt x="3291840" y="139597"/>
                  </a:cubicBezTo>
                  <a:lnTo>
                    <a:pt x="3291840" y="697971"/>
                  </a:lnTo>
                  <a:cubicBezTo>
                    <a:pt x="3291840" y="775068"/>
                    <a:pt x="3229340" y="837568"/>
                    <a:pt x="3152243" y="837568"/>
                  </a:cubicBezTo>
                  <a:lnTo>
                    <a:pt x="139597" y="837568"/>
                  </a:lnTo>
                  <a:cubicBezTo>
                    <a:pt x="62500" y="837568"/>
                    <a:pt x="0" y="775068"/>
                    <a:pt x="0" y="697971"/>
                  </a:cubicBezTo>
                  <a:lnTo>
                    <a:pt x="0" y="139597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00907" tIns="120897" rIns="200907" bIns="120897" numCol="1" spcCol="1270" anchor="ctr" anchorCtr="0">
              <a:noAutofit/>
            </a:bodyPr>
            <a:lstStyle/>
            <a:p>
              <a:pPr lvl="0" algn="ctr" defTabSz="1866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4200" kern="1200" dirty="0" err="1"/>
                <a:t>Ploy</a:t>
              </a:r>
              <a:endParaRPr lang="nb-NO" sz="4200" kern="12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455612" y="665780"/>
            <a:ext cx="2191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b-NO" sz="2000" dirty="0" err="1">
                <a:latin typeface="Arial" panose="020B0604020202020204" pitchFamily="34" charset="0"/>
                <a:cs typeface="Arial" panose="020B0604020202020204" pitchFamily="34" charset="0"/>
              </a:rPr>
              <a:t>Mintzberg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, 1987)</a:t>
            </a:r>
          </a:p>
        </p:txBody>
      </p:sp>
    </p:spTree>
    <p:extLst>
      <p:ext uri="{BB962C8B-B14F-4D97-AF65-F5344CB8AC3E}">
        <p14:creationId xmlns:p14="http://schemas.microsoft.com/office/powerpoint/2010/main" val="6792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lager vi planer?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For å styre våre handlinger og valg og for å involvere organisasjonen</a:t>
            </a:r>
          </a:p>
          <a:p>
            <a:pPr lvl="1"/>
            <a:r>
              <a:rPr lang="nb-NO" dirty="0"/>
              <a:t>Hva skal vi gjøre og når skal vi gjøre det?</a:t>
            </a:r>
          </a:p>
          <a:p>
            <a:pPr lvl="1"/>
            <a:r>
              <a:rPr lang="nb-NO" dirty="0"/>
              <a:t>Hvem skal gjøre hva, hvem har ansvar for hva?</a:t>
            </a:r>
          </a:p>
          <a:p>
            <a:pPr lvl="1"/>
            <a:r>
              <a:rPr lang="nb-NO" dirty="0"/>
              <a:t>Hvordan skal vi fordele ressurser?</a:t>
            </a:r>
          </a:p>
          <a:p>
            <a:r>
              <a:rPr lang="nb-NO" dirty="0"/>
              <a:t>Implikasjoner for innkjøpsstrategi</a:t>
            </a:r>
          </a:p>
          <a:p>
            <a:pPr lvl="1"/>
            <a:r>
              <a:rPr lang="nb-NO" dirty="0"/>
              <a:t>Hva er viktige (nye) innkjøpsbehov, prosjekter, satsinger, milepæler, målsetninger i organisasjonen?</a:t>
            </a:r>
          </a:p>
          <a:p>
            <a:pPr lvl="1"/>
            <a:r>
              <a:rPr lang="nb-NO" dirty="0"/>
              <a:t>Hva betyr de for innkjøpsfunksjonen og –enheten?</a:t>
            </a:r>
          </a:p>
          <a:p>
            <a:pPr lvl="1"/>
            <a:r>
              <a:rPr lang="nb-NO" dirty="0"/>
              <a:t>Handlingsplaner for enheten, bemanningsplan, planlegging anskaffelsesprosjekter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2090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må vi forstå mønster?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For å reflektere over hva som «egentlig har hendt» og hvor mye vi kan planlegge i forkant</a:t>
            </a:r>
          </a:p>
          <a:p>
            <a:pPr lvl="1"/>
            <a:r>
              <a:rPr lang="nb-NO" dirty="0"/>
              <a:t>Hva gjør vi per automatikk</a:t>
            </a:r>
          </a:p>
          <a:p>
            <a:pPr lvl="1"/>
            <a:r>
              <a:rPr lang="nb-NO" dirty="0"/>
              <a:t>Hva må til for å få til ønsket endring</a:t>
            </a:r>
          </a:p>
          <a:p>
            <a:pPr lvl="1"/>
            <a:r>
              <a:rPr lang="nb-NO" dirty="0"/>
              <a:t>Forstå nåværende handlingsmønster</a:t>
            </a:r>
          </a:p>
          <a:p>
            <a:pPr lvl="1"/>
            <a:r>
              <a:rPr lang="nb-NO" dirty="0"/>
              <a:t>Hvilke forbehold må vi ta når vi legger en plan</a:t>
            </a:r>
          </a:p>
          <a:p>
            <a:r>
              <a:rPr lang="nb-NO" dirty="0"/>
              <a:t>Eksempel</a:t>
            </a:r>
          </a:p>
          <a:p>
            <a:pPr lvl="1"/>
            <a:r>
              <a:rPr lang="nb-NO" dirty="0"/>
              <a:t>Hvis strategien gikk ut på å legge mer vekt på miljøkriterier, har vi faktisk oppnådd det? Hvor viktig var planen, hvor viktig har andre faktorer eller hendelser vært?</a:t>
            </a:r>
          </a:p>
          <a:p>
            <a:pPr lvl="1"/>
            <a:r>
              <a:rPr lang="nb-NO" dirty="0"/>
              <a:t>Hvorfor flater økning av lojalitet på rammeavtaler ut, til tross for økt oppfølging og vedtatte planer?</a:t>
            </a:r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5096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Hvorfor «velger» vi posisjoner?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For å signalere hva vi jobber for å få til, eller forbli</a:t>
            </a:r>
          </a:p>
          <a:p>
            <a:r>
              <a:rPr lang="nb-NO" dirty="0"/>
              <a:t>For å ta høyde for at organisasjonen påvirkes av og (delvis) kan påvirke omgivelsene</a:t>
            </a:r>
          </a:p>
          <a:p>
            <a:endParaRPr lang="nb-NO" dirty="0"/>
          </a:p>
          <a:p>
            <a:r>
              <a:rPr lang="nb-NO" dirty="0"/>
              <a:t>Eksempler</a:t>
            </a:r>
          </a:p>
          <a:p>
            <a:pPr lvl="1"/>
            <a:r>
              <a:rPr lang="nb-NO" dirty="0"/>
              <a:t>Hvordan skal kommunen være posisjonert i et innkjøpssamarbeid med andre kommuner?</a:t>
            </a:r>
          </a:p>
          <a:p>
            <a:pPr lvl="1"/>
            <a:r>
              <a:rPr lang="nb-NO" dirty="0"/>
              <a:t>Hvordan ser kommunen for seg rollen som pådriver av innovative anskaffelser?</a:t>
            </a:r>
          </a:p>
          <a:p>
            <a:pPr lvl="1"/>
            <a:r>
              <a:rPr lang="nb-NO" dirty="0"/>
              <a:t>Hvilken posisjon ønsker man å ha i forhold til leverandørmarkedet, lokalt, nasjonalt, internasjonalt?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9343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trenger vi perspektiver?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93289" cy="4525963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En felles forståelse av oss selv og verden rundt oss setter rammer for strategiske valg</a:t>
            </a:r>
          </a:p>
          <a:p>
            <a:pPr lvl="1"/>
            <a:r>
              <a:rPr lang="nb-NO" dirty="0"/>
              <a:t>Kommune som demokratisk institusjon eller leverandør av tjenester?</a:t>
            </a:r>
          </a:p>
          <a:p>
            <a:r>
              <a:rPr lang="nb-NO" dirty="0"/>
              <a:t>Legitimere, motivere og inspirere</a:t>
            </a:r>
          </a:p>
          <a:p>
            <a:pPr lvl="1"/>
            <a:r>
              <a:rPr lang="nb-NO" dirty="0"/>
              <a:t>Internt og eksternt</a:t>
            </a:r>
          </a:p>
          <a:p>
            <a:pPr lvl="1"/>
            <a:r>
              <a:rPr lang="nb-NO" dirty="0"/>
              <a:t>Mobilisere og rekruttere ansatte </a:t>
            </a:r>
          </a:p>
          <a:p>
            <a:r>
              <a:rPr lang="nb-NO" dirty="0"/>
              <a:t>Motoren som driver oss fremover</a:t>
            </a:r>
          </a:p>
          <a:p>
            <a:pPr lvl="1"/>
            <a:r>
              <a:rPr lang="nb-NO" dirty="0"/>
              <a:t>Hva er vårt «oppdrag»?</a:t>
            </a:r>
          </a:p>
          <a:p>
            <a:pPr marL="457200" lvl="1" indent="0">
              <a:buNone/>
            </a:pPr>
            <a:endParaRPr lang="nb-NO" dirty="0"/>
          </a:p>
          <a:p>
            <a:r>
              <a:rPr lang="nb-NO" dirty="0"/>
              <a:t>Eksempler</a:t>
            </a:r>
          </a:p>
          <a:p>
            <a:pPr lvl="1"/>
            <a:r>
              <a:rPr lang="nb-NO" dirty="0"/>
              <a:t>Henger innkjøpsstrategien om for eksempel </a:t>
            </a:r>
            <a:r>
              <a:rPr lang="nb-NO" i="1" dirty="0" err="1"/>
              <a:t>outsourcing</a:t>
            </a:r>
            <a:r>
              <a:rPr lang="nb-NO" dirty="0"/>
              <a:t> sammen med kommunenes overordnete perspektiv </a:t>
            </a:r>
          </a:p>
          <a:p>
            <a:pPr lvl="1"/>
            <a:r>
              <a:rPr lang="nb-NO" dirty="0"/>
              <a:t>Reflekterer målsetningene for innkjøpsenheten dette perspektivet?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3211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4217</TotalTime>
  <Words>636</Words>
  <Application>Microsoft Office PowerPoint</Application>
  <PresentationFormat>Skjermfremvisning (4:3)</PresentationFormat>
  <Paragraphs>97</Paragraphs>
  <Slides>10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Office-tema</vt:lpstr>
      <vt:lpstr>Hva er en strategi, og hvorfor lager vi strategier?  Hva betyr dette for innkjøpsstrategier?</vt:lpstr>
      <vt:lpstr>Agenda</vt:lpstr>
      <vt:lpstr>PowerPoint-presentasjon</vt:lpstr>
      <vt:lpstr>Innkjøpsstrategi – flere nivåer</vt:lpstr>
      <vt:lpstr>Hva er strategi?</vt:lpstr>
      <vt:lpstr>Hvorfor lager vi planer?</vt:lpstr>
      <vt:lpstr>Hvorfor må vi forstå mønster?</vt:lpstr>
      <vt:lpstr>Hvorfor «velger» vi posisjoner?</vt:lpstr>
      <vt:lpstr>Hvorfor trenger vi perspektiver?</vt:lpstr>
      <vt:lpstr>Hvordan står det til med vår strategi?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Hilde Sætertrø</cp:lastModifiedBy>
  <cp:revision>263</cp:revision>
  <cp:lastPrinted>2017-10-25T13:08:43Z</cp:lastPrinted>
  <dcterms:created xsi:type="dcterms:W3CDTF">2013-06-10T16:56:09Z</dcterms:created>
  <dcterms:modified xsi:type="dcterms:W3CDTF">2017-10-26T06:31:37Z</dcterms:modified>
</cp:coreProperties>
</file>