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8"/>
  </p:notesMasterIdLst>
  <p:handoutMasterIdLst>
    <p:handoutMasterId r:id="rId9"/>
  </p:handoutMasterIdLst>
  <p:sldIdLst>
    <p:sldId id="261" r:id="rId2"/>
    <p:sldId id="262" r:id="rId3"/>
    <p:sldId id="263" r:id="rId4"/>
    <p:sldId id="267" r:id="rId5"/>
    <p:sldId id="260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85F"/>
    <a:srgbClr val="393938"/>
    <a:srgbClr val="692F65"/>
    <a:srgbClr val="D2DFEB"/>
    <a:srgbClr val="FED91F"/>
    <a:srgbClr val="B6BE0D"/>
    <a:srgbClr val="EB5D3E"/>
    <a:srgbClr val="7CBB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B0E93-71A3-4463-A0B1-6200B9AE7C24}" type="datetimeFigureOut">
              <a:rPr lang="nb-NO" smtClean="0"/>
              <a:t>25.10.2017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456A4-931F-4BAB-810D-8E393A082B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292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48DD9-C0A8-4226-85EB-D115338ADB32}" type="datetimeFigureOut">
              <a:rPr lang="nb-NO" smtClean="0"/>
              <a:t>25.10.2017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121A9-0922-470A-8148-CB9FB6B97E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234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>
            <a:spLocks noGrp="1"/>
          </p:cNvSpPr>
          <p:nvPr>
            <p:ph type="title" hasCustomPrompt="1"/>
          </p:nvPr>
        </p:nvSpPr>
        <p:spPr>
          <a:xfrm>
            <a:off x="8134350" y="1936751"/>
            <a:ext cx="4057650" cy="15017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6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7477125" y="3502533"/>
            <a:ext cx="4714875" cy="77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nb-NO" dirty="0"/>
              <a:t>Undertittel</a:t>
            </a:r>
          </a:p>
        </p:txBody>
      </p:sp>
    </p:spTree>
    <p:extLst>
      <p:ext uri="{BB962C8B-B14F-4D97-AF65-F5344CB8AC3E}">
        <p14:creationId xmlns:p14="http://schemas.microsoft.com/office/powerpoint/2010/main" val="34241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 flipV="1">
            <a:off x="0" y="6437670"/>
            <a:ext cx="12192000" cy="45719"/>
          </a:xfrm>
          <a:prstGeom prst="rect">
            <a:avLst/>
          </a:prstGeom>
          <a:solidFill>
            <a:srgbClr val="183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Plassholder for innhold 12"/>
          <p:cNvSpPr>
            <a:spLocks noGrp="1"/>
          </p:cNvSpPr>
          <p:nvPr>
            <p:ph sz="quarter" idx="10"/>
          </p:nvPr>
        </p:nvSpPr>
        <p:spPr>
          <a:xfrm>
            <a:off x="838200" y="1842888"/>
            <a:ext cx="3159726" cy="44425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5" name="Plassholder for innhold 14"/>
          <p:cNvSpPr>
            <a:spLocks noGrp="1"/>
          </p:cNvSpPr>
          <p:nvPr>
            <p:ph sz="quarter" idx="11"/>
          </p:nvPr>
        </p:nvSpPr>
        <p:spPr>
          <a:xfrm>
            <a:off x="4143632" y="1842888"/>
            <a:ext cx="7210168" cy="4442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939"/>
          <a:stretch/>
        </p:blipFill>
        <p:spPr>
          <a:xfrm>
            <a:off x="11571417" y="6493030"/>
            <a:ext cx="362722" cy="364970"/>
          </a:xfrm>
          <a:prstGeom prst="rect">
            <a:avLst/>
          </a:prstGeom>
          <a:noFill/>
        </p:spPr>
      </p:pic>
      <p:sp>
        <p:nvSpPr>
          <p:cNvPr id="11" name="TekstSylinder 10"/>
          <p:cNvSpPr txBox="1"/>
          <p:nvPr userDrawn="1"/>
        </p:nvSpPr>
        <p:spPr>
          <a:xfrm>
            <a:off x="1" y="6526539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>
                <a:solidFill>
                  <a:srgbClr val="18385F"/>
                </a:solidFill>
              </a:rPr>
              <a:t>åpen</a:t>
            </a:r>
            <a:r>
              <a:rPr lang="nb-NO" sz="1200" baseline="0" dirty="0">
                <a:solidFill>
                  <a:srgbClr val="18385F"/>
                </a:solidFill>
              </a:rPr>
              <a:t> – nyskapende - samhandlende</a:t>
            </a:r>
            <a:endParaRPr lang="nb-NO" sz="1200" dirty="0">
              <a:solidFill>
                <a:srgbClr val="18385F"/>
              </a:solidFill>
            </a:endParaRPr>
          </a:p>
        </p:txBody>
      </p:sp>
      <p:sp>
        <p:nvSpPr>
          <p:cNvPr id="8" name="Tittel 4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517091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 flipV="1">
            <a:off x="0" y="6437670"/>
            <a:ext cx="12192000" cy="45719"/>
          </a:xfrm>
          <a:prstGeom prst="rect">
            <a:avLst/>
          </a:prstGeom>
          <a:solidFill>
            <a:srgbClr val="183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939"/>
          <a:stretch/>
        </p:blipFill>
        <p:spPr>
          <a:xfrm>
            <a:off x="11571417" y="6493030"/>
            <a:ext cx="362722" cy="364970"/>
          </a:xfrm>
          <a:prstGeom prst="rect">
            <a:avLst/>
          </a:prstGeom>
          <a:noFill/>
        </p:spPr>
      </p:pic>
      <p:sp>
        <p:nvSpPr>
          <p:cNvPr id="14" name="TekstSylinder 13"/>
          <p:cNvSpPr txBox="1"/>
          <p:nvPr userDrawn="1"/>
        </p:nvSpPr>
        <p:spPr>
          <a:xfrm>
            <a:off x="1" y="6526539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>
                <a:solidFill>
                  <a:srgbClr val="18385F"/>
                </a:solidFill>
              </a:rPr>
              <a:t>åpen</a:t>
            </a:r>
            <a:r>
              <a:rPr lang="nb-NO" sz="1200" baseline="0" dirty="0">
                <a:solidFill>
                  <a:srgbClr val="18385F"/>
                </a:solidFill>
              </a:rPr>
              <a:t> – nyskapende - samhandlende</a:t>
            </a:r>
            <a:endParaRPr lang="nb-NO" sz="1200" dirty="0">
              <a:solidFill>
                <a:srgbClr val="18385F"/>
              </a:solidFill>
            </a:endParaRPr>
          </a:p>
        </p:txBody>
      </p:sp>
      <p:sp>
        <p:nvSpPr>
          <p:cNvPr id="15" name="Tit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16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418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7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18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57608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 flipV="1">
            <a:off x="0" y="6437670"/>
            <a:ext cx="12192000" cy="45719"/>
          </a:xfrm>
          <a:prstGeom prst="rect">
            <a:avLst/>
          </a:prstGeom>
          <a:solidFill>
            <a:srgbClr val="183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innhold 12"/>
          <p:cNvSpPr>
            <a:spLocks noGrp="1"/>
          </p:cNvSpPr>
          <p:nvPr>
            <p:ph sz="quarter" idx="10"/>
          </p:nvPr>
        </p:nvSpPr>
        <p:spPr>
          <a:xfrm>
            <a:off x="838201" y="1803758"/>
            <a:ext cx="10515600" cy="39398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>
          <a:xfrm>
            <a:off x="838200" y="5743575"/>
            <a:ext cx="10515600" cy="58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939"/>
          <a:stretch/>
        </p:blipFill>
        <p:spPr>
          <a:xfrm>
            <a:off x="11571417" y="6493030"/>
            <a:ext cx="362722" cy="364970"/>
          </a:xfrm>
          <a:prstGeom prst="rect">
            <a:avLst/>
          </a:prstGeom>
          <a:noFill/>
        </p:spPr>
      </p:pic>
      <p:sp>
        <p:nvSpPr>
          <p:cNvPr id="12" name="TekstSylinder 11"/>
          <p:cNvSpPr txBox="1"/>
          <p:nvPr userDrawn="1"/>
        </p:nvSpPr>
        <p:spPr>
          <a:xfrm>
            <a:off x="1" y="6526539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>
                <a:solidFill>
                  <a:srgbClr val="18385F"/>
                </a:solidFill>
              </a:rPr>
              <a:t>åpen</a:t>
            </a:r>
            <a:r>
              <a:rPr lang="nb-NO" sz="1200" baseline="0" dirty="0">
                <a:solidFill>
                  <a:srgbClr val="18385F"/>
                </a:solidFill>
              </a:rPr>
              <a:t> – nyskapende - samhandlende</a:t>
            </a:r>
            <a:endParaRPr lang="nb-NO" sz="1200" dirty="0">
              <a:solidFill>
                <a:srgbClr val="18385F"/>
              </a:solidFill>
            </a:endParaRPr>
          </a:p>
        </p:txBody>
      </p:sp>
      <p:sp>
        <p:nvSpPr>
          <p:cNvPr id="8" name="Tittel 4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33151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939"/>
          <a:stretch/>
        </p:blipFill>
        <p:spPr>
          <a:xfrm>
            <a:off x="11571417" y="6493030"/>
            <a:ext cx="362722" cy="364970"/>
          </a:xfrm>
          <a:prstGeom prst="rect">
            <a:avLst/>
          </a:prstGeom>
          <a:noFill/>
        </p:spPr>
      </p:pic>
      <p:sp>
        <p:nvSpPr>
          <p:cNvPr id="9" name="Rektangel 8"/>
          <p:cNvSpPr/>
          <p:nvPr userDrawn="1"/>
        </p:nvSpPr>
        <p:spPr>
          <a:xfrm flipV="1">
            <a:off x="0" y="6437670"/>
            <a:ext cx="12192000" cy="45719"/>
          </a:xfrm>
          <a:prstGeom prst="rect">
            <a:avLst/>
          </a:prstGeom>
          <a:solidFill>
            <a:srgbClr val="183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1" y="6526539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>
                <a:solidFill>
                  <a:srgbClr val="18385F"/>
                </a:solidFill>
              </a:rPr>
              <a:t>åpen</a:t>
            </a:r>
            <a:r>
              <a:rPr lang="nb-NO" sz="1200" baseline="0" dirty="0">
                <a:solidFill>
                  <a:srgbClr val="18385F"/>
                </a:solidFill>
              </a:rPr>
              <a:t> – nyskapende - samhandlende</a:t>
            </a:r>
            <a:endParaRPr lang="nb-NO" sz="1200" dirty="0">
              <a:solidFill>
                <a:srgbClr val="18385F"/>
              </a:solidFill>
            </a:endParaRPr>
          </a:p>
        </p:txBody>
      </p:sp>
      <p:sp>
        <p:nvSpPr>
          <p:cNvPr id="6" name="Tit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8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76459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939"/>
          <a:stretch/>
        </p:blipFill>
        <p:spPr>
          <a:xfrm>
            <a:off x="11571417" y="6493030"/>
            <a:ext cx="362722" cy="364970"/>
          </a:xfrm>
          <a:prstGeom prst="rect">
            <a:avLst/>
          </a:prstGeom>
          <a:noFill/>
        </p:spPr>
      </p:pic>
      <p:sp>
        <p:nvSpPr>
          <p:cNvPr id="9" name="Rektangel 8"/>
          <p:cNvSpPr/>
          <p:nvPr userDrawn="1"/>
        </p:nvSpPr>
        <p:spPr>
          <a:xfrm flipV="1">
            <a:off x="0" y="6437670"/>
            <a:ext cx="12192000" cy="45719"/>
          </a:xfrm>
          <a:prstGeom prst="rect">
            <a:avLst/>
          </a:prstGeom>
          <a:solidFill>
            <a:srgbClr val="183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1" y="6526539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>
                <a:solidFill>
                  <a:srgbClr val="18385F"/>
                </a:solidFill>
              </a:rPr>
              <a:t>åpen</a:t>
            </a:r>
            <a:r>
              <a:rPr lang="nb-NO" sz="1200" baseline="0" dirty="0">
                <a:solidFill>
                  <a:srgbClr val="18385F"/>
                </a:solidFill>
              </a:rPr>
              <a:t> – nyskapende - samhandlende</a:t>
            </a:r>
            <a:endParaRPr lang="nb-NO" sz="1200" dirty="0">
              <a:solidFill>
                <a:srgbClr val="1838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01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8385F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-1"/>
            <a:ext cx="12192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179999"/>
            <a:ext cx="1836000" cy="718952"/>
          </a:xfrm>
          <a:prstGeom prst="rect">
            <a:avLst/>
          </a:prstGeom>
        </p:spPr>
      </p:pic>
      <p:sp>
        <p:nvSpPr>
          <p:cNvPr id="12" name="TekstSylinder 11"/>
          <p:cNvSpPr txBox="1"/>
          <p:nvPr userDrawn="1"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692F65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600" dirty="0">
                <a:solidFill>
                  <a:schemeClr val="bg1"/>
                </a:solidFill>
              </a:rPr>
              <a:t>åpen</a:t>
            </a:r>
            <a:r>
              <a:rPr lang="nb-NO" sz="1600" baseline="0" dirty="0">
                <a:solidFill>
                  <a:schemeClr val="bg1"/>
                </a:solidFill>
              </a:rPr>
              <a:t> – nyskapende – samhandlende</a:t>
            </a:r>
            <a:endParaRPr lang="nb-NO" sz="1600" dirty="0">
              <a:solidFill>
                <a:schemeClr val="bg1"/>
              </a:solidFill>
            </a:endParaRPr>
          </a:p>
        </p:txBody>
      </p:sp>
      <p:sp>
        <p:nvSpPr>
          <p:cNvPr id="8" name="Rektangel 7"/>
          <p:cNvSpPr/>
          <p:nvPr userDrawn="1"/>
        </p:nvSpPr>
        <p:spPr>
          <a:xfrm>
            <a:off x="0" y="4562668"/>
            <a:ext cx="12192000" cy="1956778"/>
          </a:xfrm>
          <a:prstGeom prst="rect">
            <a:avLst/>
          </a:prstGeom>
          <a:solidFill>
            <a:srgbClr val="18385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9" name="Bilde 18"/>
          <p:cNvPicPr>
            <a:picLocks noChangeAspect="1"/>
          </p:cNvPicPr>
          <p:nvPr userDrawn="1"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hotocopy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91" y="1577070"/>
            <a:ext cx="3829050" cy="4752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40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7" r:id="rId2"/>
    <p:sldLayoutId id="2147483730" r:id="rId3"/>
    <p:sldLayoutId id="2147483729" r:id="rId4"/>
    <p:sldLayoutId id="2147483733" r:id="rId5"/>
    <p:sldLayoutId id="214748372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Ny strategi for anskaffelser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Hvorfor, hva, hvordan</a:t>
            </a:r>
          </a:p>
        </p:txBody>
      </p:sp>
    </p:spTree>
    <p:extLst>
      <p:ext uri="{BB962C8B-B14F-4D97-AF65-F5344CB8AC3E}">
        <p14:creationId xmlns:p14="http://schemas.microsoft.com/office/powerpoint/2010/main" val="1570886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ny strategi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Enkel, presis og tydelig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I tråd med regelverk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Fokus på innovative løsninger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Ta hensyn til kommunens etiske retningslinjer, samfunnsansvar og miljø</a:t>
            </a: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618" y="1928553"/>
            <a:ext cx="4745182" cy="3017520"/>
          </a:xfrm>
        </p:spPr>
      </p:pic>
    </p:spTree>
    <p:extLst>
      <p:ext uri="{BB962C8B-B14F-4D97-AF65-F5344CB8AC3E}">
        <p14:creationId xmlns:p14="http://schemas.microsoft.com/office/powerpoint/2010/main" val="160597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sz="quarter" idx="10"/>
          </p:nvPr>
        </p:nvSpPr>
        <p:spPr>
          <a:xfrm>
            <a:off x="838200" y="1842888"/>
            <a:ext cx="2528455" cy="4442581"/>
          </a:xfrm>
        </p:spPr>
        <p:txBody>
          <a:bodyPr/>
          <a:lstStyle/>
          <a:p>
            <a:r>
              <a:rPr lang="nb-NO" sz="2400" dirty="0">
                <a:solidFill>
                  <a:schemeClr val="accent2"/>
                </a:solidFill>
                <a:latin typeface="Harlow Solid Italic" panose="04030604020F02020D02" pitchFamily="82" charset="0"/>
              </a:rPr>
              <a:t>Malvik kommunes anskaffelser skal være økonomisk effektive og oppfordre til innovative løsninger. Anskaffelsene skal gjennomføres med vekt på kommunens etiske normer, samfunnsansvar og miljø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1"/>
          </p:nvPr>
        </p:nvSpPr>
        <p:spPr>
          <a:xfrm>
            <a:off x="3582785" y="1842888"/>
            <a:ext cx="7771015" cy="4442582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nb-NO" dirty="0"/>
              <a:t>Klargjøre roller og ansvar</a:t>
            </a:r>
          </a:p>
          <a:p>
            <a:pPr marL="457200" indent="-457200">
              <a:buFontTx/>
              <a:buChar char="-"/>
            </a:pPr>
            <a:r>
              <a:rPr lang="nb-NO" dirty="0"/>
              <a:t>Bevisstgjøre budsjettansvarlige</a:t>
            </a:r>
          </a:p>
          <a:p>
            <a:pPr marL="1143000" lvl="1" indent="-457200">
              <a:buFontTx/>
              <a:buChar char="-"/>
            </a:pPr>
            <a:r>
              <a:rPr lang="nb-NO" dirty="0"/>
              <a:t>Kompetanse</a:t>
            </a:r>
          </a:p>
          <a:p>
            <a:pPr marL="1143000" lvl="1" indent="-457200">
              <a:buFontTx/>
              <a:buChar char="-"/>
            </a:pPr>
            <a:r>
              <a:rPr lang="nb-NO" dirty="0"/>
              <a:t>Regelverk</a:t>
            </a:r>
          </a:p>
          <a:p>
            <a:pPr marL="1143000" lvl="1" indent="-457200">
              <a:buFontTx/>
              <a:buChar char="-"/>
            </a:pPr>
            <a:r>
              <a:rPr lang="nb-NO" dirty="0"/>
              <a:t>Ansvar</a:t>
            </a:r>
          </a:p>
          <a:p>
            <a:pPr marL="457200" indent="-457200">
              <a:buFontTx/>
              <a:buChar char="-"/>
            </a:pPr>
            <a:r>
              <a:rPr lang="nb-NO" dirty="0"/>
              <a:t>Legge til rette for innovative løsninger</a:t>
            </a:r>
          </a:p>
          <a:p>
            <a:pPr marL="457200" indent="-457200">
              <a:buFontTx/>
              <a:buChar char="-"/>
            </a:pPr>
            <a:r>
              <a:rPr lang="nb-NO" dirty="0"/>
              <a:t>Følge opp nasjonale føringer</a:t>
            </a:r>
          </a:p>
          <a:p>
            <a:pPr marL="457200" indent="-457200">
              <a:buFontTx/>
              <a:buChar char="-"/>
            </a:pPr>
            <a:r>
              <a:rPr lang="nb-NO" dirty="0"/>
              <a:t>Følge opp kommunens samfunnsansvar, etiske retningslinjer og miljøpolitikk</a:t>
            </a:r>
          </a:p>
          <a:p>
            <a:pPr lvl="1" indent="0">
              <a:buNone/>
            </a:pPr>
            <a:endParaRPr lang="nb-NO" dirty="0"/>
          </a:p>
          <a:p>
            <a:pPr marL="457200" indent="-457200">
              <a:buFontTx/>
              <a:buChar char="-"/>
            </a:pP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vil vi oppnå med ny strategi?</a:t>
            </a:r>
          </a:p>
        </p:txBody>
      </p:sp>
    </p:spTree>
    <p:extLst>
      <p:ext uri="{BB962C8B-B14F-4D97-AF65-F5344CB8AC3E}">
        <p14:creationId xmlns:p14="http://schemas.microsoft.com/office/powerpoint/2010/main" val="156588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 av innholdet i ny strategi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Ett hovedmål</a:t>
            </a:r>
          </a:p>
          <a:p>
            <a:r>
              <a:rPr lang="nb-NO" dirty="0"/>
              <a:t>6 delmål</a:t>
            </a:r>
          </a:p>
          <a:p>
            <a:r>
              <a:rPr lang="nb-NO" dirty="0"/>
              <a:t>En klargjøring av ansvarslinjer</a:t>
            </a:r>
          </a:p>
          <a:p>
            <a:r>
              <a:rPr lang="nb-NO" dirty="0"/>
              <a:t>10 strategisk grep mot svart økonomi</a:t>
            </a:r>
          </a:p>
          <a:p>
            <a:r>
              <a:rPr lang="nb-NO" dirty="0"/>
              <a:t>Seriøsitetsbestemmelsene for bygg og anleggskontrakter</a:t>
            </a:r>
          </a:p>
          <a:p>
            <a:r>
              <a:rPr lang="nb-NO" dirty="0"/>
              <a:t>Krav til bruk av lærlinger</a:t>
            </a:r>
          </a:p>
          <a:p>
            <a:r>
              <a:rPr lang="nb-NO" dirty="0"/>
              <a:t>Digitalisering </a:t>
            </a:r>
          </a:p>
          <a:p>
            <a:r>
              <a:rPr lang="nb-NO" dirty="0"/>
              <a:t>Kompetanse</a:t>
            </a:r>
          </a:p>
        </p:txBody>
      </p:sp>
    </p:spTree>
    <p:extLst>
      <p:ext uri="{BB962C8B-B14F-4D97-AF65-F5344CB8AC3E}">
        <p14:creationId xmlns:p14="http://schemas.microsoft.com/office/powerpoint/2010/main" val="2937947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implementere?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Forankring på ledernivå</a:t>
            </a:r>
          </a:p>
          <a:p>
            <a:r>
              <a:rPr lang="nb-NO" dirty="0"/>
              <a:t>Virksomhetsleder følger opp i sin virksomhet - handlingsplan</a:t>
            </a:r>
          </a:p>
          <a:p>
            <a:r>
              <a:rPr lang="nb-NO" dirty="0"/>
              <a:t>Innkjøp som tema regelmessig i ledermøter</a:t>
            </a:r>
          </a:p>
          <a:p>
            <a:r>
              <a:rPr lang="nb-NO" dirty="0"/>
              <a:t>Tett oppfølging fra rådmannen mot hver virksomhet</a:t>
            </a:r>
          </a:p>
          <a:p>
            <a:r>
              <a:rPr lang="nb-NO" dirty="0"/>
              <a:t>Hjelp og støtte til virksomhetene</a:t>
            </a:r>
          </a:p>
          <a:p>
            <a:pPr marL="0" indent="0">
              <a:buNone/>
            </a:pPr>
            <a:r>
              <a:rPr lang="nb-NO" dirty="0"/>
              <a:t>	- kompetanse</a:t>
            </a:r>
          </a:p>
          <a:p>
            <a:pPr marL="0" indent="0">
              <a:buNone/>
            </a:pPr>
            <a:r>
              <a:rPr lang="nb-NO" dirty="0"/>
              <a:t>	- gode rapporter</a:t>
            </a:r>
          </a:p>
          <a:p>
            <a:pPr marL="0" indent="0">
              <a:buNone/>
            </a:pPr>
            <a:r>
              <a:rPr lang="nb-NO" dirty="0"/>
              <a:t>	- samarbeid</a:t>
            </a:r>
          </a:p>
          <a:p>
            <a:pPr marL="0" indent="0">
              <a:buNone/>
            </a:pPr>
            <a:r>
              <a:rPr lang="nb-NO" dirty="0"/>
              <a:t>	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76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234473" y="1936751"/>
            <a:ext cx="6957527" cy="1501774"/>
          </a:xfrm>
        </p:spPr>
        <p:txBody>
          <a:bodyPr/>
          <a:lstStyle/>
          <a:p>
            <a:r>
              <a:rPr lang="nb-NO" dirty="0"/>
              <a:t>Status pr 25.10.17: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571500" indent="-571500">
              <a:buFontTx/>
              <a:buChar char="-"/>
            </a:pPr>
            <a:r>
              <a:rPr lang="nb-NO" dirty="0"/>
              <a:t>Strategi politisk vedtatt</a:t>
            </a:r>
          </a:p>
          <a:p>
            <a:pPr marL="571500" indent="-571500">
              <a:buFontTx/>
              <a:buChar char="-"/>
            </a:pPr>
            <a:r>
              <a:rPr lang="nb-NO" dirty="0"/>
              <a:t>Implementering starter nå</a:t>
            </a:r>
          </a:p>
        </p:txBody>
      </p:sp>
    </p:spTree>
    <p:extLst>
      <p:ext uri="{BB962C8B-B14F-4D97-AF65-F5344CB8AC3E}">
        <p14:creationId xmlns:p14="http://schemas.microsoft.com/office/powerpoint/2010/main" val="4043186528"/>
      </p:ext>
    </p:extLst>
  </p:cSld>
  <p:clrMapOvr>
    <a:masterClrMapping/>
  </p:clrMapOvr>
</p:sld>
</file>

<file path=ppt/theme/theme1.xml><?xml version="1.0" encoding="utf-8"?>
<a:theme xmlns:a="http://schemas.openxmlformats.org/drawingml/2006/main" name="Malvik kommune_PP-m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minar anskaffelsesstrategi.potx" id="{3D8D27FA-7857-47C0-8DD5-31E7EBE9994F}" vid="{6B12ED39-DF4A-4F79-9334-ED082AADD7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 anskaffelsesstrategi</Template>
  <TotalTime>27</TotalTime>
  <Words>171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Harlow Solid Italic</vt:lpstr>
      <vt:lpstr>Verdana</vt:lpstr>
      <vt:lpstr>Wingdings 2</vt:lpstr>
      <vt:lpstr>Malvik kommune_PP-mal</vt:lpstr>
      <vt:lpstr>Ny strategi for anskaffelser</vt:lpstr>
      <vt:lpstr>Hvorfor ny strategi</vt:lpstr>
      <vt:lpstr>Hva vil vi oppnå med ny strategi?</vt:lpstr>
      <vt:lpstr>Noe av innholdet i ny strategi</vt:lpstr>
      <vt:lpstr>Hvordan implementere?</vt:lpstr>
      <vt:lpstr>Status pr 25.10.17:</vt:lpstr>
    </vt:vector>
  </TitlesOfParts>
  <Company>Malvik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strategi for anskaffelser</dc:title>
  <dc:creator>Granmo Gunnhild</dc:creator>
  <cp:lastModifiedBy>Hilde Sætertrø</cp:lastModifiedBy>
  <cp:revision>2</cp:revision>
  <dcterms:created xsi:type="dcterms:W3CDTF">2017-10-25T11:20:35Z</dcterms:created>
  <dcterms:modified xsi:type="dcterms:W3CDTF">2017-10-25T14:06:51Z</dcterms:modified>
</cp:coreProperties>
</file>