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15"/>
  </p:notesMasterIdLst>
  <p:handoutMasterIdLst>
    <p:handoutMasterId r:id="rId16"/>
  </p:handoutMasterIdLst>
  <p:sldIdLst>
    <p:sldId id="285" r:id="rId2"/>
    <p:sldId id="271" r:id="rId3"/>
    <p:sldId id="281" r:id="rId4"/>
    <p:sldId id="293" r:id="rId5"/>
    <p:sldId id="294" r:id="rId6"/>
    <p:sldId id="295" r:id="rId7"/>
    <p:sldId id="290" r:id="rId8"/>
    <p:sldId id="291" r:id="rId9"/>
    <p:sldId id="278" r:id="rId10"/>
    <p:sldId id="282" r:id="rId11"/>
    <p:sldId id="283" r:id="rId12"/>
    <p:sldId id="280" r:id="rId13"/>
    <p:sldId id="296" r:id="rId14"/>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58"/>
    <a:srgbClr val="BCCFE8"/>
    <a:srgbClr val="008CD3"/>
    <a:srgbClr val="001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19"/>
    <p:restoredTop sz="70165" autoAdjust="0"/>
  </p:normalViewPr>
  <p:slideViewPr>
    <p:cSldViewPr snapToGrid="0" snapToObjects="1">
      <p:cViewPr varScale="1">
        <p:scale>
          <a:sx n="80" d="100"/>
          <a:sy n="80" d="100"/>
        </p:scale>
        <p:origin x="2004" y="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fil-tjener\Brukere\3491TAS\Arbeidsgivarmonitoren\2017\Manus\Kapitler\Fyrsteutkast%20AnCa\Innspel%20AnCa\Til%20LGA\Innspel%20Lene\Figurer%20og%20tabeller,%20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tjener\Brukere\3491TAS\Arbeidsgivarmonitoren\2017\Manus\Kapitler\Fyrsteutkast%20AnCa\Innspel%20AnCa\Til%20LGA\Innspel%20Lene\Figurer%20og%20tabeller,%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'Fig 14'!$B$3</c:f>
              <c:strCache>
                <c:ptCount val="1"/>
                <c:pt idx="0">
                  <c:v>Fylkeskommuner (N = 14)</c:v>
                </c:pt>
              </c:strCache>
            </c:strRef>
          </c:tx>
          <c:spPr>
            <a:solidFill>
              <a:schemeClr val="accent3"/>
            </a:solidFill>
          </c:spPr>
          <c:invertIfNegative val="0"/>
          <c:cat>
            <c:strRef>
              <c:f>'Fig 14'!$A$4:$A$11</c:f>
              <c:strCache>
                <c:ptCount val="8"/>
                <c:pt idx="0">
                  <c:v>Andre måter</c:v>
                </c:pt>
                <c:pt idx="1">
                  <c:v>Rekrutterer personell med innovasjonkompetanse</c:v>
                </c:pt>
                <c:pt idx="2">
                  <c:v>Samskaper med innbyggerene i tjenesteutvikling</c:v>
                </c:pt>
                <c:pt idx="3">
                  <c:v>Bruker innovative anskaffelser</c:v>
                </c:pt>
                <c:pt idx="4">
                  <c:v>Utvikler innovasjonskompetanse hos nøkkelpersonell</c:v>
                </c:pt>
                <c:pt idx="5">
                  <c:v>Utvikler innovasjonskultur</c:v>
                </c:pt>
                <c:pt idx="6">
                  <c:v>Utvikler innovasjonskompetansen hos ledere</c:v>
                </c:pt>
                <c:pt idx="7">
                  <c:v>Samarbeider og/eller henter ideer/løsninger fra eksterne aktører</c:v>
                </c:pt>
              </c:strCache>
            </c:strRef>
          </c:cat>
          <c:val>
            <c:numRef>
              <c:f>'Fig 14'!$B$4:$B$11</c:f>
              <c:numCache>
                <c:formatCode>0%</c:formatCode>
                <c:ptCount val="8"/>
                <c:pt idx="0">
                  <c:v>0</c:v>
                </c:pt>
                <c:pt idx="1">
                  <c:v>0.28999999999999998</c:v>
                </c:pt>
                <c:pt idx="2">
                  <c:v>0.21</c:v>
                </c:pt>
                <c:pt idx="3">
                  <c:v>0.5</c:v>
                </c:pt>
                <c:pt idx="4">
                  <c:v>0.5</c:v>
                </c:pt>
                <c:pt idx="5">
                  <c:v>0.43</c:v>
                </c:pt>
                <c:pt idx="6">
                  <c:v>0.28999999999999998</c:v>
                </c:pt>
                <c:pt idx="7">
                  <c:v>0.56999999999999995</c:v>
                </c:pt>
              </c:numCache>
            </c:numRef>
          </c:val>
          <c:extLst>
            <c:ext xmlns:c16="http://schemas.microsoft.com/office/drawing/2014/chart" uri="{C3380CC4-5D6E-409C-BE32-E72D297353CC}">
              <c16:uniqueId val="{00000000-E3CF-49B2-B6E6-A57519134274}"/>
            </c:ext>
          </c:extLst>
        </c:ser>
        <c:ser>
          <c:idx val="1"/>
          <c:order val="1"/>
          <c:tx>
            <c:strRef>
              <c:f>'Fig 14'!$C$3</c:f>
              <c:strCache>
                <c:ptCount val="1"/>
                <c:pt idx="0">
                  <c:v>Kommuner (N = 216)</c:v>
                </c:pt>
              </c:strCache>
            </c:strRef>
          </c:tx>
          <c:spPr>
            <a:solidFill>
              <a:schemeClr val="accent1"/>
            </a:solidFill>
          </c:spPr>
          <c:invertIfNegative val="0"/>
          <c:cat>
            <c:strRef>
              <c:f>'Fig 14'!$A$4:$A$11</c:f>
              <c:strCache>
                <c:ptCount val="8"/>
                <c:pt idx="0">
                  <c:v>Andre måter</c:v>
                </c:pt>
                <c:pt idx="1">
                  <c:v>Rekrutterer personell med innovasjonkompetanse</c:v>
                </c:pt>
                <c:pt idx="2">
                  <c:v>Samskaper med innbyggerene i tjenesteutvikling</c:v>
                </c:pt>
                <c:pt idx="3">
                  <c:v>Bruker innovative anskaffelser</c:v>
                </c:pt>
                <c:pt idx="4">
                  <c:v>Utvikler innovasjonskompetanse hos nøkkelpersonell</c:v>
                </c:pt>
                <c:pt idx="5">
                  <c:v>Utvikler innovasjonskultur</c:v>
                </c:pt>
                <c:pt idx="6">
                  <c:v>Utvikler innovasjonskompetansen hos ledere</c:v>
                </c:pt>
                <c:pt idx="7">
                  <c:v>Samarbeider og/eller henter ideer/løsninger fra eksterne aktører</c:v>
                </c:pt>
              </c:strCache>
            </c:strRef>
          </c:cat>
          <c:val>
            <c:numRef>
              <c:f>'Fig 14'!$C$4:$C$11</c:f>
              <c:numCache>
                <c:formatCode>0%</c:formatCode>
                <c:ptCount val="8"/>
                <c:pt idx="0">
                  <c:v>0.06</c:v>
                </c:pt>
                <c:pt idx="1">
                  <c:v>0.18</c:v>
                </c:pt>
                <c:pt idx="2">
                  <c:v>0.26</c:v>
                </c:pt>
                <c:pt idx="3">
                  <c:v>0.31</c:v>
                </c:pt>
                <c:pt idx="4">
                  <c:v>0.4</c:v>
                </c:pt>
                <c:pt idx="5">
                  <c:v>0.41</c:v>
                </c:pt>
                <c:pt idx="6">
                  <c:v>0.47</c:v>
                </c:pt>
                <c:pt idx="7">
                  <c:v>0.61</c:v>
                </c:pt>
              </c:numCache>
            </c:numRef>
          </c:val>
          <c:extLst>
            <c:ext xmlns:c16="http://schemas.microsoft.com/office/drawing/2014/chart" uri="{C3380CC4-5D6E-409C-BE32-E72D297353CC}">
              <c16:uniqueId val="{00000001-E3CF-49B2-B6E6-A57519134274}"/>
            </c:ext>
          </c:extLst>
        </c:ser>
        <c:dLbls>
          <c:showLegendKey val="0"/>
          <c:showVal val="0"/>
          <c:showCatName val="0"/>
          <c:showSerName val="0"/>
          <c:showPercent val="0"/>
          <c:showBubbleSize val="0"/>
        </c:dLbls>
        <c:gapWidth val="150"/>
        <c:axId val="47948544"/>
        <c:axId val="47950080"/>
      </c:barChart>
      <c:catAx>
        <c:axId val="47948544"/>
        <c:scaling>
          <c:orientation val="minMax"/>
        </c:scaling>
        <c:delete val="0"/>
        <c:axPos val="l"/>
        <c:numFmt formatCode="General" sourceLinked="0"/>
        <c:majorTickMark val="out"/>
        <c:minorTickMark val="none"/>
        <c:tickLblPos val="nextTo"/>
        <c:crossAx val="47950080"/>
        <c:crosses val="autoZero"/>
        <c:auto val="1"/>
        <c:lblAlgn val="ctr"/>
        <c:lblOffset val="100"/>
        <c:noMultiLvlLbl val="0"/>
      </c:catAx>
      <c:valAx>
        <c:axId val="47950080"/>
        <c:scaling>
          <c:orientation val="minMax"/>
        </c:scaling>
        <c:delete val="0"/>
        <c:axPos val="b"/>
        <c:majorGridlines/>
        <c:numFmt formatCode="0%" sourceLinked="1"/>
        <c:majorTickMark val="out"/>
        <c:minorTickMark val="none"/>
        <c:tickLblPos val="nextTo"/>
        <c:crossAx val="47948544"/>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'Fig 15'!$B$3</c:f>
              <c:strCache>
                <c:ptCount val="1"/>
                <c:pt idx="0">
                  <c:v>Fylkeskommuner (N = 14)</c:v>
                </c:pt>
              </c:strCache>
            </c:strRef>
          </c:tx>
          <c:spPr>
            <a:solidFill>
              <a:schemeClr val="accent3"/>
            </a:solidFill>
          </c:spPr>
          <c:invertIfNegative val="0"/>
          <c:cat>
            <c:strRef>
              <c:f>'Fig 15'!$A$4:$A$8</c:f>
              <c:strCache>
                <c:ptCount val="5"/>
                <c:pt idx="0">
                  <c:v>Andre måter</c:v>
                </c:pt>
                <c:pt idx="1">
                  <c:v>Utvikler kompetansen om innovative offentlige anskaffelser hos nøkkelpersonell</c:v>
                </c:pt>
                <c:pt idx="2">
                  <c:v>Utvikler kompetanse om innovative offentlige anskaffelser hos ledere</c:v>
                </c:pt>
                <c:pt idx="3">
                  <c:v>Har administrativt vedtatt anskaffelsesstrategi</c:v>
                </c:pt>
                <c:pt idx="4">
                  <c:v>Har politisk vedtatt anskaffelsesstrategi</c:v>
                </c:pt>
              </c:strCache>
            </c:strRef>
          </c:cat>
          <c:val>
            <c:numRef>
              <c:f>'Fig 15'!$B$4:$B$8</c:f>
              <c:numCache>
                <c:formatCode>0%</c:formatCode>
                <c:ptCount val="5"/>
                <c:pt idx="0">
                  <c:v>0</c:v>
                </c:pt>
                <c:pt idx="1">
                  <c:v>0.7142857142857143</c:v>
                </c:pt>
                <c:pt idx="2">
                  <c:v>0.42857142857142855</c:v>
                </c:pt>
                <c:pt idx="3">
                  <c:v>0.42857142857142855</c:v>
                </c:pt>
                <c:pt idx="4">
                  <c:v>0.6428571428571429</c:v>
                </c:pt>
              </c:numCache>
            </c:numRef>
          </c:val>
          <c:extLst>
            <c:ext xmlns:c16="http://schemas.microsoft.com/office/drawing/2014/chart" uri="{C3380CC4-5D6E-409C-BE32-E72D297353CC}">
              <c16:uniqueId val="{00000000-2998-46E9-A122-B103BA75D83C}"/>
            </c:ext>
          </c:extLst>
        </c:ser>
        <c:ser>
          <c:idx val="1"/>
          <c:order val="1"/>
          <c:tx>
            <c:strRef>
              <c:f>'Fig 15'!$C$3</c:f>
              <c:strCache>
                <c:ptCount val="1"/>
                <c:pt idx="0">
                  <c:v>Kommuner (N = 216)</c:v>
                </c:pt>
              </c:strCache>
            </c:strRef>
          </c:tx>
          <c:spPr>
            <a:solidFill>
              <a:schemeClr val="accent1"/>
            </a:solidFill>
          </c:spPr>
          <c:invertIfNegative val="0"/>
          <c:cat>
            <c:strRef>
              <c:f>'Fig 15'!$A$4:$A$8</c:f>
              <c:strCache>
                <c:ptCount val="5"/>
                <c:pt idx="0">
                  <c:v>Andre måter</c:v>
                </c:pt>
                <c:pt idx="1">
                  <c:v>Utvikler kompetansen om innovative offentlige anskaffelser hos nøkkelpersonell</c:v>
                </c:pt>
                <c:pt idx="2">
                  <c:v>Utvikler kompetanse om innovative offentlige anskaffelser hos ledere</c:v>
                </c:pt>
                <c:pt idx="3">
                  <c:v>Har administrativt vedtatt anskaffelsesstrategi</c:v>
                </c:pt>
                <c:pt idx="4">
                  <c:v>Har politisk vedtatt anskaffelsesstrategi</c:v>
                </c:pt>
              </c:strCache>
            </c:strRef>
          </c:cat>
          <c:val>
            <c:numRef>
              <c:f>'Fig 15'!$C$4:$C$8</c:f>
              <c:numCache>
                <c:formatCode>0%</c:formatCode>
                <c:ptCount val="5"/>
                <c:pt idx="0">
                  <c:v>0.13425925925925927</c:v>
                </c:pt>
                <c:pt idx="1">
                  <c:v>0.5092592592592593</c:v>
                </c:pt>
                <c:pt idx="2">
                  <c:v>0.27777777777777779</c:v>
                </c:pt>
                <c:pt idx="3">
                  <c:v>0.26851851851851855</c:v>
                </c:pt>
                <c:pt idx="4">
                  <c:v>0.2638888888888889</c:v>
                </c:pt>
              </c:numCache>
            </c:numRef>
          </c:val>
          <c:extLst>
            <c:ext xmlns:c16="http://schemas.microsoft.com/office/drawing/2014/chart" uri="{C3380CC4-5D6E-409C-BE32-E72D297353CC}">
              <c16:uniqueId val="{00000001-2998-46E9-A122-B103BA75D83C}"/>
            </c:ext>
          </c:extLst>
        </c:ser>
        <c:dLbls>
          <c:showLegendKey val="0"/>
          <c:showVal val="0"/>
          <c:showCatName val="0"/>
          <c:showSerName val="0"/>
          <c:showPercent val="0"/>
          <c:showBubbleSize val="0"/>
        </c:dLbls>
        <c:gapWidth val="150"/>
        <c:axId val="48001024"/>
        <c:axId val="48002560"/>
      </c:barChart>
      <c:catAx>
        <c:axId val="48001024"/>
        <c:scaling>
          <c:orientation val="minMax"/>
        </c:scaling>
        <c:delete val="0"/>
        <c:axPos val="l"/>
        <c:numFmt formatCode="General" sourceLinked="0"/>
        <c:majorTickMark val="out"/>
        <c:minorTickMark val="none"/>
        <c:tickLblPos val="nextTo"/>
        <c:crossAx val="48002560"/>
        <c:crosses val="autoZero"/>
        <c:auto val="1"/>
        <c:lblAlgn val="ctr"/>
        <c:lblOffset val="100"/>
        <c:noMultiLvlLbl val="0"/>
      </c:catAx>
      <c:valAx>
        <c:axId val="48002560"/>
        <c:scaling>
          <c:orientation val="minMax"/>
        </c:scaling>
        <c:delete val="0"/>
        <c:axPos val="b"/>
        <c:majorGridlines/>
        <c:numFmt formatCode="0%" sourceLinked="1"/>
        <c:majorTickMark val="out"/>
        <c:minorTickMark val="none"/>
        <c:tickLblPos val="nextTo"/>
        <c:crossAx val="48001024"/>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E6778F-9D10-D546-AD42-60AA27D9D64A}" type="datetimeFigureOut">
              <a:t>26.10.2017</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A6B38-CA56-42F4-9BDA-B9B0BAB79C3D}" type="datetimeFigureOut">
              <a:rPr lang="nb-NO" smtClean="0"/>
              <a:t>26.10.2017</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4BE36-BBAD-4B64-95D8-C4B345D46590}" type="slidenum">
              <a:rPr lang="nb-NO" smtClean="0"/>
              <a:t>‹#›</a:t>
            </a:fld>
            <a:endParaRPr lang="nb-NO"/>
          </a:p>
        </p:txBody>
      </p:sp>
    </p:spTree>
    <p:extLst>
      <p:ext uri="{BB962C8B-B14F-4D97-AF65-F5344CB8AC3E}">
        <p14:creationId xmlns:p14="http://schemas.microsoft.com/office/powerpoint/2010/main" val="289953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E5F4365-8F18-47C7-A54E-253214EB03A4}" type="slidenum">
              <a:rPr lang="nb-NO" smtClean="0"/>
              <a:t>1</a:t>
            </a:fld>
            <a:endParaRPr lang="nb-NO"/>
          </a:p>
        </p:txBody>
      </p:sp>
    </p:spTree>
    <p:extLst>
      <p:ext uri="{BB962C8B-B14F-4D97-AF65-F5344CB8AC3E}">
        <p14:creationId xmlns:p14="http://schemas.microsoft.com/office/powerpoint/2010/main" val="377601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u="none" kern="1200" dirty="0">
                <a:solidFill>
                  <a:schemeClr val="tx1"/>
                </a:solidFill>
                <a:effectLst/>
                <a:latin typeface="+mn-lt"/>
                <a:ea typeface="+mn-ea"/>
                <a:cs typeface="+mn-cs"/>
              </a:rPr>
              <a:t>Regjeringens</a:t>
            </a:r>
            <a:r>
              <a:rPr lang="nb-NO" sz="1200" b="0" u="none" kern="1200" baseline="0" dirty="0">
                <a:solidFill>
                  <a:schemeClr val="tx1"/>
                </a:solidFill>
                <a:effectLst/>
                <a:latin typeface="+mn-lt"/>
                <a:ea typeface="+mn-ea"/>
                <a:cs typeface="+mn-cs"/>
              </a:rPr>
              <a:t> perspektivmelding er tydelig; skal vi unngå økte skatter og avgifter må vi finne nye måter å løse velferdsbehovene på. Digitalisering og innovasjon er pekt på som nødvendige virkemidler.  </a:t>
            </a:r>
          </a:p>
          <a:p>
            <a:endParaRPr lang="nb-NO" sz="1200" b="0" u="none" kern="1200" baseline="0" dirty="0">
              <a:solidFill>
                <a:schemeClr val="tx1"/>
              </a:solidFill>
              <a:effectLst/>
              <a:latin typeface="+mn-lt"/>
              <a:ea typeface="+mn-ea"/>
              <a:cs typeface="+mn-cs"/>
            </a:endParaRPr>
          </a:p>
          <a:p>
            <a:r>
              <a:rPr lang="nb-NO" sz="1200" b="0" u="none" kern="1200" baseline="0" dirty="0">
                <a:solidFill>
                  <a:schemeClr val="tx1"/>
                </a:solidFill>
                <a:effectLst/>
                <a:latin typeface="+mn-lt"/>
                <a:ea typeface="+mn-ea"/>
                <a:cs typeface="+mn-cs"/>
              </a:rPr>
              <a:t>(KLIKK)</a:t>
            </a:r>
          </a:p>
          <a:p>
            <a:endParaRPr lang="nb-NO" sz="1200" b="0" u="none" kern="1200" baseline="0" dirty="0">
              <a:solidFill>
                <a:schemeClr val="tx1"/>
              </a:solidFill>
              <a:effectLst/>
              <a:latin typeface="+mn-lt"/>
              <a:ea typeface="+mn-ea"/>
              <a:cs typeface="+mn-cs"/>
            </a:endParaRPr>
          </a:p>
          <a:p>
            <a:r>
              <a:rPr lang="nb-NO" sz="1200" b="0" u="none" kern="1200" baseline="0" dirty="0">
                <a:solidFill>
                  <a:schemeClr val="tx1"/>
                </a:solidFill>
                <a:effectLst/>
                <a:latin typeface="+mn-lt"/>
                <a:ea typeface="+mn-ea"/>
                <a:cs typeface="+mn-cs"/>
              </a:rPr>
              <a:t>Kommunal- og moderniseringsminister Jan Tore Sanner følger opp dette i en liten budsjettlekkasje denne uken, hvor han blant annet sier: </a:t>
            </a:r>
          </a:p>
          <a:p>
            <a:endParaRPr lang="nb-NO" sz="1200" b="0" u="none" kern="1200" baseline="0" dirty="0">
              <a:solidFill>
                <a:schemeClr val="tx1"/>
              </a:solidFill>
              <a:effectLst/>
              <a:latin typeface="+mn-lt"/>
              <a:ea typeface="+mn-ea"/>
              <a:cs typeface="+mn-cs"/>
            </a:endParaRPr>
          </a:p>
          <a:p>
            <a:r>
              <a:rPr lang="nb-NO" sz="1200" b="0" u="none" kern="1200" baseline="0" dirty="0">
                <a:solidFill>
                  <a:schemeClr val="tx1"/>
                </a:solidFill>
                <a:effectLst/>
                <a:latin typeface="+mn-lt"/>
                <a:ea typeface="+mn-ea"/>
                <a:cs typeface="+mn-cs"/>
              </a:rPr>
              <a:t>«V</a:t>
            </a:r>
            <a:r>
              <a:rPr lang="nb-NO" dirty="0"/>
              <a:t>i må legge til rette for mer innovasjon. Vi må tenke mer helhetlig i offentlig sektor og…gi større rom for ledelse og mer aksept for å prøve og teste nye løsninger.»</a:t>
            </a:r>
            <a:endParaRPr lang="nb-NO" sz="1200" b="0" u="none"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F524BE36-BBAD-4B64-95D8-C4B345D46590}" type="slidenum">
              <a:rPr lang="nb-NO" smtClean="0"/>
              <a:t>2</a:t>
            </a:fld>
            <a:endParaRPr lang="nb-NO"/>
          </a:p>
        </p:txBody>
      </p:sp>
    </p:spTree>
    <p:extLst>
      <p:ext uri="{BB962C8B-B14F-4D97-AF65-F5344CB8AC3E}">
        <p14:creationId xmlns:p14="http://schemas.microsoft.com/office/powerpoint/2010/main" val="101867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KS er opptatt av at risikoavlastning ikke alene må forstås som et finansielt virkemiddel, eller at utfordringene løses kun gjennom en omdisponering av midler til innovasjonskontrakter hos Innovasjon Norge. Et kraftfullt virkemiddelet for risikoavlastning er rådgivningskapasiteten gjennom Leverandørutviklingsprogrammet, som NFD støtter med 10 </a:t>
            </a:r>
            <a:r>
              <a:rPr lang="nb-NO" sz="1200" kern="1200" dirty="0" err="1">
                <a:solidFill>
                  <a:schemeClr val="tx1"/>
                </a:solidFill>
                <a:effectLst/>
                <a:latin typeface="+mn-lt"/>
                <a:ea typeface="+mn-ea"/>
                <a:cs typeface="+mn-cs"/>
              </a:rPr>
              <a:t>mill</a:t>
            </a:r>
            <a:r>
              <a:rPr lang="nb-NO" sz="1200" kern="1200" dirty="0">
                <a:solidFill>
                  <a:schemeClr val="tx1"/>
                </a:solidFill>
                <a:effectLst/>
                <a:latin typeface="+mn-lt"/>
                <a:ea typeface="+mn-ea"/>
                <a:cs typeface="+mn-cs"/>
              </a:rPr>
              <a:t> også i 2018. Ekstern evaluering av programmet viser at evnen til å organisere komplekse samspillsprosesser, </a:t>
            </a:r>
            <a:r>
              <a:rPr lang="nb-NO" sz="1200" kern="1200" dirty="0" err="1">
                <a:solidFill>
                  <a:schemeClr val="tx1"/>
                </a:solidFill>
                <a:effectLst/>
                <a:latin typeface="+mn-lt"/>
                <a:ea typeface="+mn-ea"/>
                <a:cs typeface="+mn-cs"/>
              </a:rPr>
              <a:t>rådgi</a:t>
            </a:r>
            <a:r>
              <a:rPr lang="nb-NO" sz="1200" kern="1200" dirty="0">
                <a:solidFill>
                  <a:schemeClr val="tx1"/>
                </a:solidFill>
                <a:effectLst/>
                <a:latin typeface="+mn-lt"/>
                <a:ea typeface="+mn-ea"/>
                <a:cs typeface="+mn-cs"/>
              </a:rPr>
              <a:t> innkjøper og tilrettelegge for markedsdialog har vært kritisk viktig både for omfanget av innovative anskaffelser totalt, og for innovasjonshøyden i de mest avanserte anskaffelsene. Leverandørutviklingsprogrammet kan dokumentere en utløsende effekt for at offentlige virksomheter gjennomfører flere innovative offentlige anskaffelser. Programmet bistår de offentlige virksomhetene med kompetanse om innkjøpsregelverk, valg av anskaffelsesmetodikk og -prosedyre, kobler mulige samarbeidspartnere, informerer om virkemiddelapparat og </a:t>
            </a:r>
            <a:r>
              <a:rPr lang="nb-NO" sz="1200" kern="1200" dirty="0" err="1">
                <a:solidFill>
                  <a:schemeClr val="tx1"/>
                </a:solidFill>
                <a:effectLst/>
                <a:latin typeface="+mn-lt"/>
                <a:ea typeface="+mn-ea"/>
                <a:cs typeface="+mn-cs"/>
              </a:rPr>
              <a:t>fasiliterer</a:t>
            </a:r>
            <a:r>
              <a:rPr lang="nb-NO" sz="1200" kern="1200" dirty="0">
                <a:solidFill>
                  <a:schemeClr val="tx1"/>
                </a:solidFill>
                <a:effectLst/>
                <a:latin typeface="+mn-lt"/>
                <a:ea typeface="+mn-ea"/>
                <a:cs typeface="+mn-cs"/>
              </a:rPr>
              <a:t> dialog. Det dreier seg om skreddersøm, etablering av relasjoner og kobling av virkemiddelaktører og kompetansemiljøer. I sum reduserer dette risiko for offentlig innkjøper i avgjørende grad. Som med-eier av programmet ønsker KS derfor å vektlegge </a:t>
            </a:r>
            <a:r>
              <a:rPr lang="nb-NO" sz="1200" i="1" kern="1200" dirty="0">
                <a:solidFill>
                  <a:schemeClr val="tx1"/>
                </a:solidFill>
                <a:effectLst/>
                <a:latin typeface="+mn-lt"/>
                <a:ea typeface="+mn-ea"/>
                <a:cs typeface="+mn-cs"/>
              </a:rPr>
              <a:t>funksjonen</a:t>
            </a:r>
            <a:r>
              <a:rPr lang="nb-NO" sz="1200" kern="1200" dirty="0">
                <a:solidFill>
                  <a:schemeClr val="tx1"/>
                </a:solidFill>
                <a:effectLst/>
                <a:latin typeface="+mn-lt"/>
                <a:ea typeface="+mn-ea"/>
                <a:cs typeface="+mn-cs"/>
              </a:rPr>
              <a:t> som Leverandørprogrammet utgjør som helt sentral for å lykkes med å løfte anskaffelser til et strategisk virkemiddel. Denne innsikten bør i stor grad informere arbeidet med virkemidler og egnete institusjonelle grep i tiden fremover.</a:t>
            </a:r>
          </a:p>
          <a:p>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36DB2A2A-F016-4C4B-AE97-B70CA0E45CD2}" type="slidenum">
              <a:rPr lang="nb-NO" smtClean="0"/>
              <a:t>5</a:t>
            </a:fld>
            <a:endParaRPr lang="nb-NO"/>
          </a:p>
        </p:txBody>
      </p:sp>
    </p:spTree>
    <p:extLst>
      <p:ext uri="{BB962C8B-B14F-4D97-AF65-F5344CB8AC3E}">
        <p14:creationId xmlns:p14="http://schemas.microsoft.com/office/powerpoint/2010/main" val="193536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normAutofit fontScale="32500" lnSpcReduction="20000"/>
          </a:bodyPr>
          <a:lstStyle/>
          <a:p>
            <a:r>
              <a:rPr lang="nb-NO" dirty="0"/>
              <a:t>Bergen kommune (EFU) og Undervisningsbygg Oslo KF (UBF): EFU og UBF hadde et samlet investeringsbudsjett på ca. 5,4 milliarder kroner i 2014. Etat for eiendom (EBE) i Bergen kommune og UBF forvalter til sammen ca. 2,3 millioner m2 bygningsmasse. Det vil derfor være et betydelig marked for løsninger som svarer på de nevnte behov og utfordringer.</a:t>
            </a:r>
          </a:p>
          <a:p>
            <a:endParaRPr lang="nb-NO" dirty="0"/>
          </a:p>
          <a:p>
            <a:r>
              <a:rPr lang="nb-NO" dirty="0"/>
              <a:t>Multiconsults datterselskap Analyse &amp; Strategi har gjort en gevinstanalyse av anskaffelsen. Bare på Trosterud skole er det en beregnet gevinst på 10-12 millioner kroner, i tillegg til besparelser knyttet til tidsbruk og fleksibilitet.</a:t>
            </a:r>
          </a:p>
          <a:p>
            <a:endParaRPr lang="nb-NO" dirty="0"/>
          </a:p>
          <a:p>
            <a:r>
              <a:rPr lang="nb-NO" dirty="0"/>
              <a:t>Et konservativt anslag i gevinstanalysen viser at norske kommuner de neste 10 årene kan spare mellom 21-26 milliarder kroner på å rehabilitere ventilasjonen i skolebygg på en smart måte.</a:t>
            </a:r>
          </a:p>
          <a:p>
            <a:endParaRPr lang="nb-NO" dirty="0"/>
          </a:p>
          <a:p>
            <a:r>
              <a:rPr lang="nb-NO" dirty="0"/>
              <a:t>Den felles, innovative anskaffelsen for Bergen og Oslo kommuner har allerede gitt gevinst. </a:t>
            </a:r>
            <a:r>
              <a:rPr lang="nb-NO" dirty="0" err="1"/>
              <a:t>Caverion</a:t>
            </a:r>
            <a:r>
              <a:rPr lang="nb-NO" dirty="0"/>
              <a:t> har fått en teknologi-</a:t>
            </a:r>
            <a:r>
              <a:rPr lang="nb-NO" dirty="0" err="1"/>
              <a:t>boost</a:t>
            </a:r>
            <a:r>
              <a:rPr lang="nb-NO" dirty="0"/>
              <a:t>. – Vi ønsker å være i front på teknologiutvikling og det er svært nyttig for oss å teste ut hvordan man utvikler et inneklimaanlegg mens skolen er i full drift, sier Roar Andersen, direktør for forretningsutvikling i </a:t>
            </a:r>
            <a:r>
              <a:rPr lang="nb-NO" dirty="0" err="1"/>
              <a:t>Caverion</a:t>
            </a:r>
            <a:r>
              <a:rPr lang="nb-NO" dirty="0"/>
              <a:t>.</a:t>
            </a:r>
          </a:p>
        </p:txBody>
      </p:sp>
      <p:sp>
        <p:nvSpPr>
          <p:cNvPr id="4" name="Plassholder for lysbildenummer 3"/>
          <p:cNvSpPr>
            <a:spLocks noGrp="1"/>
          </p:cNvSpPr>
          <p:nvPr>
            <p:ph type="sldNum" sz="quarter" idx="10"/>
          </p:nvPr>
        </p:nvSpPr>
        <p:spPr/>
        <p:txBody>
          <a:bodyPr/>
          <a:lstStyle/>
          <a:p>
            <a:fld id="{96D6AFF5-C550-4119-BF54-84BAA02433A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2020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94AAAFE-75C0-45A2-B65B-5AB1E90871D9}" type="slidenum">
              <a:rPr lang="nb-NO" smtClean="0">
                <a:solidFill>
                  <a:prstClr val="black"/>
                </a:solidFill>
              </a:rPr>
              <a:pPr/>
              <a:t>7</a:t>
            </a:fld>
            <a:endParaRPr lang="nb-NO">
              <a:solidFill>
                <a:prstClr val="black"/>
              </a:solidFill>
            </a:endParaRPr>
          </a:p>
        </p:txBody>
      </p:sp>
    </p:spTree>
    <p:extLst>
      <p:ext uri="{BB962C8B-B14F-4D97-AF65-F5344CB8AC3E}">
        <p14:creationId xmlns:p14="http://schemas.microsoft.com/office/powerpoint/2010/main" val="163365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Selv</a:t>
            </a:r>
            <a:r>
              <a:rPr lang="nb-NO" baseline="0" dirty="0"/>
              <a:t> om innovasjon som begrep ikke er så gammelt, har kommunesektoren alltid ledet an i utviklingen av velferdssamfunnet. </a:t>
            </a:r>
          </a:p>
          <a:p>
            <a:endParaRPr lang="nb-NO" baseline="0" dirty="0"/>
          </a:p>
          <a:p>
            <a:r>
              <a:rPr lang="nb-NO" baseline="0" dirty="0"/>
              <a:t>Det er liten tvil om at det også er kommunesektoren som har kommet lengst i å ta i bruk innovasjon som virkemiddel, for å finne nye løsninger til beste for innbyggerne. </a:t>
            </a:r>
          </a:p>
          <a:p>
            <a:endParaRPr lang="nb-NO" baseline="0" dirty="0"/>
          </a:p>
          <a:p>
            <a:r>
              <a:rPr lang="nb-NO" dirty="0"/>
              <a:t>(KLIKK) Velferdslabben</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Asker</a:t>
            </a:r>
            <a:r>
              <a:rPr lang="nb-NO" baseline="0" dirty="0"/>
              <a:t> kommune vant Innovasjonsprisen i 2017 for sin måte å snu opp ned på hvordan kommunen møter behovene hos grupper som trenger støtte. </a:t>
            </a:r>
            <a:r>
              <a:rPr lang="nb-NO" sz="1200" b="0" i="0" u="none" strike="noStrike" kern="1200" baseline="0" dirty="0">
                <a:solidFill>
                  <a:schemeClr val="tx1"/>
                </a:solidFill>
                <a:latin typeface="+mn-lt"/>
                <a:ea typeface="+mn-ea"/>
                <a:cs typeface="+mn-cs"/>
              </a:rPr>
              <a:t>Utgangspunktet til Asker er at tjenester skal utvikles ut i fra innbyggernes behov, og ikke motsatt. Ambisjonen er å trekke kommunale tjenester sammen for å investere i innbyggernes liv, med mål om å øke levekårene og bedre livskvaliteten til enkeltfamilier. I begrunnelsen for prisutdeling sier juryen blant annet: </a:t>
            </a:r>
            <a:r>
              <a:rPr lang="nb-NO" dirty="0"/>
              <a:t>«</a:t>
            </a:r>
            <a:r>
              <a:rPr lang="nb-NO" sz="1200" b="0" i="1" u="none" strike="noStrike" kern="1200" baseline="0" dirty="0">
                <a:solidFill>
                  <a:schemeClr val="tx1"/>
                </a:solidFill>
                <a:latin typeface="+mn-lt"/>
                <a:ea typeface="+mn-ea"/>
                <a:cs typeface="+mn-cs"/>
              </a:rPr>
              <a:t>Velferdslabben </a:t>
            </a:r>
            <a:r>
              <a:rPr lang="nb-NO" sz="1200" b="0" i="0" u="none" strike="noStrike" kern="1200" baseline="0" dirty="0">
                <a:solidFill>
                  <a:schemeClr val="tx1"/>
                </a:solidFill>
                <a:latin typeface="+mn-lt"/>
                <a:ea typeface="+mn-ea"/>
                <a:cs typeface="+mn-cs"/>
              </a:rPr>
              <a:t>er den mest radikale innovasjonen på brukerdialog som juryen har sett.»</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dirty="0">
                <a:solidFill>
                  <a:schemeClr val="tx1"/>
                </a:solidFill>
                <a:latin typeface="+mn-lt"/>
                <a:ea typeface="+mn-ea"/>
                <a:cs typeface="+mn-cs"/>
              </a:rPr>
              <a:t>(KLIKK) Tjenesteshop</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dirty="0">
                <a:solidFill>
                  <a:schemeClr val="tx1"/>
                </a:solidFill>
                <a:latin typeface="+mn-lt"/>
                <a:ea typeface="+mn-ea"/>
                <a:cs typeface="+mn-cs"/>
              </a:rPr>
              <a:t>Larvik </a:t>
            </a:r>
            <a:r>
              <a:rPr lang="nb-NO" dirty="0"/>
              <a:t>kommune oppdaget at flere unge personer som benyttet seg av kommunens hjemmetjenestetilbud gav uttrykk for at det burde være en mer brukertilpasset måte å bestille hjemmetjenester på. Kommunen fulgte opp innspillet og med det startet innovasjonsarbeidet som ble Tjenesteshop; en bestillingsportal av hjemmetjenester som setter brukerne i stand til å leve livet slik de selv ønsker det. Brukerne er mer fornøyde og kommunen bruker faktisk mindre ressurser på tilbudet enn før</a:t>
            </a:r>
            <a:r>
              <a:rPr lang="nb-NO"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dirty="0">
                <a:solidFill>
                  <a:schemeClr val="tx1"/>
                </a:solidFill>
                <a:latin typeface="+mn-lt"/>
                <a:ea typeface="+mn-ea"/>
                <a:cs typeface="+mn-cs"/>
              </a:rPr>
              <a:t>(KLIKK) Nabolagsinkubator</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dirty="0">
                <a:solidFill>
                  <a:schemeClr val="tx1"/>
                </a:solidFill>
                <a:latin typeface="+mn-lt"/>
                <a:ea typeface="+mn-ea"/>
                <a:cs typeface="+mn-cs"/>
              </a:rPr>
              <a:t>Tøyen Nabolagsinkubator drar nytte av lokale ildsjeler, sosiale entreprenører, i utvikling av lokale løsninger. Kommunen – Oslo kommune, bydel Gamle Oslo, stiller ressurser til rådighet for å utløse ideer som kan bli til faktiske løsninger.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dirty="0"/>
              <a:t>Dette er tre eksempler – fra tre relativt sett ressurssterke kommuner. Men de er ikke alene…</a:t>
            </a:r>
          </a:p>
        </p:txBody>
      </p:sp>
      <p:sp>
        <p:nvSpPr>
          <p:cNvPr id="4" name="Plassholder for lysbildenummer 3"/>
          <p:cNvSpPr>
            <a:spLocks noGrp="1"/>
          </p:cNvSpPr>
          <p:nvPr>
            <p:ph type="sldNum" sz="quarter" idx="10"/>
          </p:nvPr>
        </p:nvSpPr>
        <p:spPr/>
        <p:txBody>
          <a:bodyPr/>
          <a:lstStyle/>
          <a:p>
            <a:fld id="{F524BE36-BBAD-4B64-95D8-C4B345D46590}" type="slidenum">
              <a:rPr lang="nb-NO" smtClean="0"/>
              <a:t>9</a:t>
            </a:fld>
            <a:endParaRPr lang="nb-NO"/>
          </a:p>
        </p:txBody>
      </p:sp>
    </p:spTree>
    <p:extLst>
      <p:ext uri="{BB962C8B-B14F-4D97-AF65-F5344CB8AC3E}">
        <p14:creationId xmlns:p14="http://schemas.microsoft.com/office/powerpoint/2010/main" val="338911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ikke de store nyvinningene</a:t>
            </a:r>
            <a:r>
              <a:rPr lang="nb-NO" sz="1200" kern="1200" baseline="0" dirty="0">
                <a:solidFill>
                  <a:schemeClr val="tx1"/>
                </a:solidFill>
                <a:effectLst/>
                <a:latin typeface="+mn-lt"/>
                <a:ea typeface="+mn-ea"/>
                <a:cs typeface="+mn-cs"/>
              </a:rPr>
              <a:t> for innovasjon i kommunal sektor i forslag til statsbudsjett, men noen positive tiltak er det mulig å finne: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(KLIKK)</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satt av til sammen 20 millioner til prøveprosjekter med effektkontrakter (velferdsobligasjoner), et felt hvor KS sammen med medlemmene har vært pådriver for å få opp</a:t>
            </a:r>
            <a:r>
              <a:rPr lang="nb-NO" sz="1200" kern="1200" baseline="0" dirty="0">
                <a:solidFill>
                  <a:schemeClr val="tx1"/>
                </a:solidFill>
                <a:effectLst/>
                <a:latin typeface="+mn-lt"/>
                <a:ea typeface="+mn-ea"/>
                <a:cs typeface="+mn-cs"/>
              </a:rPr>
              <a:t> erfaringer med dette</a:t>
            </a:r>
            <a:r>
              <a:rPr lang="nb-NO" sz="1200" kern="1200" dirty="0">
                <a:solidFill>
                  <a:schemeClr val="tx1"/>
                </a:solidFill>
                <a:effectLst/>
                <a:latin typeface="+mn-lt"/>
                <a:ea typeface="+mn-ea"/>
                <a:cs typeface="+mn-cs"/>
              </a:rPr>
              <a:t>.</a:t>
            </a:r>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(KLIKK)</a:t>
            </a: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Velferdsteknologiprogrammet og Leverandørutviklingsprogrammet videreføres på dagens nivå (men med klare føringer i retning av mer næringsutvikling).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a:t>
            </a:r>
            <a:r>
              <a:rPr lang="nb-NO" sz="1200" kern="1200" baseline="0" dirty="0">
                <a:solidFill>
                  <a:schemeClr val="tx1"/>
                </a:solidFill>
                <a:effectLst/>
                <a:latin typeface="+mn-lt"/>
                <a:ea typeface="+mn-ea"/>
                <a:cs typeface="+mn-cs"/>
              </a:rPr>
              <a:t> skal i tillegg opprettes et nytt program, </a:t>
            </a:r>
            <a:r>
              <a:rPr lang="nb-NO" sz="1200" kern="1200" dirty="0">
                <a:solidFill>
                  <a:schemeClr val="tx1"/>
                </a:solidFill>
                <a:effectLst/>
                <a:latin typeface="+mn-lt"/>
                <a:ea typeface="+mn-ea"/>
                <a:cs typeface="+mn-cs"/>
              </a:rPr>
              <a:t>Etablering av «Program for digitale anskaffelser», med virkning ut 2024. 13 </a:t>
            </a:r>
            <a:r>
              <a:rPr lang="nb-NO" sz="1200" kern="1200" dirty="0" err="1">
                <a:solidFill>
                  <a:schemeClr val="tx1"/>
                </a:solidFill>
                <a:effectLst/>
                <a:latin typeface="+mn-lt"/>
                <a:ea typeface="+mn-ea"/>
                <a:cs typeface="+mn-cs"/>
              </a:rPr>
              <a:t>mill</a:t>
            </a:r>
            <a:r>
              <a:rPr lang="nb-NO" sz="1200" kern="1200" dirty="0">
                <a:solidFill>
                  <a:schemeClr val="tx1"/>
                </a:solidFill>
                <a:effectLst/>
                <a:latin typeface="+mn-lt"/>
                <a:ea typeface="+mn-ea"/>
                <a:cs typeface="+mn-cs"/>
              </a:rPr>
              <a:t> i 2018, total 91 </a:t>
            </a:r>
            <a:r>
              <a:rPr lang="nb-NO" sz="1200" kern="1200" dirty="0" err="1">
                <a:solidFill>
                  <a:schemeClr val="tx1"/>
                </a:solidFill>
                <a:effectLst/>
                <a:latin typeface="+mn-lt"/>
                <a:ea typeface="+mn-ea"/>
                <a:cs typeface="+mn-cs"/>
              </a:rPr>
              <a:t>mill</a:t>
            </a:r>
            <a:r>
              <a:rPr lang="nb-NO" sz="1200" kern="1200" dirty="0">
                <a:solidFill>
                  <a:schemeClr val="tx1"/>
                </a:solidFill>
                <a:effectLst/>
                <a:latin typeface="+mn-lt"/>
                <a:ea typeface="+mn-ea"/>
                <a:cs typeface="+mn-cs"/>
              </a:rPr>
              <a:t> i hele perioden.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Risikoavlastningsordning for offentlige anskaffelser som Stortinget har etterspurt blir løst ved å utvide ordningen med Innovasjonskontrakter til å gjelde innovative anskaffelsesprosesser, uten at ordningen tilføres nye midler.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(KLIKK)</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Stimuleringsordningen for innovasjon og tjenestedesign øker til ti millioner i 2018, og utvides til å gjelde hele offentlig sektor. </a:t>
            </a:r>
          </a:p>
        </p:txBody>
      </p:sp>
      <p:sp>
        <p:nvSpPr>
          <p:cNvPr id="4" name="Plassholder for lysbildenummer 3"/>
          <p:cNvSpPr>
            <a:spLocks noGrp="1"/>
          </p:cNvSpPr>
          <p:nvPr>
            <p:ph type="sldNum" sz="quarter" idx="10"/>
          </p:nvPr>
        </p:nvSpPr>
        <p:spPr/>
        <p:txBody>
          <a:bodyPr/>
          <a:lstStyle/>
          <a:p>
            <a:fld id="{F524BE36-BBAD-4B64-95D8-C4B345D46590}" type="slidenum">
              <a:rPr lang="nb-NO" smtClean="0"/>
              <a:t>12</a:t>
            </a:fld>
            <a:endParaRPr lang="nb-NO"/>
          </a:p>
        </p:txBody>
      </p:sp>
    </p:spTree>
    <p:extLst>
      <p:ext uri="{BB962C8B-B14F-4D97-AF65-F5344CB8AC3E}">
        <p14:creationId xmlns:p14="http://schemas.microsoft.com/office/powerpoint/2010/main" val="3389116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endParaRPr lang="nb-NO" dirty="0"/>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endParaRPr lang="nb-NO" dirty="0"/>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dirty="0"/>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tekst og bilde">
    <p:spTree>
      <p:nvGrpSpPr>
        <p:cNvPr id="1" name=""/>
        <p:cNvGrpSpPr/>
        <p:nvPr/>
      </p:nvGrpSpPr>
      <p:grpSpPr>
        <a:xfrm>
          <a:off x="0" y="0"/>
          <a:ext cx="0" cy="0"/>
          <a:chOff x="0" y="0"/>
          <a:chExt cx="0" cy="0"/>
        </a:xfrm>
      </p:grpSpPr>
      <p:sp>
        <p:nvSpPr>
          <p:cNvPr id="2" name="Tittel 1"/>
          <p:cNvSpPr>
            <a:spLocks noGrp="1"/>
          </p:cNvSpPr>
          <p:nvPr>
            <p:ph type="title"/>
          </p:nvPr>
        </p:nvSpPr>
        <p:spPr>
          <a:xfrm>
            <a:off x="1440327" y="439993"/>
            <a:ext cx="3960753" cy="1137235"/>
          </a:xfrm>
        </p:spPr>
        <p:txBody>
          <a:bodyPr/>
          <a:lstStyle/>
          <a:p>
            <a:r>
              <a:rPr lang="nb-NO"/>
              <a:t>Klikk for å redigere tittelstil</a:t>
            </a:r>
          </a:p>
        </p:txBody>
      </p:sp>
      <p:sp>
        <p:nvSpPr>
          <p:cNvPr id="8" name="Plassholder for bilde 7"/>
          <p:cNvSpPr>
            <a:spLocks noGrp="1"/>
          </p:cNvSpPr>
          <p:nvPr>
            <p:ph type="pic" sz="quarter" idx="13"/>
          </p:nvPr>
        </p:nvSpPr>
        <p:spPr>
          <a:xfrm>
            <a:off x="6092357" y="0"/>
            <a:ext cx="6099643" cy="6858000"/>
          </a:xfrm>
          <a:solidFill>
            <a:schemeClr val="bg2"/>
          </a:solidFill>
        </p:spPr>
        <p:txBody>
          <a:bodyPr tIns="1794586" anchor="t" anchorCtr="1"/>
          <a:lstStyle>
            <a:lvl1pPr marL="0" indent="0" algn="ctr">
              <a:buNone/>
              <a:defRPr/>
            </a:lvl1pPr>
          </a:lstStyle>
          <a:p>
            <a:r>
              <a:rPr lang="nb-NO"/>
              <a:t>Klikk ikonet for å legge til et bilde</a:t>
            </a:r>
          </a:p>
        </p:txBody>
      </p:sp>
      <p:sp>
        <p:nvSpPr>
          <p:cNvPr id="9" name="Plassholder for tekst 8"/>
          <p:cNvSpPr>
            <a:spLocks noGrp="1"/>
          </p:cNvSpPr>
          <p:nvPr>
            <p:ph type="body" sz="quarter" idx="14"/>
          </p:nvPr>
        </p:nvSpPr>
        <p:spPr>
          <a:xfrm>
            <a:off x="1440327" y="1890237"/>
            <a:ext cx="3960753" cy="3600451"/>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137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dirty="0"/>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26.10.2017</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74402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49540C3D-7D2E-B046-9707-68B92A5A8B5C}" type="datetimeFigureOut">
              <a:t>26.10.2017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26.10.2017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26.10.2017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26.10.2017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26.10.2017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26.10.2017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26.10.2017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26.10.2017</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 id="2147483711" r:id="rId13"/>
  </p:sldLayoutIdLs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ogle.no/url?sa=i&amp;rct=j&amp;q=&amp;esrc=s&amp;source=images&amp;cd=&amp;cad=rja&amp;uact=8&amp;ved=0ahUKEwi32f_B5uvWAhUlMZoKHbJrB2AQjRwIBw&amp;url=http://www.ahodesign.no/tjenestedesign&amp;psig=AOvVaw1iR7Lh3nJdH6EzlzlG5Xj5&amp;ust=1507922275052825"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64227" y="2196036"/>
            <a:ext cx="10308573" cy="466880"/>
          </a:xfrm>
        </p:spPr>
        <p:txBody>
          <a:bodyPr/>
          <a:lstStyle/>
          <a:p>
            <a:r>
              <a:rPr lang="nb-NO" dirty="0"/>
              <a:t>Betydning av innovasjon og innovative anskaffelser i kommunene</a:t>
            </a:r>
          </a:p>
        </p:txBody>
      </p:sp>
      <p:sp>
        <p:nvSpPr>
          <p:cNvPr id="3" name="Undertittel 2"/>
          <p:cNvSpPr>
            <a:spLocks noGrp="1"/>
          </p:cNvSpPr>
          <p:nvPr>
            <p:ph type="subTitle" idx="1"/>
          </p:nvPr>
        </p:nvSpPr>
        <p:spPr>
          <a:xfrm>
            <a:off x="664227" y="3209757"/>
            <a:ext cx="8534400" cy="516192"/>
          </a:xfrm>
        </p:spPr>
        <p:txBody>
          <a:bodyPr>
            <a:normAutofit lnSpcReduction="10000"/>
          </a:bodyPr>
          <a:lstStyle/>
          <a:p>
            <a:pPr>
              <a:lnSpc>
                <a:spcPct val="80000"/>
              </a:lnSpc>
            </a:pPr>
            <a:endParaRPr lang="nb-NO" sz="1050" dirty="0"/>
          </a:p>
          <a:p>
            <a:pPr>
              <a:lnSpc>
                <a:spcPct val="80000"/>
              </a:lnSpc>
            </a:pPr>
            <a:r>
              <a:rPr lang="nb-NO" dirty="0"/>
              <a:t>Lasse Jalling, avdelingsdirektør Forskning, innovasjon og kvalitetsutvikling</a:t>
            </a:r>
          </a:p>
          <a:p>
            <a:endParaRPr lang="nb-NO" dirty="0"/>
          </a:p>
        </p:txBody>
      </p:sp>
    </p:spTree>
    <p:extLst>
      <p:ext uri="{BB962C8B-B14F-4D97-AF65-F5344CB8AC3E}">
        <p14:creationId xmlns:p14="http://schemas.microsoft.com/office/powerpoint/2010/main" val="130526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ea typeface="Calibri"/>
                <a:cs typeface="Times New Roman"/>
              </a:rPr>
              <a:t>Hvordan jobbes det for å øke evnen til innovasjon og nyskapning?</a:t>
            </a:r>
            <a:endParaRPr lang="nn-NO" dirty="0"/>
          </a:p>
        </p:txBody>
      </p:sp>
      <p:graphicFrame>
        <p:nvGraphicFramePr>
          <p:cNvPr id="4" name="Diagram 3"/>
          <p:cNvGraphicFramePr/>
          <p:nvPr>
            <p:extLst>
              <p:ext uri="{D42A27DB-BD31-4B8C-83A1-F6EECF244321}">
                <p14:modId xmlns:p14="http://schemas.microsoft.com/office/powerpoint/2010/main" val="877596550"/>
              </p:ext>
            </p:extLst>
          </p:nvPr>
        </p:nvGraphicFramePr>
        <p:xfrm>
          <a:off x="803305" y="1864496"/>
          <a:ext cx="9579835" cy="39893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p:cNvSpPr txBox="1"/>
          <p:nvPr/>
        </p:nvSpPr>
        <p:spPr>
          <a:xfrm>
            <a:off x="999859" y="6098449"/>
            <a:ext cx="3640508" cy="261611"/>
          </a:xfrm>
          <a:prstGeom prst="rect">
            <a:avLst/>
          </a:prstGeom>
          <a:noFill/>
        </p:spPr>
        <p:txBody>
          <a:bodyPr wrap="square" lIns="91396" tIns="45718" rIns="91396" bIns="45718" rtlCol="0">
            <a:spAutoFit/>
          </a:bodyPr>
          <a:lstStyle/>
          <a:p>
            <a:pPr defTabSz="456939"/>
            <a:r>
              <a:rPr lang="nb-NO" sz="1100" dirty="0">
                <a:solidFill>
                  <a:prstClr val="black"/>
                </a:solidFill>
              </a:rPr>
              <a:t>Kilde: Kommunesektorens arbeidsgivermonitor 2017</a:t>
            </a:r>
          </a:p>
        </p:txBody>
      </p:sp>
    </p:spTree>
    <p:extLst>
      <p:ext uri="{BB962C8B-B14F-4D97-AF65-F5344CB8AC3E}">
        <p14:creationId xmlns:p14="http://schemas.microsoft.com/office/powerpoint/2010/main" val="156860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Hvordan jobbes det for å øke kompetansen om innovasjon i offentlige anskaffelser?</a:t>
            </a:r>
          </a:p>
        </p:txBody>
      </p:sp>
      <p:graphicFrame>
        <p:nvGraphicFramePr>
          <p:cNvPr id="6" name="Diagram 5"/>
          <p:cNvGraphicFramePr/>
          <p:nvPr>
            <p:extLst>
              <p:ext uri="{D42A27DB-BD31-4B8C-83A1-F6EECF244321}">
                <p14:modId xmlns:p14="http://schemas.microsoft.com/office/powerpoint/2010/main" val="1361782627"/>
              </p:ext>
            </p:extLst>
          </p:nvPr>
        </p:nvGraphicFramePr>
        <p:xfrm>
          <a:off x="609611" y="1864503"/>
          <a:ext cx="9371889" cy="3997921"/>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Sylinder 1"/>
          <p:cNvSpPr txBox="1"/>
          <p:nvPr/>
        </p:nvSpPr>
        <p:spPr>
          <a:xfrm>
            <a:off x="999859" y="6098449"/>
            <a:ext cx="3640508" cy="261611"/>
          </a:xfrm>
          <a:prstGeom prst="rect">
            <a:avLst/>
          </a:prstGeom>
          <a:noFill/>
        </p:spPr>
        <p:txBody>
          <a:bodyPr wrap="square" lIns="91400" tIns="45718" rIns="91400" bIns="45718" rtlCol="0">
            <a:spAutoFit/>
          </a:bodyPr>
          <a:lstStyle/>
          <a:p>
            <a:pPr defTabSz="456963"/>
            <a:r>
              <a:rPr lang="nb-NO" sz="1100" dirty="0">
                <a:solidFill>
                  <a:prstClr val="black"/>
                </a:solidFill>
              </a:rPr>
              <a:t>Kilde: Kommunesektorens arbeidsgivermonitor 2017</a:t>
            </a:r>
          </a:p>
        </p:txBody>
      </p:sp>
    </p:spTree>
    <p:extLst>
      <p:ext uri="{BB962C8B-B14F-4D97-AF65-F5344CB8AC3E}">
        <p14:creationId xmlns:p14="http://schemas.microsoft.com/office/powerpoint/2010/main" val="35501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508" y="3236076"/>
            <a:ext cx="3294186" cy="1979117"/>
          </a:xfrm>
          <a:prstGeom prst="rect">
            <a:avLst/>
          </a:prstGeom>
          <a:ln>
            <a:noFill/>
          </a:ln>
          <a:effectLst>
            <a:outerShdw blurRad="292100" dist="139700" dir="2700000" algn="tl" rotWithShape="0">
              <a:srgbClr val="333333">
                <a:alpha val="65000"/>
              </a:srgbClr>
            </a:outerShdw>
          </a:effectLst>
        </p:spPr>
      </p:pic>
      <p:sp>
        <p:nvSpPr>
          <p:cNvPr id="32" name="Tittel 3"/>
          <p:cNvSpPr txBox="1">
            <a:spLocks/>
          </p:cNvSpPr>
          <p:nvPr/>
        </p:nvSpPr>
        <p:spPr>
          <a:xfrm>
            <a:off x="609600" y="311274"/>
            <a:ext cx="10972800" cy="9520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046"/>
                </a:solidFill>
                <a:latin typeface="+mj-lt"/>
                <a:ea typeface="+mj-ea"/>
                <a:cs typeface="+mj-cs"/>
              </a:defRPr>
            </a:lvl1pPr>
          </a:lstStyle>
          <a:p>
            <a:pPr algn="ctr"/>
            <a:r>
              <a:rPr lang="nb-NO" sz="4400" dirty="0"/>
              <a:t>Positive tiltak i statsbudsjettet</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10" y="2910144"/>
            <a:ext cx="3153529" cy="2435579"/>
          </a:xfrm>
          <a:prstGeom prst="rect">
            <a:avLst/>
          </a:prstGeom>
          <a:ln>
            <a:noFill/>
          </a:ln>
          <a:effectLst>
            <a:outerShdw blurRad="292100" dist="139700" dir="2700000" algn="tl" rotWithShape="0">
              <a:srgbClr val="333333">
                <a:alpha val="65000"/>
              </a:srgbClr>
            </a:outerShdw>
          </a:effectLst>
        </p:spPr>
      </p:pic>
      <p:sp>
        <p:nvSpPr>
          <p:cNvPr id="3" name="TekstSylinder 2"/>
          <p:cNvSpPr txBox="1"/>
          <p:nvPr/>
        </p:nvSpPr>
        <p:spPr>
          <a:xfrm>
            <a:off x="609600" y="2133600"/>
            <a:ext cx="3540369" cy="646331"/>
          </a:xfrm>
          <a:prstGeom prst="rect">
            <a:avLst/>
          </a:prstGeom>
          <a:noFill/>
        </p:spPr>
        <p:txBody>
          <a:bodyPr wrap="square" rtlCol="0">
            <a:spAutoFit/>
          </a:bodyPr>
          <a:lstStyle/>
          <a:p>
            <a:pPr marL="285750" indent="-285750">
              <a:buFont typeface="Wingdings" panose="05000000000000000000" pitchFamily="2" charset="2"/>
              <a:buChar char="Ø"/>
            </a:pPr>
            <a:r>
              <a:rPr lang="nb-NO" dirty="0"/>
              <a:t>20 millioner til forsøk med effektkontrakter</a:t>
            </a:r>
          </a:p>
        </p:txBody>
      </p:sp>
      <p:pic>
        <p:nvPicPr>
          <p:cNvPr id="2050" name="Picture 2" descr="Mobilitetsløsninger kollektivtrafik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5161" y="3720710"/>
            <a:ext cx="3061329" cy="2103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kstSylinder 13"/>
          <p:cNvSpPr txBox="1"/>
          <p:nvPr/>
        </p:nvSpPr>
        <p:spPr>
          <a:xfrm>
            <a:off x="4595447" y="2133600"/>
            <a:ext cx="3856891" cy="923330"/>
          </a:xfrm>
          <a:prstGeom prst="rect">
            <a:avLst/>
          </a:prstGeom>
          <a:noFill/>
        </p:spPr>
        <p:txBody>
          <a:bodyPr wrap="square" rtlCol="0">
            <a:spAutoFit/>
          </a:bodyPr>
          <a:lstStyle/>
          <a:p>
            <a:pPr marL="285750" indent="-285750">
              <a:buFont typeface="Wingdings" panose="05000000000000000000" pitchFamily="2" charset="2"/>
              <a:buChar char="Ø"/>
            </a:pPr>
            <a:r>
              <a:rPr lang="nb-NO" dirty="0"/>
              <a:t>Velferdsteknologiprogrammet og Leverandørutviklingsprogrammet videreføres på samme nivå</a:t>
            </a:r>
          </a:p>
        </p:txBody>
      </p:sp>
      <p:sp>
        <p:nvSpPr>
          <p:cNvPr id="7" name="AutoShape 4" descr="Bilderesultat for tjenestedesig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6" descr="Bilderesultat for tjenestedesig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56" name="Picture 8" descr="Bilderesultat for tjenestedesig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8413" y="3288740"/>
            <a:ext cx="2967402" cy="1986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kstSylinder 18"/>
          <p:cNvSpPr txBox="1"/>
          <p:nvPr/>
        </p:nvSpPr>
        <p:spPr>
          <a:xfrm>
            <a:off x="8745415" y="2133600"/>
            <a:ext cx="3856891" cy="923330"/>
          </a:xfrm>
          <a:prstGeom prst="rect">
            <a:avLst/>
          </a:prstGeom>
          <a:noFill/>
        </p:spPr>
        <p:txBody>
          <a:bodyPr wrap="square" rtlCol="0">
            <a:spAutoFit/>
          </a:bodyPr>
          <a:lstStyle/>
          <a:p>
            <a:pPr marL="285750" indent="-285750">
              <a:buFont typeface="Wingdings" panose="05000000000000000000" pitchFamily="2" charset="2"/>
              <a:buChar char="Ø"/>
            </a:pPr>
            <a:r>
              <a:rPr lang="nb-NO" dirty="0"/>
              <a:t>Stimuleringsordningen for innovasjon og tjenestedesign utvides til hele offentlig sektor</a:t>
            </a:r>
          </a:p>
        </p:txBody>
      </p:sp>
    </p:spTree>
    <p:extLst>
      <p:ext uri="{BB962C8B-B14F-4D97-AF65-F5344CB8AC3E}">
        <p14:creationId xmlns:p14="http://schemas.microsoft.com/office/powerpoint/2010/main" val="37335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08893" y="258061"/>
            <a:ext cx="9812215" cy="6039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315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09600" y="311274"/>
            <a:ext cx="10972800" cy="952042"/>
          </a:xfrm>
        </p:spPr>
        <p:txBody>
          <a:bodyPr>
            <a:normAutofit/>
          </a:bodyPr>
          <a:lstStyle/>
          <a:p>
            <a:pPr algn="ctr"/>
            <a:r>
              <a:rPr lang="nb-NO" sz="4400" dirty="0"/>
              <a:t>Innovasjon nødvendig for å møte fremtiden</a:t>
            </a:r>
          </a:p>
        </p:txBody>
      </p:sp>
      <p:grpSp>
        <p:nvGrpSpPr>
          <p:cNvPr id="8" name="Gruppe 7"/>
          <p:cNvGrpSpPr/>
          <p:nvPr/>
        </p:nvGrpSpPr>
        <p:grpSpPr>
          <a:xfrm>
            <a:off x="18585" y="1319785"/>
            <a:ext cx="6683298" cy="4238374"/>
            <a:chOff x="18585" y="901867"/>
            <a:chExt cx="6683298" cy="4238374"/>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73" t="13334" r="8144" b="5611"/>
            <a:stretch/>
          </p:blipFill>
          <p:spPr bwMode="auto">
            <a:xfrm>
              <a:off x="732263" y="1808108"/>
              <a:ext cx="5969620" cy="3332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5" y="901867"/>
              <a:ext cx="1797055" cy="243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uppe 8"/>
          <p:cNvGrpSpPr/>
          <p:nvPr/>
        </p:nvGrpSpPr>
        <p:grpSpPr>
          <a:xfrm>
            <a:off x="5188586" y="2682438"/>
            <a:ext cx="6665159" cy="3392190"/>
            <a:chOff x="5188586" y="3083882"/>
            <a:chExt cx="6665159" cy="3392190"/>
          </a:xfrm>
        </p:grpSpPr>
        <p:pic>
          <p:nvPicPr>
            <p:cNvPr id="3" name="Bil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8586" y="3083882"/>
              <a:ext cx="3386701" cy="3392190"/>
            </a:xfrm>
            <a:prstGeom prst="rect">
              <a:avLst/>
            </a:prstGeom>
          </p:spPr>
        </p:pic>
        <p:sp>
          <p:nvSpPr>
            <p:cNvPr id="7" name="TekstSylinder 6"/>
            <p:cNvSpPr txBox="1"/>
            <p:nvPr/>
          </p:nvSpPr>
          <p:spPr>
            <a:xfrm>
              <a:off x="8697950" y="3325694"/>
              <a:ext cx="3155795" cy="2215991"/>
            </a:xfrm>
            <a:prstGeom prst="rect">
              <a:avLst/>
            </a:prstGeom>
            <a:noFill/>
          </p:spPr>
          <p:txBody>
            <a:bodyPr wrap="square" rtlCol="0">
              <a:spAutoFit/>
            </a:bodyPr>
            <a:lstStyle/>
            <a:p>
              <a:r>
                <a:rPr lang="nb-NO" dirty="0"/>
                <a:t>«…vi må legge til rette for mer innovasjon. Vi må tenke mer helhetlig i offentlig sektor og…gi større rom for ledelse og mer aksept for å prøve og teste nye løsninger.»</a:t>
              </a:r>
            </a:p>
            <a:p>
              <a:endParaRPr lang="nb-NO" dirty="0"/>
            </a:p>
            <a:p>
              <a:pPr algn="ctr"/>
              <a:r>
                <a:rPr lang="nb-NO" sz="1200" i="1" dirty="0"/>
                <a:t>(Jan Tore Sanner, DN, 10. okt. -17)</a:t>
              </a:r>
            </a:p>
          </p:txBody>
        </p:sp>
      </p:grpSp>
    </p:spTree>
    <p:extLst>
      <p:ext uri="{BB962C8B-B14F-4D97-AF65-F5344CB8AC3E}">
        <p14:creationId xmlns:p14="http://schemas.microsoft.com/office/powerpoint/2010/main" val="283602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Barrierer for innovasjon</a:t>
            </a:r>
          </a:p>
        </p:txBody>
      </p:sp>
      <p:pic>
        <p:nvPicPr>
          <p:cNvPr id="1026" name="Picture 2" descr="C:\Users\3352lja\Pictures\Pictures\Foredrag\Illustrasjoner\Sykkelveier.jpg"/>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660640" y="732380"/>
            <a:ext cx="6308407" cy="46721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Plassholder for innhold 2"/>
          <p:cNvSpPr txBox="1">
            <a:spLocks/>
          </p:cNvSpPr>
          <p:nvPr/>
        </p:nvSpPr>
        <p:spPr>
          <a:xfrm>
            <a:off x="609600" y="1967113"/>
            <a:ext cx="5384800" cy="4093718"/>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Risikoaversjon</a:t>
            </a:r>
          </a:p>
          <a:p>
            <a:r>
              <a:rPr lang="nb-NO" dirty="0"/>
              <a:t>Nullfeils-kultur</a:t>
            </a:r>
          </a:p>
          <a:p>
            <a:r>
              <a:rPr lang="nb-NO" dirty="0"/>
              <a:t>Konserverende organisasjon</a:t>
            </a:r>
          </a:p>
          <a:p>
            <a:r>
              <a:rPr lang="nb-NO" dirty="0"/>
              <a:t>Svakt utviklet kultur for spredning</a:t>
            </a:r>
          </a:p>
          <a:p>
            <a:r>
              <a:rPr lang="nb-NO" dirty="0"/>
              <a:t>Manglende infrastruktur for skalering</a:t>
            </a:r>
          </a:p>
          <a:p>
            <a:r>
              <a:rPr lang="nb-NO" dirty="0"/>
              <a:t>Mål- og resultatstyring</a:t>
            </a:r>
          </a:p>
          <a:p>
            <a:r>
              <a:rPr lang="nb-NO" dirty="0"/>
              <a:t>Aktivitet fremfor effekt</a:t>
            </a:r>
          </a:p>
          <a:p>
            <a:r>
              <a:rPr lang="nb-NO" dirty="0"/>
              <a:t>Budsjett-perspektiv</a:t>
            </a:r>
          </a:p>
          <a:p>
            <a:r>
              <a:rPr lang="nb-NO" dirty="0"/>
              <a:t>Misforhold mellom investering og gevinst</a:t>
            </a:r>
          </a:p>
          <a:p>
            <a:r>
              <a:rPr lang="nb-NO" dirty="0"/>
              <a:t>Få innsatser på tvers av sektorer</a:t>
            </a:r>
          </a:p>
          <a:p>
            <a:r>
              <a:rPr lang="nb-NO" dirty="0"/>
              <a:t>Få insentiver for nye løsninger</a:t>
            </a:r>
          </a:p>
          <a:p>
            <a:endParaRPr lang="nb-NO" dirty="0"/>
          </a:p>
        </p:txBody>
      </p:sp>
      <p:sp>
        <p:nvSpPr>
          <p:cNvPr id="5" name="TekstSylinder 4"/>
          <p:cNvSpPr txBox="1"/>
          <p:nvPr/>
        </p:nvSpPr>
        <p:spPr>
          <a:xfrm rot="21235419">
            <a:off x="4562457" y="4998163"/>
            <a:ext cx="7580793" cy="1323439"/>
          </a:xfrm>
          <a:prstGeom prst="rect">
            <a:avLst/>
          </a:prstGeom>
          <a:solidFill>
            <a:schemeClr val="bg1"/>
          </a:solidFill>
        </p:spPr>
        <p:txBody>
          <a:bodyPr wrap="square" rtlCol="0">
            <a:spAutoFit/>
          </a:bodyPr>
          <a:lstStyle/>
          <a:p>
            <a:pPr algn="r"/>
            <a:r>
              <a:rPr lang="nb-NO" sz="4000" b="1" dirty="0">
                <a:solidFill>
                  <a:srgbClr val="FF0000"/>
                </a:solidFill>
              </a:rPr>
              <a:t>Hvor er KVALITET og </a:t>
            </a:r>
          </a:p>
          <a:p>
            <a:pPr algn="r"/>
            <a:r>
              <a:rPr lang="nb-NO" sz="4000" b="1" dirty="0">
                <a:solidFill>
                  <a:srgbClr val="FF0000"/>
                </a:solidFill>
              </a:rPr>
              <a:t>BRUKEROPPLEVELSE i dette bildet?</a:t>
            </a:r>
          </a:p>
        </p:txBody>
      </p:sp>
    </p:spTree>
    <p:extLst>
      <p:ext uri="{BB962C8B-B14F-4D97-AF65-F5344CB8AC3E}">
        <p14:creationId xmlns:p14="http://schemas.microsoft.com/office/powerpoint/2010/main" val="13445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Risikobildet</a:t>
            </a:r>
          </a:p>
        </p:txBody>
      </p:sp>
      <p:pic>
        <p:nvPicPr>
          <p:cNvPr id="4" name="Plassholder for innhold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03173" y="1864494"/>
            <a:ext cx="5817899" cy="3611563"/>
          </a:xfrm>
          <a:prstGeom prst="rect">
            <a:avLst/>
          </a:prstGeom>
          <a:ln>
            <a:noFill/>
          </a:ln>
          <a:effectLst>
            <a:outerShdw blurRad="292100" dist="139700" dir="2700000" algn="tl" rotWithShape="0">
              <a:srgbClr val="333333">
                <a:alpha val="65000"/>
              </a:srgbClr>
            </a:outerShdw>
          </a:effectLst>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075" y="3165231"/>
            <a:ext cx="4700479" cy="5295476"/>
          </a:xfrm>
          <a:prstGeom prst="rect">
            <a:avLst/>
          </a:prstGeom>
          <a:ln>
            <a:noFill/>
          </a:ln>
          <a:effectLst>
            <a:outerShdw blurRad="292100" dist="139700" dir="2700000" algn="tl" rotWithShape="0">
              <a:srgbClr val="333333">
                <a:alpha val="65000"/>
              </a:srgbClr>
            </a:outerShdw>
          </a:effectLst>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554" y="339969"/>
            <a:ext cx="3924759" cy="4453092"/>
          </a:xfrm>
          <a:prstGeom prst="rect">
            <a:avLst/>
          </a:prstGeom>
          <a:ln>
            <a:noFill/>
          </a:ln>
          <a:effectLst>
            <a:outerShdw blurRad="292100" dist="139700" dir="2700000" algn="tl" rotWithShape="0">
              <a:srgbClr val="333333">
                <a:alpha val="65000"/>
              </a:srgbClr>
            </a:outerShdw>
          </a:effectLst>
        </p:spPr>
      </p:pic>
      <p:pic>
        <p:nvPicPr>
          <p:cNvPr id="7" name="Bil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368" y="4530793"/>
            <a:ext cx="6512277" cy="3578651"/>
          </a:xfrm>
          <a:prstGeom prst="rect">
            <a:avLst/>
          </a:prstGeom>
          <a:ln>
            <a:noFill/>
          </a:ln>
          <a:effectLst>
            <a:outerShdw blurRad="292100" dist="139700" dir="2700000" algn="tl" rotWithShape="0">
              <a:srgbClr val="333333">
                <a:alpha val="65000"/>
              </a:srgbClr>
            </a:outerShdw>
          </a:effectLst>
        </p:spPr>
      </p:pic>
      <p:sp>
        <p:nvSpPr>
          <p:cNvPr id="8" name="Ellipse 7"/>
          <p:cNvSpPr/>
          <p:nvPr/>
        </p:nvSpPr>
        <p:spPr>
          <a:xfrm>
            <a:off x="1621693" y="2945425"/>
            <a:ext cx="9182100" cy="210502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nb-NO" sz="2000" dirty="0">
                <a:cs typeface="Arial" charset="0"/>
              </a:rPr>
              <a:t>Lov om offentlige anskaffelser:</a:t>
            </a:r>
          </a:p>
          <a:p>
            <a:pPr algn="ctr"/>
            <a:r>
              <a:rPr lang="nb-NO" sz="2800" dirty="0"/>
              <a:t>§ 1 - Lovens formål:</a:t>
            </a:r>
            <a:br>
              <a:rPr lang="nb-NO" sz="2800" dirty="0"/>
            </a:br>
            <a:r>
              <a:rPr lang="nb-NO" sz="2800" dirty="0"/>
              <a:t>«</a:t>
            </a:r>
            <a:r>
              <a:rPr lang="nb-NO" sz="2800" i="1" dirty="0"/>
              <a:t>Loven skal fremme effektiv bruk av samfunnets ressurser» </a:t>
            </a:r>
            <a:endParaRPr lang="en-US" sz="2800" i="1" dirty="0"/>
          </a:p>
        </p:txBody>
      </p:sp>
    </p:spTree>
    <p:extLst>
      <p:ext uri="{BB962C8B-B14F-4D97-AF65-F5344CB8AC3E}">
        <p14:creationId xmlns:p14="http://schemas.microsoft.com/office/powerpoint/2010/main" val="165299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marL="0" indent="0"/>
            <a:r>
              <a:rPr lang="nb-NO" dirty="0"/>
              <a:t>Leverandørutviklingsprogrammet bidrar med </a:t>
            </a:r>
            <a:br>
              <a:rPr lang="nb-NO" dirty="0"/>
            </a:br>
            <a:r>
              <a:rPr lang="nb-NO" dirty="0"/>
              <a:t>risikoavlastning gjennom…</a:t>
            </a:r>
          </a:p>
        </p:txBody>
      </p:sp>
      <p:sp>
        <p:nvSpPr>
          <p:cNvPr id="5" name="Plassholder for innhold 4"/>
          <p:cNvSpPr>
            <a:spLocks noGrp="1"/>
          </p:cNvSpPr>
          <p:nvPr>
            <p:ph sz="quarter" idx="10"/>
          </p:nvPr>
        </p:nvSpPr>
        <p:spPr>
          <a:xfrm>
            <a:off x="609602" y="1959429"/>
            <a:ext cx="6892886" cy="4535156"/>
          </a:xfrm>
        </p:spPr>
        <p:txBody>
          <a:bodyPr/>
          <a:lstStyle/>
          <a:p>
            <a:pPr>
              <a:buFontTx/>
              <a:buChar char="-"/>
            </a:pPr>
            <a:r>
              <a:rPr lang="nb-NO" sz="2400" dirty="0">
                <a:solidFill>
                  <a:schemeClr val="tx1"/>
                </a:solidFill>
              </a:rPr>
              <a:t>Prosesskompetanse</a:t>
            </a:r>
          </a:p>
          <a:p>
            <a:pPr>
              <a:buFontTx/>
              <a:buChar char="-"/>
            </a:pPr>
            <a:r>
              <a:rPr lang="nb-NO" sz="2400" dirty="0">
                <a:solidFill>
                  <a:schemeClr val="tx1"/>
                </a:solidFill>
              </a:rPr>
              <a:t>Utredningskapasitet</a:t>
            </a:r>
          </a:p>
          <a:p>
            <a:pPr>
              <a:buFontTx/>
              <a:buChar char="-"/>
            </a:pPr>
            <a:r>
              <a:rPr lang="nb-NO" sz="2400" dirty="0">
                <a:solidFill>
                  <a:schemeClr val="tx1"/>
                </a:solidFill>
              </a:rPr>
              <a:t>Kunnskapsspredning </a:t>
            </a:r>
          </a:p>
          <a:p>
            <a:pPr>
              <a:buFontTx/>
              <a:buChar char="-"/>
            </a:pPr>
            <a:r>
              <a:rPr lang="nb-NO" sz="2400" dirty="0">
                <a:solidFill>
                  <a:schemeClr val="tx1"/>
                </a:solidFill>
              </a:rPr>
              <a:t>Kompetanse om innkjøpsregelverk</a:t>
            </a:r>
          </a:p>
          <a:p>
            <a:pPr>
              <a:buFontTx/>
              <a:buChar char="-"/>
            </a:pPr>
            <a:r>
              <a:rPr lang="nb-NO" sz="2400" dirty="0">
                <a:solidFill>
                  <a:schemeClr val="tx1"/>
                </a:solidFill>
              </a:rPr>
              <a:t>Valg av anskaffelsesmetodikk og –prosedyre</a:t>
            </a:r>
          </a:p>
          <a:p>
            <a:pPr>
              <a:buFontTx/>
              <a:buChar char="-"/>
            </a:pPr>
            <a:r>
              <a:rPr lang="nb-NO" sz="2400" dirty="0">
                <a:solidFill>
                  <a:schemeClr val="tx1"/>
                </a:solidFill>
              </a:rPr>
              <a:t>Kobler mulige samarbeidspartnere  og </a:t>
            </a:r>
            <a:r>
              <a:rPr lang="nb-NO" sz="2400" dirty="0" err="1">
                <a:solidFill>
                  <a:schemeClr val="tx1"/>
                </a:solidFill>
              </a:rPr>
              <a:t>fasiliterer</a:t>
            </a:r>
            <a:r>
              <a:rPr lang="nb-NO" sz="2400" dirty="0">
                <a:solidFill>
                  <a:schemeClr val="tx1"/>
                </a:solidFill>
              </a:rPr>
              <a:t> dialog.</a:t>
            </a:r>
          </a:p>
          <a:p>
            <a:pPr>
              <a:buFontTx/>
              <a:buChar char="-"/>
            </a:pPr>
            <a:r>
              <a:rPr lang="nb-NO" sz="2400" dirty="0">
                <a:solidFill>
                  <a:schemeClr val="tx1"/>
                </a:solidFill>
              </a:rPr>
              <a:t>Økonomiske insentiver (for eksempel knyttet til innovative anskaffelser)</a:t>
            </a:r>
          </a:p>
          <a:p>
            <a:pPr>
              <a:buFontTx/>
              <a:buChar char="-"/>
            </a:pPr>
            <a:endParaRPr lang="nb-NO" dirty="0">
              <a:solidFill>
                <a:schemeClr val="tx1"/>
              </a:solidFill>
            </a:endParaRPr>
          </a:p>
        </p:txBody>
      </p:sp>
      <p:grpSp>
        <p:nvGrpSpPr>
          <p:cNvPr id="8" name="Gruppe 7"/>
          <p:cNvGrpSpPr/>
          <p:nvPr/>
        </p:nvGrpSpPr>
        <p:grpSpPr>
          <a:xfrm>
            <a:off x="7181318" y="2004645"/>
            <a:ext cx="2110436" cy="2907324"/>
            <a:chOff x="6752492" y="2989385"/>
            <a:chExt cx="2110436" cy="2450123"/>
          </a:xfrm>
        </p:grpSpPr>
        <p:sp>
          <p:nvSpPr>
            <p:cNvPr id="4" name="Høyre klammeparentes 3"/>
            <p:cNvSpPr/>
            <p:nvPr/>
          </p:nvSpPr>
          <p:spPr>
            <a:xfrm>
              <a:off x="6752492" y="2989385"/>
              <a:ext cx="375139" cy="24501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7" name="TekstSylinder 6"/>
            <p:cNvSpPr txBox="1"/>
            <p:nvPr/>
          </p:nvSpPr>
          <p:spPr>
            <a:xfrm>
              <a:off x="7127631" y="3885281"/>
              <a:ext cx="1735297" cy="769441"/>
            </a:xfrm>
            <a:prstGeom prst="rect">
              <a:avLst/>
            </a:prstGeom>
            <a:noFill/>
          </p:spPr>
          <p:txBody>
            <a:bodyPr wrap="square" rtlCol="0">
              <a:spAutoFit/>
            </a:bodyPr>
            <a:lstStyle/>
            <a:p>
              <a:r>
                <a:rPr lang="nb-NO" sz="4400" dirty="0"/>
                <a:t>=9/10</a:t>
              </a:r>
            </a:p>
          </p:txBody>
        </p:sp>
      </p:grp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198" y="72194"/>
            <a:ext cx="4135808" cy="1717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7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788F336C-38CF-4CF9-9BC6-7F37C8D25F65}" type="slidenum">
              <a:rPr lang="nb-NO" smtClean="0">
                <a:solidFill>
                  <a:srgbClr val="FFFFFF"/>
                </a:solidFill>
              </a:rPr>
              <a:pPr/>
              <a:t>6</a:t>
            </a:fld>
            <a:endParaRPr lang="nb-NO">
              <a:solidFill>
                <a:srgbClr val="FFFFFF"/>
              </a:solidFill>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 y="4"/>
            <a:ext cx="12225523" cy="6857999"/>
          </a:xfrm>
          <a:prstGeom prst="rect">
            <a:avLst/>
          </a:prstGeom>
        </p:spPr>
      </p:pic>
    </p:spTree>
    <p:extLst>
      <p:ext uri="{BB962C8B-B14F-4D97-AF65-F5344CB8AC3E}">
        <p14:creationId xmlns:p14="http://schemas.microsoft.com/office/powerpoint/2010/main" val="289460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642989" y="439993"/>
            <a:ext cx="4758231" cy="1137235"/>
          </a:xfrm>
        </p:spPr>
        <p:txBody>
          <a:bodyPr>
            <a:normAutofit/>
          </a:bodyPr>
          <a:lstStyle/>
          <a:p>
            <a:r>
              <a:rPr lang="nb-NO" dirty="0"/>
              <a:t>Innovative anskaffelser er mer enn en metode!</a:t>
            </a:r>
          </a:p>
        </p:txBody>
      </p:sp>
      <p:sp>
        <p:nvSpPr>
          <p:cNvPr id="6" name="Plassholder for tekst 5"/>
          <p:cNvSpPr>
            <a:spLocks noGrp="1"/>
          </p:cNvSpPr>
          <p:nvPr>
            <p:ph type="body" sz="quarter" idx="14"/>
          </p:nvPr>
        </p:nvSpPr>
        <p:spPr>
          <a:xfrm>
            <a:off x="525101" y="1577231"/>
            <a:ext cx="5513560" cy="4542916"/>
          </a:xfrm>
        </p:spPr>
        <p:txBody>
          <a:bodyPr>
            <a:normAutofit lnSpcReduction="10000"/>
          </a:bodyPr>
          <a:lstStyle/>
          <a:p>
            <a:endParaRPr lang="nb-NO" dirty="0"/>
          </a:p>
          <a:p>
            <a:r>
              <a:rPr lang="nb-NO" sz="2400" dirty="0"/>
              <a:t>Innovative anskaffelser som et virkemiddel i en helhetlig satsning på innovasjon og nyskaping</a:t>
            </a:r>
          </a:p>
          <a:p>
            <a:endParaRPr lang="nb-NO" sz="2400" dirty="0"/>
          </a:p>
          <a:p>
            <a:r>
              <a:rPr lang="nb-NO" sz="2400" dirty="0"/>
              <a:t>Strategisk og operativt arbeid</a:t>
            </a:r>
          </a:p>
          <a:p>
            <a:endParaRPr lang="nb-NO" sz="2400" dirty="0"/>
          </a:p>
          <a:p>
            <a:r>
              <a:rPr lang="nb-NO" sz="2400" dirty="0"/>
              <a:t>Bra for innbyggerne – bra for kommuneøkonomien – og bra for leverandørene</a:t>
            </a:r>
          </a:p>
          <a:p>
            <a:endParaRPr lang="nb-NO" sz="2400" dirty="0"/>
          </a:p>
          <a:p>
            <a:r>
              <a:rPr lang="nb-NO" sz="2400" dirty="0"/>
              <a:t>Konkret!</a:t>
            </a:r>
          </a:p>
          <a:p>
            <a:endParaRPr lang="nb-NO" dirty="0"/>
          </a:p>
          <a:p>
            <a:endParaRPr lang="nb-NO" dirty="0"/>
          </a:p>
        </p:txBody>
      </p:sp>
      <p:pic>
        <p:nvPicPr>
          <p:cNvPr id="5" name="Plassholder for innho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742276"/>
            <a:ext cx="3604926" cy="5173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60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styrke kommunens evne til innovasjon i anskaffelser</a:t>
            </a:r>
          </a:p>
        </p:txBody>
      </p:sp>
      <p:sp>
        <p:nvSpPr>
          <p:cNvPr id="3" name="Plassholder for innhold 2"/>
          <p:cNvSpPr>
            <a:spLocks noGrp="1"/>
          </p:cNvSpPr>
          <p:nvPr>
            <p:ph sz="quarter" idx="10"/>
          </p:nvPr>
        </p:nvSpPr>
        <p:spPr/>
        <p:txBody>
          <a:bodyPr/>
          <a:lstStyle/>
          <a:p>
            <a:r>
              <a:rPr lang="nb-NO" sz="2100" dirty="0"/>
              <a:t>Løfte anskaffelser fra en administrativ aktivitet til et strategisk virkemiddel politisk og administrativt</a:t>
            </a:r>
          </a:p>
          <a:p>
            <a:r>
              <a:rPr lang="nb-NO" sz="2100" dirty="0"/>
              <a:t>Forankre innovative anskaffelser i plan- og strategidokumenter</a:t>
            </a:r>
          </a:p>
          <a:p>
            <a:r>
              <a:rPr lang="nb-NO" sz="2100" dirty="0"/>
              <a:t>Sikre tverrfaglig forankring – bryte faglige og organisatoriske siloer</a:t>
            </a:r>
          </a:p>
          <a:p>
            <a:r>
              <a:rPr lang="nb-NO" sz="2100" dirty="0"/>
              <a:t>Åpne organisasjonen for dialog med næringsliv</a:t>
            </a:r>
          </a:p>
          <a:p>
            <a:r>
              <a:rPr lang="nb-NO" sz="2100" dirty="0"/>
              <a:t>Et helhetsperspektiv på innovasjon og utvikling</a:t>
            </a:r>
          </a:p>
          <a:p>
            <a:endParaRPr lang="nb-NO" sz="2100" dirty="0"/>
          </a:p>
          <a:p>
            <a:endParaRPr lang="nb-NO" sz="2100" dirty="0"/>
          </a:p>
          <a:p>
            <a:pPr marL="0" indent="0">
              <a:buNone/>
            </a:pPr>
            <a:r>
              <a:rPr lang="nb-NO" sz="2100" dirty="0"/>
              <a:t>			Etablere ny praksis – strategisk og operativt formidle behov fremfor løsning</a:t>
            </a:r>
          </a:p>
          <a:p>
            <a:endParaRPr lang="nb-NO" dirty="0"/>
          </a:p>
          <a:p>
            <a:endParaRPr lang="nb-NO" dirty="0"/>
          </a:p>
        </p:txBody>
      </p:sp>
      <p:sp>
        <p:nvSpPr>
          <p:cNvPr id="4" name="Pil høyre 3"/>
          <p:cNvSpPr/>
          <p:nvPr/>
        </p:nvSpPr>
        <p:spPr>
          <a:xfrm>
            <a:off x="708895" y="496452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lIns="91200" tIns="45718" rIns="91200" bIns="45718" spcCol="0" rtlCol="0" anchor="ctr"/>
          <a:lstStyle/>
          <a:p>
            <a:pPr algn="ctr" defTabSz="455763"/>
            <a:endParaRPr lang="nb-NO" sz="1900">
              <a:solidFill>
                <a:prstClr val="white"/>
              </a:solidFill>
            </a:endParaRPr>
          </a:p>
        </p:txBody>
      </p:sp>
    </p:spTree>
    <p:extLst>
      <p:ext uri="{BB962C8B-B14F-4D97-AF65-F5344CB8AC3E}">
        <p14:creationId xmlns:p14="http://schemas.microsoft.com/office/powerpoint/2010/main" val="189478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e 26"/>
          <p:cNvGrpSpPr/>
          <p:nvPr/>
        </p:nvGrpSpPr>
        <p:grpSpPr>
          <a:xfrm>
            <a:off x="16955" y="2147359"/>
            <a:ext cx="3928119" cy="3490984"/>
            <a:chOff x="181077" y="2147359"/>
            <a:chExt cx="3928119" cy="3490984"/>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61" y="2147359"/>
              <a:ext cx="3516553" cy="2655747"/>
            </a:xfrm>
            <a:prstGeom prst="rect">
              <a:avLst/>
            </a:prstGeom>
            <a:ln>
              <a:noFill/>
            </a:ln>
            <a:effectLst>
              <a:outerShdw blurRad="292100" dist="139700" dir="2700000" algn="tl" rotWithShape="0">
                <a:srgbClr val="333333">
                  <a:alpha val="65000"/>
                </a:srgbClr>
              </a:outerShdw>
            </a:effectLst>
          </p:spPr>
        </p:pic>
        <p:sp>
          <p:nvSpPr>
            <p:cNvPr id="5" name="TekstSylinder 4"/>
            <p:cNvSpPr txBox="1"/>
            <p:nvPr/>
          </p:nvSpPr>
          <p:spPr>
            <a:xfrm>
              <a:off x="181077" y="4992012"/>
              <a:ext cx="3928119" cy="646331"/>
            </a:xfrm>
            <a:prstGeom prst="rect">
              <a:avLst/>
            </a:prstGeom>
            <a:noFill/>
          </p:spPr>
          <p:txBody>
            <a:bodyPr wrap="square" rtlCol="0">
              <a:spAutoFit/>
            </a:bodyPr>
            <a:lstStyle/>
            <a:p>
              <a:pPr algn="ctr"/>
              <a:r>
                <a:rPr lang="nb-NO" sz="2000" dirty="0"/>
                <a:t>«Asker </a:t>
              </a:r>
              <a:r>
                <a:rPr lang="nb-NO" sz="2000" dirty="0" err="1"/>
                <a:t>velferdslab</a:t>
              </a:r>
              <a:r>
                <a:rPr lang="nb-NO" sz="2000" dirty="0"/>
                <a:t>» </a:t>
              </a:r>
            </a:p>
            <a:p>
              <a:pPr algn="ctr"/>
              <a:r>
                <a:rPr lang="nb-NO" sz="1600" i="1" dirty="0"/>
                <a:t>– vinner av innovasjonsprisen 2017</a:t>
              </a:r>
            </a:p>
          </p:txBody>
        </p:sp>
      </p:grpSp>
      <p:grpSp>
        <p:nvGrpSpPr>
          <p:cNvPr id="28" name="Gruppe 27"/>
          <p:cNvGrpSpPr/>
          <p:nvPr/>
        </p:nvGrpSpPr>
        <p:grpSpPr>
          <a:xfrm>
            <a:off x="3739292" y="2178515"/>
            <a:ext cx="3928119" cy="4258559"/>
            <a:chOff x="3903414" y="2178515"/>
            <a:chExt cx="3928119" cy="4258559"/>
          </a:xfrm>
        </p:grpSpPr>
        <p:pic>
          <p:nvPicPr>
            <p:cNvPr id="24" name="Bild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615" y="2178515"/>
              <a:ext cx="2237932" cy="3459829"/>
            </a:xfrm>
            <a:prstGeom prst="rect">
              <a:avLst/>
            </a:prstGeom>
            <a:ln>
              <a:noFill/>
            </a:ln>
            <a:effectLst>
              <a:outerShdw blurRad="292100" dist="139700" dir="2700000" algn="tl" rotWithShape="0">
                <a:srgbClr val="333333">
                  <a:alpha val="65000"/>
                </a:srgbClr>
              </a:outerShdw>
            </a:effectLst>
          </p:spPr>
        </p:pic>
        <p:sp>
          <p:nvSpPr>
            <p:cNvPr id="26" name="TekstSylinder 25"/>
            <p:cNvSpPr txBox="1"/>
            <p:nvPr/>
          </p:nvSpPr>
          <p:spPr>
            <a:xfrm>
              <a:off x="3903414" y="5790743"/>
              <a:ext cx="3928119" cy="646331"/>
            </a:xfrm>
            <a:prstGeom prst="rect">
              <a:avLst/>
            </a:prstGeom>
            <a:noFill/>
          </p:spPr>
          <p:txBody>
            <a:bodyPr wrap="square" rtlCol="0">
              <a:spAutoFit/>
            </a:bodyPr>
            <a:lstStyle/>
            <a:p>
              <a:pPr algn="ctr"/>
              <a:r>
                <a:rPr lang="nb-NO" sz="2000" dirty="0"/>
                <a:t>Larviks Tjenesteshop </a:t>
              </a:r>
            </a:p>
            <a:p>
              <a:pPr algn="ctr"/>
              <a:r>
                <a:rPr lang="nb-NO" sz="1600" i="1" dirty="0"/>
                <a:t>- brukerstyring av tjenester</a:t>
              </a:r>
            </a:p>
          </p:txBody>
        </p:sp>
      </p:grpSp>
      <p:grpSp>
        <p:nvGrpSpPr>
          <p:cNvPr id="33" name="Gruppe 32"/>
          <p:cNvGrpSpPr/>
          <p:nvPr/>
        </p:nvGrpSpPr>
        <p:grpSpPr>
          <a:xfrm>
            <a:off x="7322778" y="2178515"/>
            <a:ext cx="4705099" cy="3459827"/>
            <a:chOff x="7322778" y="2178515"/>
            <a:chExt cx="4705099" cy="3459827"/>
          </a:xfrm>
        </p:grpSpPr>
        <p:pic>
          <p:nvPicPr>
            <p:cNvPr id="1026" name="Bilde 2" descr="image005"/>
            <p:cNvPicPr>
              <a:picLocks noChangeAspect="1" noChangeArrowheads="1"/>
            </p:cNvPicPr>
            <p:nvPr/>
          </p:nvPicPr>
          <p:blipFill rotWithShape="1">
            <a:blip r:embed="rId5">
              <a:extLst>
                <a:ext uri="{28A0092B-C50C-407E-A947-70E740481C1C}">
                  <a14:useLocalDpi xmlns:a14="http://schemas.microsoft.com/office/drawing/2010/main" val="0"/>
                </a:ext>
              </a:extLst>
            </a:blip>
            <a:srcRect l="4413" t="16816" r="8867" b="17284"/>
            <a:stretch/>
          </p:blipFill>
          <p:spPr bwMode="auto">
            <a:xfrm>
              <a:off x="7322778" y="2178515"/>
              <a:ext cx="4705099" cy="2684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kstSylinder 30"/>
            <p:cNvSpPr txBox="1"/>
            <p:nvPr/>
          </p:nvSpPr>
          <p:spPr>
            <a:xfrm>
              <a:off x="7711267" y="4992011"/>
              <a:ext cx="3928119" cy="646331"/>
            </a:xfrm>
            <a:prstGeom prst="rect">
              <a:avLst/>
            </a:prstGeom>
            <a:noFill/>
          </p:spPr>
          <p:txBody>
            <a:bodyPr wrap="square" rtlCol="0">
              <a:spAutoFit/>
            </a:bodyPr>
            <a:lstStyle/>
            <a:p>
              <a:pPr algn="ctr"/>
              <a:r>
                <a:rPr lang="nb-NO" sz="2000" dirty="0"/>
                <a:t>Tøyen Nabolagsinkubator</a:t>
              </a:r>
            </a:p>
            <a:p>
              <a:pPr algn="ctr"/>
              <a:r>
                <a:rPr lang="nb-NO" sz="1600" i="1" dirty="0"/>
                <a:t>- sosialt entreprenørskap</a:t>
              </a:r>
            </a:p>
          </p:txBody>
        </p:sp>
      </p:grpSp>
      <p:sp>
        <p:nvSpPr>
          <p:cNvPr id="32" name="Tittel 3"/>
          <p:cNvSpPr txBox="1">
            <a:spLocks/>
          </p:cNvSpPr>
          <p:nvPr/>
        </p:nvSpPr>
        <p:spPr>
          <a:xfrm>
            <a:off x="609600" y="311274"/>
            <a:ext cx="10972800" cy="952042"/>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2800" kern="1200">
                <a:solidFill>
                  <a:srgbClr val="001046"/>
                </a:solidFill>
                <a:latin typeface="+mj-lt"/>
                <a:ea typeface="+mj-ea"/>
                <a:cs typeface="+mj-cs"/>
              </a:defRPr>
            </a:lvl1pPr>
          </a:lstStyle>
          <a:p>
            <a:pPr algn="ctr"/>
            <a:r>
              <a:rPr lang="nb-NO" sz="4400" dirty="0"/>
              <a:t>Kommunesektoren leder an i </a:t>
            </a:r>
          </a:p>
          <a:p>
            <a:pPr algn="ctr"/>
            <a:r>
              <a:rPr lang="nb-NO" sz="4400" dirty="0"/>
              <a:t>innovasjonsarbeidet i offentlig sektor</a:t>
            </a:r>
          </a:p>
        </p:txBody>
      </p:sp>
    </p:spTree>
    <p:extLst>
      <p:ext uri="{BB962C8B-B14F-4D97-AF65-F5344CB8AC3E}">
        <p14:creationId xmlns:p14="http://schemas.microsoft.com/office/powerpoint/2010/main" val="125241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440</TotalTime>
  <Words>1311</Words>
  <Application>Microsoft Office PowerPoint</Application>
  <PresentationFormat>Widescreen</PresentationFormat>
  <Paragraphs>119</Paragraphs>
  <Slides>13</Slides>
  <Notes>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13</vt:i4>
      </vt:variant>
    </vt:vector>
  </HeadingPairs>
  <TitlesOfParts>
    <vt:vector size="18" baseType="lpstr">
      <vt:lpstr>Arial</vt:lpstr>
      <vt:lpstr>Calibri</vt:lpstr>
      <vt:lpstr>Times New Roman</vt:lpstr>
      <vt:lpstr>Wingdings</vt:lpstr>
      <vt:lpstr>KS-profiltema</vt:lpstr>
      <vt:lpstr>Betydning av innovasjon og innovative anskaffelser i kommunene</vt:lpstr>
      <vt:lpstr>Innovasjon nødvendig for å møte fremtiden</vt:lpstr>
      <vt:lpstr>Barrierer for innovasjon</vt:lpstr>
      <vt:lpstr>Risikobildet</vt:lpstr>
      <vt:lpstr>Leverandørutviklingsprogrammet bidrar med  risikoavlastning gjennom…</vt:lpstr>
      <vt:lpstr>PowerPoint-presentasjon</vt:lpstr>
      <vt:lpstr>Innovative anskaffelser er mer enn en metode!</vt:lpstr>
      <vt:lpstr>Hvordan styrke kommunens evne til innovasjon i anskaffelser</vt:lpstr>
      <vt:lpstr>PowerPoint-presentasjon</vt:lpstr>
      <vt:lpstr>Hvordan jobbes det for å øke evnen til innovasjon og nyskapning?</vt:lpstr>
      <vt:lpstr>Hvordan jobbes det for å øke kompetansen om innovasjon i offentlige anskaffelser?</vt:lpstr>
      <vt:lpstr>PowerPoint-presentasjon</vt:lpstr>
      <vt:lpstr>PowerPoint-presentasjon</vt:lpstr>
    </vt:vector>
  </TitlesOfParts>
  <Company>Crop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Ståle Hevrøy</dc:creator>
  <cp:lastModifiedBy>Hilde Sætertrø</cp:lastModifiedBy>
  <cp:revision>65</cp:revision>
  <dcterms:created xsi:type="dcterms:W3CDTF">2014-12-02T12:21:04Z</dcterms:created>
  <dcterms:modified xsi:type="dcterms:W3CDTF">2017-10-26T06:23:26Z</dcterms:modified>
</cp:coreProperties>
</file>